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0" r:id="rId5"/>
    <p:sldMasterId id="2147483684" r:id="rId6"/>
    <p:sldMasterId id="2147483696" r:id="rId7"/>
  </p:sldMasterIdLst>
  <p:notesMasterIdLst>
    <p:notesMasterId r:id="rId45"/>
  </p:notesMasterIdLst>
  <p:handoutMasterIdLst>
    <p:handoutMasterId r:id="rId46"/>
  </p:handoutMasterIdLst>
  <p:sldIdLst>
    <p:sldId id="568" r:id="rId8"/>
    <p:sldId id="635" r:id="rId9"/>
    <p:sldId id="679" r:id="rId10"/>
    <p:sldId id="611" r:id="rId11"/>
    <p:sldId id="610" r:id="rId12"/>
    <p:sldId id="636" r:id="rId13"/>
    <p:sldId id="712" r:id="rId14"/>
    <p:sldId id="711" r:id="rId15"/>
    <p:sldId id="707" r:id="rId16"/>
    <p:sldId id="708" r:id="rId17"/>
    <p:sldId id="709" r:id="rId18"/>
    <p:sldId id="659" r:id="rId19"/>
    <p:sldId id="713" r:id="rId20"/>
    <p:sldId id="714" r:id="rId21"/>
    <p:sldId id="715" r:id="rId22"/>
    <p:sldId id="716" r:id="rId23"/>
    <p:sldId id="717" r:id="rId24"/>
    <p:sldId id="718" r:id="rId25"/>
    <p:sldId id="719" r:id="rId26"/>
    <p:sldId id="720" r:id="rId27"/>
    <p:sldId id="721" r:id="rId28"/>
    <p:sldId id="722" r:id="rId29"/>
    <p:sldId id="686" r:id="rId30"/>
    <p:sldId id="723" r:id="rId31"/>
    <p:sldId id="724" r:id="rId32"/>
    <p:sldId id="725" r:id="rId33"/>
    <p:sldId id="726" r:id="rId34"/>
    <p:sldId id="727" r:id="rId35"/>
    <p:sldId id="728" r:id="rId36"/>
    <p:sldId id="729" r:id="rId37"/>
    <p:sldId id="730" r:id="rId38"/>
    <p:sldId id="703" r:id="rId39"/>
    <p:sldId id="704" r:id="rId40"/>
    <p:sldId id="701" r:id="rId41"/>
    <p:sldId id="710" r:id="rId42"/>
    <p:sldId id="640" r:id="rId43"/>
    <p:sldId id="641" r:id="rId4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DCD28B-08D3-4E0E-B3C9-F444671CEE24}">
          <p14:sldIdLst>
            <p14:sldId id="568"/>
            <p14:sldId id="635"/>
            <p14:sldId id="679"/>
            <p14:sldId id="611"/>
            <p14:sldId id="610"/>
            <p14:sldId id="636"/>
            <p14:sldId id="712"/>
            <p14:sldId id="711"/>
            <p14:sldId id="707"/>
            <p14:sldId id="708"/>
            <p14:sldId id="709"/>
            <p14:sldId id="659"/>
          </p14:sldIdLst>
        </p14:section>
        <p14:section name="Bill's Slides" id="{83CEDDD4-DE3E-40CA-BFA9-6EBA3E15BF17}">
          <p14:sldIdLst>
            <p14:sldId id="713"/>
            <p14:sldId id="714"/>
            <p14:sldId id="715"/>
            <p14:sldId id="716"/>
            <p14:sldId id="717"/>
            <p14:sldId id="718"/>
            <p14:sldId id="719"/>
            <p14:sldId id="720"/>
            <p14:sldId id="721"/>
            <p14:sldId id="722"/>
          </p14:sldIdLst>
        </p14:section>
        <p14:section name="Amy's Slides" id="{E95DA3E7-F920-4404-BD6C-0E80CFF6A113}">
          <p14:sldIdLst>
            <p14:sldId id="686"/>
            <p14:sldId id="723"/>
            <p14:sldId id="724"/>
            <p14:sldId id="725"/>
            <p14:sldId id="726"/>
            <p14:sldId id="727"/>
            <p14:sldId id="728"/>
            <p14:sldId id="729"/>
            <p14:sldId id="730"/>
          </p14:sldIdLst>
        </p14:section>
        <p14:section name="Final section" id="{EDD77C55-90FA-4A4B-929F-1D06E955639B}">
          <p14:sldIdLst>
            <p14:sldId id="703"/>
            <p14:sldId id="704"/>
            <p14:sldId id="701"/>
            <p14:sldId id="710"/>
            <p14:sldId id="640"/>
            <p14:sldId id="6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Hart" initials="KH" lastIdx="1" clrIdx="0"/>
  <p:cmAuthor id="7" name="Kris Justice" initials="KJ" lastIdx="1" clrIdx="7"/>
  <p:cmAuthor id="1" name="Katie Cour" initials="KC" lastIdx="3" clrIdx="1"/>
  <p:cmAuthor id="8" name="Melissa Chabran" initials="MC" lastIdx="0" clrIdx="8">
    <p:extLst/>
  </p:cmAuthor>
  <p:cmAuthor id="2" name="Jennifer Vranek" initials="JV" lastIdx="5" clrIdx="2"/>
  <p:cmAuthor id="3" name="Elizabeth" initials="ES" lastIdx="9" clrIdx="3"/>
  <p:cmAuthor id="4" name="Ed First user" initials="EFu" lastIdx="0" clrIdx="4"/>
  <p:cmAuthor id="5" name="Brinton Ramsey" initials="bsr" lastIdx="1" clrIdx="5"/>
  <p:cmAuthor id="6" name="Katie Cristol" initials="KAC"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EFC"/>
    <a:srgbClr val="5DF0FF"/>
    <a:srgbClr val="8EB4CE"/>
    <a:srgbClr val="91A226"/>
    <a:srgbClr val="E7982E"/>
    <a:srgbClr val="3B325E"/>
    <a:srgbClr val="F1B967"/>
    <a:srgbClr val="AB0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82406" autoAdjust="0"/>
  </p:normalViewPr>
  <p:slideViewPr>
    <p:cSldViewPr snapToObjects="1">
      <p:cViewPr>
        <p:scale>
          <a:sx n="100" d="100"/>
          <a:sy n="100" d="100"/>
        </p:scale>
        <p:origin x="-2142" y="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576271186440682"/>
          <c:y val="4.2372881355932222E-2"/>
          <c:w val="0.60451977401129942"/>
          <c:h val="0.90677966101694918"/>
        </c:manualLayout>
      </c:layout>
      <c:pieChart>
        <c:varyColors val="1"/>
        <c:ser>
          <c:idx val="0"/>
          <c:order val="0"/>
          <c:tx>
            <c:strRef>
              <c:f>Sheet1!$B$1</c:f>
              <c:strCache>
                <c:ptCount val="1"/>
                <c:pt idx="0">
                  <c:v>Sales</c:v>
                </c:pt>
              </c:strCache>
            </c:strRef>
          </c:tx>
          <c:spPr>
            <a:solidFill>
              <a:srgbClr val="133D36"/>
            </a:solidFill>
          </c:spPr>
          <c:dPt>
            <c:idx val="0"/>
            <c:bubble3D val="0"/>
            <c:spPr>
              <a:solidFill>
                <a:srgbClr val="1E6055"/>
              </a:solidFill>
            </c:spPr>
          </c:dPt>
          <c:dPt>
            <c:idx val="1"/>
            <c:bubble3D val="0"/>
            <c:spPr>
              <a:solidFill>
                <a:srgbClr val="FFFFCC"/>
              </a:solidFill>
            </c:spPr>
          </c:dPt>
          <c:cat>
            <c:strRef>
              <c:f>Sheet1!$A$2:$A$5</c:f>
              <c:strCache>
                <c:ptCount val="2"/>
                <c:pt idx="0">
                  <c:v>1st Qtr</c:v>
                </c:pt>
                <c:pt idx="1">
                  <c:v>2nd Qtr</c:v>
                </c:pt>
              </c:strCache>
            </c:strRef>
          </c:cat>
          <c:val>
            <c:numRef>
              <c:f>Sheet1!$B$2:$B$5</c:f>
              <c:numCache>
                <c:formatCode>General</c:formatCode>
                <c:ptCount val="4"/>
                <c:pt idx="0">
                  <c:v>95</c:v>
                </c:pt>
                <c:pt idx="1">
                  <c:v>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576271186440682"/>
          <c:y val="4.2372881355932222E-2"/>
          <c:w val="0.60451977401129942"/>
          <c:h val="0.90677966101694918"/>
        </c:manualLayout>
      </c:layout>
      <c:pieChart>
        <c:varyColors val="1"/>
        <c:ser>
          <c:idx val="0"/>
          <c:order val="0"/>
          <c:tx>
            <c:strRef>
              <c:f>Sheet1!$B$1</c:f>
              <c:strCache>
                <c:ptCount val="1"/>
                <c:pt idx="0">
                  <c:v>Sales</c:v>
                </c:pt>
              </c:strCache>
            </c:strRef>
          </c:tx>
          <c:spPr>
            <a:solidFill>
              <a:srgbClr val="133D36"/>
            </a:solidFill>
          </c:spPr>
          <c:dPt>
            <c:idx val="0"/>
            <c:bubble3D val="0"/>
            <c:spPr>
              <a:solidFill>
                <a:srgbClr val="1E6055"/>
              </a:solidFill>
            </c:spPr>
          </c:dPt>
          <c:dPt>
            <c:idx val="1"/>
            <c:bubble3D val="0"/>
            <c:spPr>
              <a:solidFill>
                <a:srgbClr val="FFFFCC"/>
              </a:solidFill>
            </c:spPr>
          </c:dPt>
          <c:cat>
            <c:strRef>
              <c:f>Sheet1!$A$2:$A$5</c:f>
              <c:strCache>
                <c:ptCount val="2"/>
                <c:pt idx="0">
                  <c:v>1st Qtr</c:v>
                </c:pt>
                <c:pt idx="1">
                  <c:v>2nd Qtr</c:v>
                </c:pt>
              </c:strCache>
            </c:strRef>
          </c:cat>
          <c:val>
            <c:numRef>
              <c:f>Sheet1!$B$2:$B$5</c:f>
              <c:numCache>
                <c:formatCode>General</c:formatCode>
                <c:ptCount val="4"/>
                <c:pt idx="0">
                  <c:v>95</c:v>
                </c:pt>
                <c:pt idx="1">
                  <c:v>6</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576271186440682"/>
          <c:y val="4.2372881355932222E-2"/>
          <c:w val="0.60451977401129942"/>
          <c:h val="0.90677966101694918"/>
        </c:manualLayout>
      </c:layout>
      <c:pieChart>
        <c:varyColors val="1"/>
        <c:ser>
          <c:idx val="0"/>
          <c:order val="0"/>
          <c:tx>
            <c:strRef>
              <c:f>Sheet1!$B$1</c:f>
              <c:strCache>
                <c:ptCount val="1"/>
                <c:pt idx="0">
                  <c:v>Sales</c:v>
                </c:pt>
              </c:strCache>
            </c:strRef>
          </c:tx>
          <c:spPr>
            <a:solidFill>
              <a:srgbClr val="133D36"/>
            </a:solidFill>
          </c:spPr>
          <c:dPt>
            <c:idx val="0"/>
            <c:bubble3D val="0"/>
            <c:spPr>
              <a:solidFill>
                <a:srgbClr val="1E6055"/>
              </a:solidFill>
            </c:spPr>
          </c:dPt>
          <c:dPt>
            <c:idx val="1"/>
            <c:bubble3D val="0"/>
            <c:spPr>
              <a:solidFill>
                <a:srgbClr val="FFFFCC"/>
              </a:solidFill>
            </c:spPr>
          </c:dPt>
          <c:cat>
            <c:strRef>
              <c:f>Sheet1!$A$2:$A$5</c:f>
              <c:strCache>
                <c:ptCount val="2"/>
                <c:pt idx="0">
                  <c:v>1st Qtr</c:v>
                </c:pt>
                <c:pt idx="1">
                  <c:v>2nd Qtr</c:v>
                </c:pt>
              </c:strCache>
            </c:strRef>
          </c:cat>
          <c:val>
            <c:numRef>
              <c:f>Sheet1!$B$2:$B$5</c:f>
              <c:numCache>
                <c:formatCode>General</c:formatCode>
                <c:ptCount val="4"/>
                <c:pt idx="0">
                  <c:v>30</c:v>
                </c:pt>
                <c:pt idx="1">
                  <c:v>70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76271186440682"/>
          <c:y val="4.2372881355932222E-2"/>
          <c:w val="0.60451977401129942"/>
          <c:h val="0.90677966101694918"/>
        </c:manualLayout>
      </c:layout>
      <c:pieChart>
        <c:varyColors val="1"/>
        <c:ser>
          <c:idx val="0"/>
          <c:order val="0"/>
          <c:tx>
            <c:strRef>
              <c:f>Sheet1!$B$1</c:f>
              <c:strCache>
                <c:ptCount val="1"/>
                <c:pt idx="0">
                  <c:v>Sales</c:v>
                </c:pt>
              </c:strCache>
            </c:strRef>
          </c:tx>
          <c:spPr>
            <a:solidFill>
              <a:srgbClr val="133D36"/>
            </a:solidFill>
          </c:spPr>
          <c:dPt>
            <c:idx val="0"/>
            <c:bubble3D val="0"/>
            <c:spPr>
              <a:solidFill>
                <a:srgbClr val="1E6055"/>
              </a:solidFill>
            </c:spPr>
          </c:dPt>
          <c:dPt>
            <c:idx val="1"/>
            <c:bubble3D val="0"/>
            <c:spPr>
              <a:solidFill>
                <a:srgbClr val="FFFFCC"/>
              </a:solidFill>
            </c:spPr>
          </c:dPt>
          <c:cat>
            <c:strRef>
              <c:f>Sheet1!$A$2:$A$5</c:f>
              <c:strCache>
                <c:ptCount val="2"/>
                <c:pt idx="0">
                  <c:v>1st Qtr</c:v>
                </c:pt>
                <c:pt idx="1">
                  <c:v>2nd Qtr</c:v>
                </c:pt>
              </c:strCache>
            </c:strRef>
          </c:cat>
          <c:val>
            <c:numRef>
              <c:f>Sheet1!$B$2:$B$5</c:f>
              <c:numCache>
                <c:formatCode>General</c:formatCode>
                <c:ptCount val="4"/>
                <c:pt idx="0">
                  <c:v>77</c:v>
                </c:pt>
                <c:pt idx="1">
                  <c:v>23</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61992250968636"/>
          <c:y val="3.2848893888263966E-2"/>
          <c:w val="0.60451977401129942"/>
          <c:h val="0.90677966101694918"/>
        </c:manualLayout>
      </c:layout>
      <c:pieChart>
        <c:varyColors val="1"/>
        <c:ser>
          <c:idx val="0"/>
          <c:order val="0"/>
          <c:tx>
            <c:strRef>
              <c:f>Sheet1!$B$1</c:f>
              <c:strCache>
                <c:ptCount val="1"/>
                <c:pt idx="0">
                  <c:v>Sales</c:v>
                </c:pt>
              </c:strCache>
            </c:strRef>
          </c:tx>
          <c:spPr>
            <a:solidFill>
              <a:srgbClr val="133D36"/>
            </a:solidFill>
          </c:spPr>
          <c:dPt>
            <c:idx val="0"/>
            <c:bubble3D val="0"/>
            <c:spPr>
              <a:solidFill>
                <a:srgbClr val="1E6055"/>
              </a:solidFill>
            </c:spPr>
          </c:dPt>
          <c:dPt>
            <c:idx val="1"/>
            <c:bubble3D val="0"/>
            <c:spPr>
              <a:solidFill>
                <a:srgbClr val="FFFFCC"/>
              </a:solidFill>
            </c:spPr>
          </c:dPt>
          <c:cat>
            <c:strRef>
              <c:f>Sheet1!$A$2:$A$5</c:f>
              <c:strCache>
                <c:ptCount val="2"/>
                <c:pt idx="0">
                  <c:v>1st Qtr</c:v>
                </c:pt>
                <c:pt idx="1">
                  <c:v>2nd Qtr</c:v>
                </c:pt>
              </c:strCache>
            </c:strRef>
          </c:cat>
          <c:val>
            <c:numRef>
              <c:f>Sheet1!$B$2:$B$5</c:f>
              <c:numCache>
                <c:formatCode>General</c:formatCode>
                <c:ptCount val="4"/>
                <c:pt idx="0">
                  <c:v>12</c:v>
                </c:pt>
                <c:pt idx="1">
                  <c:v>88</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1"/>
          </a:xfrm>
          <a:prstGeom prst="rect">
            <a:avLst/>
          </a:prstGeom>
        </p:spPr>
        <p:txBody>
          <a:bodyPr vert="horz" lIns="91749" tIns="45875" rIns="91749" bIns="4587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1"/>
          </a:xfrm>
          <a:prstGeom prst="rect">
            <a:avLst/>
          </a:prstGeom>
        </p:spPr>
        <p:txBody>
          <a:bodyPr vert="horz" lIns="91749" tIns="45875" rIns="91749" bIns="45875" rtlCol="0"/>
          <a:lstStyle>
            <a:lvl1pPr algn="r">
              <a:defRPr sz="1200"/>
            </a:lvl1pPr>
          </a:lstStyle>
          <a:p>
            <a:fld id="{8C20BB6A-2A33-DF46-BCA8-364CFB1F5CEC}" type="datetimeFigureOut">
              <a:rPr lang="en-US" smtClean="0"/>
              <a:pPr/>
              <a:t>5/27/2014</a:t>
            </a:fld>
            <a:endParaRPr lang="en-US" dirty="0"/>
          </a:p>
        </p:txBody>
      </p:sp>
      <p:sp>
        <p:nvSpPr>
          <p:cNvPr id="4" name="Footer Placeholder 3"/>
          <p:cNvSpPr>
            <a:spLocks noGrp="1"/>
          </p:cNvSpPr>
          <p:nvPr>
            <p:ph type="ftr" sz="quarter" idx="2"/>
          </p:nvPr>
        </p:nvSpPr>
        <p:spPr>
          <a:xfrm>
            <a:off x="0" y="8829968"/>
            <a:ext cx="2971800" cy="464821"/>
          </a:xfrm>
          <a:prstGeom prst="rect">
            <a:avLst/>
          </a:prstGeom>
        </p:spPr>
        <p:txBody>
          <a:bodyPr vert="horz" lIns="91749" tIns="45875" rIns="91749" bIns="458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4821"/>
          </a:xfrm>
          <a:prstGeom prst="rect">
            <a:avLst/>
          </a:prstGeom>
        </p:spPr>
        <p:txBody>
          <a:bodyPr vert="horz" lIns="91749" tIns="45875" rIns="91749" bIns="45875" rtlCol="0" anchor="b"/>
          <a:lstStyle>
            <a:lvl1pPr algn="r">
              <a:defRPr sz="1200"/>
            </a:lvl1pPr>
          </a:lstStyle>
          <a:p>
            <a:fld id="{915012E2-BD72-ED41-810F-CFD529B8B2F9}" type="slidenum">
              <a:rPr lang="en-US" smtClean="0"/>
              <a:pPr/>
              <a:t>‹#›</a:t>
            </a:fld>
            <a:endParaRPr lang="en-US" dirty="0"/>
          </a:p>
        </p:txBody>
      </p:sp>
    </p:spTree>
    <p:extLst>
      <p:ext uri="{BB962C8B-B14F-4D97-AF65-F5344CB8AC3E}">
        <p14:creationId xmlns:p14="http://schemas.microsoft.com/office/powerpoint/2010/main" val="8211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1"/>
          </a:xfrm>
          <a:prstGeom prst="rect">
            <a:avLst/>
          </a:prstGeom>
        </p:spPr>
        <p:txBody>
          <a:bodyPr vert="horz" lIns="91749" tIns="45875" rIns="91749" bIns="4587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1"/>
          </a:xfrm>
          <a:prstGeom prst="rect">
            <a:avLst/>
          </a:prstGeom>
        </p:spPr>
        <p:txBody>
          <a:bodyPr vert="horz" lIns="91749" tIns="45875" rIns="91749" bIns="45875" rtlCol="0"/>
          <a:lstStyle>
            <a:lvl1pPr algn="r">
              <a:defRPr sz="1200"/>
            </a:lvl1pPr>
          </a:lstStyle>
          <a:p>
            <a:fld id="{373F4A80-E8E6-BE4A-9DAF-D4A821FAD7FA}"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749" tIns="45875" rIns="91749" bIns="45875" rtlCol="0" anchor="ctr"/>
          <a:lstStyle/>
          <a:p>
            <a:endParaRPr lang="en-US" dirty="0"/>
          </a:p>
        </p:txBody>
      </p:sp>
      <p:sp>
        <p:nvSpPr>
          <p:cNvPr id="5" name="Notes Placeholder 4"/>
          <p:cNvSpPr>
            <a:spLocks noGrp="1"/>
          </p:cNvSpPr>
          <p:nvPr>
            <p:ph type="body" sz="quarter" idx="3"/>
          </p:nvPr>
        </p:nvSpPr>
        <p:spPr>
          <a:xfrm>
            <a:off x="685800" y="4415791"/>
            <a:ext cx="5486400" cy="4183381"/>
          </a:xfrm>
          <a:prstGeom prst="rect">
            <a:avLst/>
          </a:prstGeom>
        </p:spPr>
        <p:txBody>
          <a:bodyPr vert="horz" lIns="91749" tIns="45875" rIns="91749" bIns="458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1"/>
          </a:xfrm>
          <a:prstGeom prst="rect">
            <a:avLst/>
          </a:prstGeom>
        </p:spPr>
        <p:txBody>
          <a:bodyPr vert="horz" lIns="91749" tIns="45875" rIns="91749" bIns="458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1"/>
          </a:xfrm>
          <a:prstGeom prst="rect">
            <a:avLst/>
          </a:prstGeom>
        </p:spPr>
        <p:txBody>
          <a:bodyPr vert="horz" lIns="91749" tIns="45875" rIns="91749" bIns="45875" rtlCol="0" anchor="b"/>
          <a:lstStyle>
            <a:lvl1pPr algn="r">
              <a:defRPr sz="1200"/>
            </a:lvl1pPr>
          </a:lstStyle>
          <a:p>
            <a:fld id="{13533815-32B5-0E46-876E-70DE07A7066D}" type="slidenum">
              <a:rPr lang="en-US" smtClean="0"/>
              <a:pPr/>
              <a:t>‹#›</a:t>
            </a:fld>
            <a:endParaRPr lang="en-US" dirty="0"/>
          </a:p>
        </p:txBody>
      </p:sp>
    </p:spTree>
    <p:extLst>
      <p:ext uri="{BB962C8B-B14F-4D97-AF65-F5344CB8AC3E}">
        <p14:creationId xmlns:p14="http://schemas.microsoft.com/office/powerpoint/2010/main" val="41505363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1</a:t>
            </a:fld>
            <a:endParaRPr lang="en-US" dirty="0"/>
          </a:p>
        </p:txBody>
      </p:sp>
    </p:spTree>
    <p:extLst>
      <p:ext uri="{BB962C8B-B14F-4D97-AF65-F5344CB8AC3E}">
        <p14:creationId xmlns:p14="http://schemas.microsoft.com/office/powerpoint/2010/main" val="227943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First, we know that teachers greatly rely on materials. For example (this is from a Brookings report), 50% of 4</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graders do math problems every day from a textbook and 70-98% of teachers use textbooks at least weekly. </a:t>
            </a: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Second, there’s also strong evidence that the choice of instructional materials as a huge impact on student learning that’s as larger, or larger, than the impact of teacher quality.  </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But whereas improving teacher effectiveness is a pretty time consuming and expensive undertaking, making better choices about instructional materials should be less labor-intensive and expensive.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one thing we’re not dealing with today is the effectiveness of instructional materials in increase student performance, which is a hugely complicated issue deserving its own session.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Instead, we’re going be exploring the alignment of instructional materials with the CCSS.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it’s pretty clear that we need what districts, states and educators have been increasingly calling for:</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need an objective way for states and district to make wise choices about materials that are actually aligned to the common core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need a clear criteria to teachers to develop and share curriculum and lessons that aligned with the CCSS; and</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need specific criteria that tells the publishing industry what CCSS –aligned materials look like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Without these there’s a very real fear that we won’t be able to deliver on the promise of the CCSS as a more rigorous, stronger and internationally benchmarked set of content standards.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let’s now turn to Bill Schmidt</a:t>
            </a:r>
            <a:r>
              <a:rPr lang="en-US" sz="1200" b="1" kern="1200" baseline="0" dirty="0" smtClean="0">
                <a:solidFill>
                  <a:schemeClr val="tx1"/>
                </a:solidFill>
                <a:effectLst/>
                <a:latin typeface="+mn-lt"/>
                <a:ea typeface="+mn-ea"/>
                <a:cs typeface="+mn-cs"/>
              </a:rPr>
              <a:t> and Amy Deslattes</a:t>
            </a:r>
            <a:r>
              <a:rPr lang="en-US" sz="1200" b="1" kern="1200" dirty="0" smtClean="0">
                <a:solidFill>
                  <a:schemeClr val="tx1"/>
                </a:solidFill>
                <a:effectLst/>
                <a:latin typeface="+mn-lt"/>
                <a:ea typeface="+mn-ea"/>
                <a:cs typeface="+mn-cs"/>
              </a:rPr>
              <a:t> who are going to help us understand why  it’s time to pay attention to the fact that instructional materials are likely to play a huge role in the success of the CCSS.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11</a:t>
            </a:fld>
            <a:endParaRPr lang="en-US" dirty="0"/>
          </a:p>
        </p:txBody>
      </p:sp>
    </p:spTree>
    <p:extLst>
      <p:ext uri="{BB962C8B-B14F-4D97-AF65-F5344CB8AC3E}">
        <p14:creationId xmlns:p14="http://schemas.microsoft.com/office/powerpoint/2010/main" val="64896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a:t>
            </a:r>
            <a:r>
              <a:rPr lang="en-US" baseline="0" dirty="0" smtClean="0"/>
              <a:t> will go over the presenters and introduce Bill</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12</a:t>
            </a:fld>
            <a:endParaRPr lang="en-US" dirty="0"/>
          </a:p>
        </p:txBody>
      </p:sp>
    </p:spTree>
    <p:extLst>
      <p:ext uri="{BB962C8B-B14F-4D97-AF65-F5344CB8AC3E}">
        <p14:creationId xmlns:p14="http://schemas.microsoft.com/office/powerpoint/2010/main" val="77274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 will introduce Amy</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23</a:t>
            </a:fld>
            <a:endParaRPr lang="en-US" dirty="0"/>
          </a:p>
        </p:txBody>
      </p:sp>
    </p:spTree>
    <p:extLst>
      <p:ext uri="{BB962C8B-B14F-4D97-AF65-F5344CB8AC3E}">
        <p14:creationId xmlns:p14="http://schemas.microsoft.com/office/powerpoint/2010/main" val="2377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are the content experts who know best how students respond to the standards within instruction. </a:t>
            </a:r>
          </a:p>
          <a:p>
            <a:r>
              <a:rPr lang="en-US" baseline="0" dirty="0" smtClean="0"/>
              <a:t>They can be the SEA’s greatest resource in identifying materials that are aligned to CCSS.</a:t>
            </a:r>
          </a:p>
          <a:p>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very different process from previous textbook material reviews. Teachers aren’t looking for the bells and whistles of the past, but instead want a curriculum that is truly aligned to the standards. We know this is going to be hard work for us as teachers, so we want a curriculum that is going to bring the appropriate texts and questions in order to make our work more efficient.</a:t>
            </a:r>
          </a:p>
          <a:p>
            <a:r>
              <a:rPr lang="en-US" baseline="0" dirty="0" smtClean="0"/>
              <a:t>Working face-to-face is important for getting inter-rater </a:t>
            </a:r>
            <a:r>
              <a:rPr lang="en-US" baseline="0" dirty="0" err="1" smtClean="0"/>
              <a:t>reliablity</a:t>
            </a:r>
            <a:r>
              <a:rPr lang="en-US" baseline="0" dirty="0" smtClean="0"/>
              <a:t>, but working individually is equally important to get each reviewers most honest feedback.</a:t>
            </a:r>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Constant</a:t>
            </a:r>
            <a:r>
              <a:rPr lang="en-US" baseline="0" dirty="0" smtClean="0"/>
              <a:t> communication is necessary since each curriculum provider has its own unique platform to host the materials. Reviewers can benefit from conference calls and group emails to make locating criteria easier.</a:t>
            </a:r>
          </a:p>
          <a:p>
            <a:r>
              <a:rPr lang="en-US" baseline="0" dirty="0" smtClean="0"/>
              <a:t>Face-to-face meetings are still beneficial to creating consensus across grade bands</a:t>
            </a:r>
          </a:p>
          <a:p>
            <a:r>
              <a:rPr lang="en-US" baseline="0" dirty="0" smtClean="0"/>
              <a:t>Math and ELA groups should review each other’s reviews to make sure the review is not filled with “teacher speak” that would not be familiar to publishers and/or rubric audiences (district personnel) </a:t>
            </a:r>
          </a:p>
          <a:p>
            <a:r>
              <a:rPr lang="en-US" baseline="0" dirty="0" smtClean="0"/>
              <a:t>SEA liaison works with all grade bands to identify consensus across major grade clusters</a:t>
            </a:r>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a:t>
            </a:r>
            <a:r>
              <a:rPr lang="en-US" baseline="0" dirty="0" smtClean="0"/>
              <a:t> reviews conducted with </a:t>
            </a:r>
            <a:r>
              <a:rPr lang="en-US" baseline="0" dirty="0" err="1" smtClean="0"/>
              <a:t>EQuIP</a:t>
            </a:r>
            <a:r>
              <a:rPr lang="en-US" baseline="0" dirty="0" smtClean="0"/>
              <a:t>; created for lesson and unit lesson plans; not ideal for year-long curriculum</a:t>
            </a:r>
          </a:p>
          <a:p>
            <a:r>
              <a:rPr lang="en-US" baseline="0" dirty="0" smtClean="0"/>
              <a:t>While IMET is ideal, it’s not realistic in this transitional time for curriculum companies.</a:t>
            </a:r>
          </a:p>
          <a:p>
            <a:r>
              <a:rPr lang="en-US" baseline="0" dirty="0" smtClean="0"/>
              <a:t>The Louisiana approach of providing tiers was so that districts and teachers could make purchasing choices knowing exactly where they would have to supplement at the district or classroom level. </a:t>
            </a:r>
          </a:p>
          <a:p>
            <a:r>
              <a:rPr lang="en-US" baseline="0" dirty="0" smtClean="0"/>
              <a:t>Most LA districts are considering curriculum that falls in Tier 1 or 2. They realize that Tier 3 would require too much revision at the classroom level to insure CCSS alignment.</a:t>
            </a:r>
          </a:p>
          <a:p>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companies provided a text complexity</a:t>
            </a:r>
            <a:r>
              <a:rPr lang="en-US" baseline="0" dirty="0" smtClean="0"/>
              <a:t> “score” but the rational was not always clear. Why was text A the best choice for this unit and this standard?</a:t>
            </a:r>
          </a:p>
          <a:p>
            <a:r>
              <a:rPr lang="en-US" baseline="0" dirty="0" smtClean="0"/>
              <a:t>We’ve taught linear literature in 11</a:t>
            </a:r>
            <a:r>
              <a:rPr lang="en-US" baseline="30000" dirty="0" smtClean="0"/>
              <a:t>th</a:t>
            </a:r>
            <a:r>
              <a:rPr lang="en-US" baseline="0" dirty="0" smtClean="0"/>
              <a:t> and 12</a:t>
            </a:r>
            <a:r>
              <a:rPr lang="en-US" baseline="30000" dirty="0" smtClean="0"/>
              <a:t>th</a:t>
            </a:r>
            <a:r>
              <a:rPr lang="en-US" baseline="0" dirty="0" smtClean="0"/>
              <a:t> grade for so long, that it we often include texts just because they are the expected representation of the time period. </a:t>
            </a:r>
          </a:p>
          <a:p>
            <a:r>
              <a:rPr lang="en-US" baseline="0" dirty="0" smtClean="0"/>
              <a:t>Close reading can be embedded in the lesson, but few publishers are providing clear guidance for teachers. Which passage in this longer text is worthy of a re-read? Why? What text dependent questions are going to help my students dig deeper into this complex portion of text?</a:t>
            </a:r>
          </a:p>
          <a:p>
            <a:r>
              <a:rPr lang="en-US" baseline="0" dirty="0" smtClean="0"/>
              <a:t>More activities should allow for student discovery of background information that was previously part of front loading and lecture.</a:t>
            </a:r>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r>
              <a:rPr lang="en-US" baseline="0" dirty="0" smtClean="0"/>
              <a:t> typically stay at surface level with only one or two that force students to dig deep.</a:t>
            </a:r>
          </a:p>
          <a:p>
            <a:r>
              <a:rPr lang="en-US" baseline="0" dirty="0" smtClean="0"/>
              <a:t>On assessment pieces, students need to see more questions that guide them through  a cold-read piece to give them the scaffolding they need before moving on to deep, analytical questions.</a:t>
            </a:r>
          </a:p>
          <a:p>
            <a:r>
              <a:rPr lang="en-US" baseline="0" dirty="0" smtClean="0"/>
              <a:t>Students need to see more analysis of author’s word choice, including academic vocabulary. Even those publishers who include academic vocabulary are not always doing it in a meaningful way.</a:t>
            </a:r>
          </a:p>
          <a:p>
            <a:r>
              <a:rPr lang="en-US" baseline="0" dirty="0" smtClean="0"/>
              <a:t>Many publishers have not thoroughly revised ancillary materials. We know that teachers turn to those ancillary unit guidebooks when creating their unit assessments, and if these have not been aligned to CCSS, then true alignment will not take place in the classroom. </a:t>
            </a:r>
          </a:p>
          <a:p>
            <a:r>
              <a:rPr lang="en-US" baseline="0" dirty="0" smtClean="0"/>
              <a:t>CCSS provides great opportunity for connection among writing, language, speaking/listening standards, but this is not evidenced in curriculum.</a:t>
            </a:r>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Great concern about self-paced, “credit recovery” programs that are claiming CCSS alignment. </a:t>
            </a:r>
            <a:r>
              <a:rPr lang="en-US" baseline="0" smtClean="0"/>
              <a:t>It’s just not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curriculums provided great examples of embedding language standards within the curriculum. Most were stand-alone mini-lessons that had little relation to the literature under consideration.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EE4DB67-933C-43D0-A13D-6CDFD2838831}"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GFE (plus comments on series</a:t>
            </a:r>
            <a:r>
              <a:rPr lang="en-US" baseline="0" dirty="0" smtClean="0"/>
              <a:t> and ReadyTalk platform)</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2</a:t>
            </a:fld>
            <a:endParaRPr lang="en-US" dirty="0"/>
          </a:p>
        </p:txBody>
      </p:sp>
    </p:spTree>
    <p:extLst>
      <p:ext uri="{BB962C8B-B14F-4D97-AF65-F5344CB8AC3E}">
        <p14:creationId xmlns:p14="http://schemas.microsoft.com/office/powerpoint/2010/main" val="215529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97566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Melissa will introduce</a:t>
            </a:r>
            <a:r>
              <a:rPr lang="en-US" u="sng" baseline="0" dirty="0" smtClean="0"/>
              <a:t> Rachel</a:t>
            </a:r>
          </a:p>
          <a:p>
            <a:endParaRPr lang="en-US" u="sng" baseline="0" dirty="0" smtClean="0"/>
          </a:p>
          <a:p>
            <a:r>
              <a:rPr lang="en-US" u="sng" dirty="0" smtClean="0"/>
              <a:t>EdReports.org talking points: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of the major barriers to effective Common Core implementation is the insufficient supply of high-quality, standards-aligned curriculum.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Now more than ever, these materials are crucial to educators' ability to bring the standards to life in classrooms.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new organization, EdReports.org, aims to provide teachers, curriculum purchasers, and other key stakeholders with transparent, authoritative, "Consumer Reports"-style reviews of major mathematics textbooks and instructional content (including digital materials).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Overall, the nonprofit’s goal is to help teachers, principals and district leaders with curricular decisions and selection and give all teachers access to excellent curriculum.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EdReports.org</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committed to building the organization with educators involved at every step. As usual, nothing important can happen in public education without the deep engagement of educators from design to implementation to continuous improvement.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33815-32B5-0E46-876E-70DE07A7066D}" type="slidenum">
              <a:rPr lang="en-US" smtClean="0"/>
              <a:pPr/>
              <a:t>34</a:t>
            </a:fld>
            <a:endParaRPr lang="en-US" dirty="0"/>
          </a:p>
        </p:txBody>
      </p:sp>
    </p:spTree>
    <p:extLst>
      <p:ext uri="{BB962C8B-B14F-4D97-AF65-F5344CB8AC3E}">
        <p14:creationId xmlns:p14="http://schemas.microsoft.com/office/powerpoint/2010/main" val="50968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dirty="0" smtClean="0"/>
              <a:t>Rachel Norman</a:t>
            </a:r>
          </a:p>
          <a:p>
            <a:pPr lvl="0" algn="l" fontAlgn="base">
              <a:spcBef>
                <a:spcPct val="0"/>
              </a:spcBef>
              <a:spcAft>
                <a:spcPct val="0"/>
              </a:spcAft>
            </a:pPr>
            <a:r>
              <a:rPr lang="en-US" b="1" baseline="0" dirty="0" smtClean="0"/>
              <a:t>5 minutes</a:t>
            </a:r>
            <a:endParaRPr lang="en-US" b="1" dirty="0"/>
          </a:p>
        </p:txBody>
      </p:sp>
      <p:sp>
        <p:nvSpPr>
          <p:cNvPr id="4" name="Slide Number Placeholder 3"/>
          <p:cNvSpPr>
            <a:spLocks noGrp="1"/>
          </p:cNvSpPr>
          <p:nvPr>
            <p:ph type="sldNum" sz="quarter" idx="10"/>
          </p:nvPr>
        </p:nvSpPr>
        <p:spPr/>
        <p:txBody>
          <a:bodyPr/>
          <a:lstStyle/>
          <a:p>
            <a:fld id="{91BF9E62-DFAE-451A-ACBA-A9FB607F86E6}" type="slidenum">
              <a:rPr lang="en-US" smtClean="0"/>
              <a:t>36</a:t>
            </a:fld>
            <a:endParaRPr lang="en-US" dirty="0"/>
          </a:p>
        </p:txBody>
      </p:sp>
    </p:spTree>
    <p:extLst>
      <p:ext uri="{BB962C8B-B14F-4D97-AF65-F5344CB8AC3E}">
        <p14:creationId xmlns:p14="http://schemas.microsoft.com/office/powerpoint/2010/main" val="2536275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37</a:t>
            </a:fld>
            <a:endParaRPr lang="en-US" dirty="0"/>
          </a:p>
        </p:txBody>
      </p:sp>
    </p:spTree>
    <p:extLst>
      <p:ext uri="{BB962C8B-B14F-4D97-AF65-F5344CB8AC3E}">
        <p14:creationId xmlns:p14="http://schemas.microsoft.com/office/powerpoint/2010/main" val="112003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1" baseline="0" dirty="0" smtClean="0"/>
              <a:t>Welcome</a:t>
            </a:r>
            <a:r>
              <a:rPr lang="en-US" b="0" baseline="0" dirty="0" smtClean="0"/>
              <a:t>:  Ana Tilton (3 minutes)</a:t>
            </a:r>
          </a:p>
          <a:p>
            <a:pPr lvl="0" algn="l" fontAlgn="base">
              <a:spcBef>
                <a:spcPct val="0"/>
              </a:spcBef>
              <a:spcAft>
                <a:spcPct val="0"/>
              </a:spcAft>
            </a:pPr>
            <a:r>
              <a:rPr lang="en-US" b="1" baseline="0" dirty="0" smtClean="0"/>
              <a:t>Welcome</a:t>
            </a:r>
            <a:r>
              <a:rPr lang="en-US" b="0" baseline="0" dirty="0" smtClean="0"/>
              <a:t>: Melissa Chabran (3 mins agenda and objectives) Denis Udall, Introduction and Context (10 minutes)</a:t>
            </a:r>
          </a:p>
          <a:p>
            <a:pPr lvl="0" algn="l" fontAlgn="base">
              <a:spcBef>
                <a:spcPct val="0"/>
              </a:spcBef>
              <a:spcAft>
                <a:spcPct val="0"/>
              </a:spcAft>
            </a:pPr>
            <a:r>
              <a:rPr lang="en-US" b="1" baseline="0" dirty="0" smtClean="0"/>
              <a:t>Introduce Presenters and Bill Schmidt</a:t>
            </a:r>
            <a:r>
              <a:rPr lang="en-US" b="0" baseline="0" dirty="0" smtClean="0"/>
              <a:t>:  Denis </a:t>
            </a:r>
          </a:p>
          <a:p>
            <a:pPr lvl="0" algn="l" fontAlgn="base">
              <a:spcBef>
                <a:spcPct val="0"/>
              </a:spcBef>
              <a:spcAft>
                <a:spcPct val="0"/>
              </a:spcAft>
            </a:pPr>
            <a:r>
              <a:rPr lang="en-US" b="1" baseline="0" dirty="0" smtClean="0"/>
              <a:t>Presentations</a:t>
            </a:r>
            <a:r>
              <a:rPr lang="en-US" b="0" baseline="0" dirty="0" smtClean="0"/>
              <a:t>:</a:t>
            </a:r>
          </a:p>
          <a:p>
            <a:pPr lvl="0" algn="l" fontAlgn="base">
              <a:spcBef>
                <a:spcPct val="0"/>
              </a:spcBef>
              <a:spcAft>
                <a:spcPct val="0"/>
              </a:spcAft>
            </a:pPr>
            <a:r>
              <a:rPr lang="en-US" b="0" baseline="0" dirty="0" smtClean="0"/>
              <a:t>Bill Schmidt(15 minutes for talking)</a:t>
            </a:r>
          </a:p>
          <a:p>
            <a:pPr lvl="0" algn="l" fontAlgn="base">
              <a:spcBef>
                <a:spcPct val="0"/>
              </a:spcBef>
              <a:spcAft>
                <a:spcPct val="0"/>
              </a:spcAft>
            </a:pPr>
            <a:r>
              <a:rPr lang="en-US" b="1" baseline="0" dirty="0" smtClean="0"/>
              <a:t>Melissa Introduces Amy </a:t>
            </a:r>
            <a:r>
              <a:rPr lang="en-US" b="0" baseline="0" dirty="0" smtClean="0"/>
              <a:t>(1 minute)</a:t>
            </a:r>
          </a:p>
          <a:p>
            <a:pPr lvl="0" algn="l" fontAlgn="base">
              <a:spcBef>
                <a:spcPct val="0"/>
              </a:spcBef>
              <a:spcAft>
                <a:spcPct val="0"/>
              </a:spcAft>
            </a:pPr>
            <a:r>
              <a:rPr lang="en-US" b="0" baseline="0" dirty="0" smtClean="0"/>
              <a:t>Amy Deslattes(15 minutes talking)</a:t>
            </a:r>
          </a:p>
          <a:p>
            <a:pPr lvl="0" algn="l" fontAlgn="base">
              <a:spcBef>
                <a:spcPct val="0"/>
              </a:spcBef>
              <a:spcAft>
                <a:spcPct val="0"/>
              </a:spcAft>
            </a:pPr>
            <a:r>
              <a:rPr lang="en-US" b="1" baseline="0" dirty="0" smtClean="0"/>
              <a:t>Melissa Introduces Rachel </a:t>
            </a:r>
            <a:r>
              <a:rPr lang="en-US" b="0" baseline="0" dirty="0" smtClean="0"/>
              <a:t>(1 minute)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b="1" baseline="0" dirty="0" smtClean="0"/>
              <a:t>Facilitated Questions and Answers: </a:t>
            </a:r>
            <a:r>
              <a:rPr lang="en-US" b="0" baseline="0" dirty="0" smtClean="0"/>
              <a:t>Rachel</a:t>
            </a:r>
            <a:r>
              <a:rPr lang="en-US" b="1" baseline="0" dirty="0" smtClean="0"/>
              <a:t> </a:t>
            </a:r>
            <a:r>
              <a:rPr lang="en-US" b="0" baseline="0" dirty="0" smtClean="0"/>
              <a:t>(10 minutes)</a:t>
            </a:r>
          </a:p>
          <a:p>
            <a:pPr lvl="0" algn="l" fontAlgn="base">
              <a:spcBef>
                <a:spcPct val="0"/>
              </a:spcBef>
              <a:spcAft>
                <a:spcPct val="0"/>
              </a:spcAft>
            </a:pPr>
            <a:r>
              <a:rPr lang="en-US" b="1" baseline="0" dirty="0" smtClean="0"/>
              <a:t>Update on Other Efforts</a:t>
            </a:r>
            <a:r>
              <a:rPr lang="en-US" b="0" baseline="0" dirty="0" smtClean="0"/>
              <a:t>: Rachel Norman (5 minutes)</a:t>
            </a:r>
          </a:p>
          <a:p>
            <a:pPr lvl="0" algn="l" fontAlgn="base">
              <a:spcBef>
                <a:spcPct val="0"/>
              </a:spcBef>
              <a:spcAft>
                <a:spcPct val="0"/>
              </a:spcAft>
            </a:pPr>
            <a:r>
              <a:rPr lang="en-US" b="1" baseline="0" dirty="0" smtClean="0"/>
              <a:t>Facilitated Questions and Answers: </a:t>
            </a:r>
            <a:r>
              <a:rPr lang="en-US" b="0" baseline="0" dirty="0" smtClean="0"/>
              <a:t>Rachel</a:t>
            </a:r>
            <a:r>
              <a:rPr lang="en-US" b="1" baseline="0" dirty="0" smtClean="0"/>
              <a:t> </a:t>
            </a:r>
            <a:r>
              <a:rPr lang="en-US" b="0" baseline="0" dirty="0" smtClean="0"/>
              <a:t>(5 minutes)</a:t>
            </a:r>
          </a:p>
          <a:p>
            <a:pPr lvl="0" algn="l" fontAlgn="base">
              <a:spcBef>
                <a:spcPct val="0"/>
              </a:spcBef>
              <a:spcAft>
                <a:spcPct val="0"/>
              </a:spcAft>
            </a:pPr>
            <a:r>
              <a:rPr lang="en-US" b="1" baseline="0" dirty="0" smtClean="0"/>
              <a:t>Closing</a:t>
            </a:r>
            <a:r>
              <a:rPr lang="en-US" b="0" baseline="0" dirty="0" smtClean="0"/>
              <a:t>: Rachel Norman (5 minutes)</a:t>
            </a:r>
            <a:endParaRPr lang="en-US" b="0" dirty="0"/>
          </a:p>
        </p:txBody>
      </p:sp>
      <p:sp>
        <p:nvSpPr>
          <p:cNvPr id="4" name="Slide Number Placeholder 3"/>
          <p:cNvSpPr>
            <a:spLocks noGrp="1"/>
          </p:cNvSpPr>
          <p:nvPr>
            <p:ph type="sldNum" sz="quarter" idx="10"/>
          </p:nvPr>
        </p:nvSpPr>
        <p:spPr/>
        <p:txBody>
          <a:bodyPr/>
          <a:lstStyle/>
          <a:p>
            <a:fld id="{91BF9E62-DFAE-451A-ACBA-A9FB607F86E6}" type="slidenum">
              <a:rPr lang="en-US" smtClean="0"/>
              <a:t>4</a:t>
            </a:fld>
            <a:endParaRPr lang="en-US" dirty="0"/>
          </a:p>
        </p:txBody>
      </p:sp>
    </p:spTree>
    <p:extLst>
      <p:ext uri="{BB962C8B-B14F-4D97-AF65-F5344CB8AC3E}">
        <p14:creationId xmlns:p14="http://schemas.microsoft.com/office/powerpoint/2010/main" val="199797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pPr>
            <a:r>
              <a:rPr lang="en-US" b="0" dirty="0" smtClean="0"/>
              <a:t>Melissa runs through and introduces Denis.</a:t>
            </a:r>
          </a:p>
          <a:p>
            <a:pPr lvl="0" algn="l" fontAlgn="base">
              <a:spcBef>
                <a:spcPct val="0"/>
              </a:spcBef>
              <a:spcAft>
                <a:spcPct val="0"/>
              </a:spcAft>
            </a:pPr>
            <a:r>
              <a:rPr lang="en-US" b="0" dirty="0" smtClean="0"/>
              <a:t> </a:t>
            </a:r>
            <a:endParaRPr lang="en-US" b="0" dirty="0"/>
          </a:p>
        </p:txBody>
      </p:sp>
      <p:sp>
        <p:nvSpPr>
          <p:cNvPr id="4" name="Slide Number Placeholder 3"/>
          <p:cNvSpPr>
            <a:spLocks noGrp="1"/>
          </p:cNvSpPr>
          <p:nvPr>
            <p:ph type="sldNum" sz="quarter" idx="10"/>
          </p:nvPr>
        </p:nvSpPr>
        <p:spPr/>
        <p:txBody>
          <a:bodyPr/>
          <a:lstStyle/>
          <a:p>
            <a:fld id="{91BF9E62-DFAE-451A-ACBA-A9FB607F86E6}" type="slidenum">
              <a:rPr lang="en-US" smtClean="0"/>
              <a:t>5</a:t>
            </a:fld>
            <a:endParaRPr lang="en-US" dirty="0"/>
          </a:p>
        </p:txBody>
      </p:sp>
    </p:spTree>
    <p:extLst>
      <p:ext uri="{BB962C8B-B14F-4D97-AF65-F5344CB8AC3E}">
        <p14:creationId xmlns:p14="http://schemas.microsoft.com/office/powerpoint/2010/main" val="37175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 Udall</a:t>
            </a:r>
            <a:r>
              <a:rPr lang="en-US" baseline="0" dirty="0" smtClean="0"/>
              <a:t> gives background on CCFWG Issue Team and frames conversation</a:t>
            </a:r>
          </a:p>
          <a:p>
            <a:r>
              <a:rPr lang="en-US" b="1" baseline="0" dirty="0" smtClean="0"/>
              <a:t>10 minutes</a:t>
            </a:r>
            <a:endParaRPr lang="en-US" b="1"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6</a:t>
            </a:fld>
            <a:endParaRPr lang="en-US" dirty="0"/>
          </a:p>
        </p:txBody>
      </p:sp>
    </p:spTree>
    <p:extLst>
      <p:ext uri="{BB962C8B-B14F-4D97-AF65-F5344CB8AC3E}">
        <p14:creationId xmlns:p14="http://schemas.microsoft.com/office/powerpoint/2010/main" val="311406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Denis Udall talking points:</a:t>
            </a:r>
          </a:p>
          <a:p>
            <a:pPr marL="171450" indent="-171450">
              <a:buFont typeface="Arial" panose="020B0604020202020204" pitchFamily="34" charset="0"/>
              <a:buChar char="•"/>
            </a:pPr>
            <a:r>
              <a:rPr lang="en-US" dirty="0" smtClean="0"/>
              <a:t>The CCFWG has several</a:t>
            </a:r>
            <a:r>
              <a:rPr lang="en-US" baseline="0" dirty="0" smtClean="0"/>
              <a:t> goals that drive the work including: </a:t>
            </a:r>
          </a:p>
          <a:p>
            <a:pPr marL="628650" lvl="1" indent="-171450">
              <a:buFont typeface="Courier New" panose="02070309020205020404" pitchFamily="49" charset="0"/>
              <a:buChar char="o"/>
            </a:pPr>
            <a:r>
              <a:rPr lang="en-US" baseline="0" dirty="0" smtClean="0"/>
              <a:t>providing resources and information to funders, </a:t>
            </a:r>
          </a:p>
          <a:p>
            <a:pPr marL="628650" lvl="1" indent="-171450">
              <a:buFont typeface="Courier New" panose="02070309020205020404" pitchFamily="49" charset="0"/>
              <a:buChar char="o"/>
            </a:pPr>
            <a:r>
              <a:rPr lang="en-US" baseline="0" dirty="0" smtClean="0"/>
              <a:t>addressing gaps in the field and </a:t>
            </a:r>
          </a:p>
          <a:p>
            <a:pPr marL="628650" lvl="1" indent="-171450">
              <a:buFont typeface="Courier New" panose="02070309020205020404" pitchFamily="49" charset="0"/>
              <a:buChar char="o"/>
            </a:pPr>
            <a:r>
              <a:rPr lang="en-US" baseline="0" dirty="0" smtClean="0"/>
              <a:t>encouraging coordinated grantmaking among funders with similar interests</a:t>
            </a:r>
          </a:p>
          <a:p>
            <a:pPr marL="171450" indent="-171450">
              <a:buFont typeface="Arial" panose="020B0604020202020204" pitchFamily="34" charset="0"/>
              <a:buChar char="•"/>
            </a:pPr>
            <a:r>
              <a:rPr lang="en-US" sz="1200" dirty="0" smtClean="0">
                <a:solidFill>
                  <a:schemeClr val="tx2"/>
                </a:solidFill>
                <a:ea typeface="Calibri"/>
              </a:rPr>
              <a:t>Working Group identified the priorities and interests of different funders, to aid collaboration and hone in on gaps in the field needing additional attention. Emerged with two issue teams (</a:t>
            </a:r>
            <a:r>
              <a:rPr lang="en-US" i="1" dirty="0" smtClean="0">
                <a:solidFill>
                  <a:schemeClr val="accent2">
                    <a:lumMod val="50000"/>
                  </a:schemeClr>
                </a:solidFill>
              </a:rPr>
              <a:t>Ensure high-quality, common core tools, materials and resources</a:t>
            </a:r>
            <a:r>
              <a:rPr lang="en-US" i="0" baseline="0" dirty="0" smtClean="0">
                <a:solidFill>
                  <a:schemeClr val="accent2">
                    <a:lumMod val="50000"/>
                  </a:schemeClr>
                </a:solidFill>
              </a:rPr>
              <a:t> and </a:t>
            </a:r>
            <a:r>
              <a:rPr lang="en-US" i="1" dirty="0" smtClean="0">
                <a:solidFill>
                  <a:schemeClr val="accent2">
                    <a:lumMod val="50000"/>
                  </a:schemeClr>
                </a:solidFill>
              </a:rPr>
              <a:t>Scale effective, common core professional development</a:t>
            </a:r>
            <a:r>
              <a:rPr lang="en-US" dirty="0" smtClean="0">
                <a:solidFill>
                  <a:schemeClr val="accent2">
                    <a:lumMod val="50000"/>
                  </a:schemeClr>
                </a:solidFill>
              </a:rPr>
              <a:t>)</a:t>
            </a:r>
            <a:endParaRPr lang="en-US" u="sng" baseline="0" dirty="0" smtClean="0"/>
          </a:p>
          <a:p>
            <a:pPr marL="171450" indent="-171450">
              <a:buFont typeface="Arial" panose="020B0604020202020204" pitchFamily="34" charset="0"/>
              <a:buChar char="•"/>
            </a:pPr>
            <a:r>
              <a:rPr lang="en-US" dirty="0" smtClean="0"/>
              <a:t>This webinar focuses on helping grantmakers understand the importance of identifying high-quality</a:t>
            </a:r>
            <a:r>
              <a:rPr lang="en-US" baseline="0" dirty="0" smtClean="0"/>
              <a:t> instructional materials and understanding efforts in the field</a:t>
            </a:r>
          </a:p>
          <a:p>
            <a:pPr marL="0" indent="0">
              <a:buFont typeface="Arial" panose="020B0604020202020204" pitchFamily="34" charset="0"/>
              <a:buNone/>
            </a:pPr>
            <a:endParaRPr lang="en-US" dirty="0" smtClean="0"/>
          </a:p>
          <a:p>
            <a:pPr marL="457200" lvl="1" indent="0">
              <a:buFont typeface="Courier New" panose="02070309020205020404" pitchFamily="49"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7</a:t>
            </a:fld>
            <a:endParaRPr lang="en-US" dirty="0"/>
          </a:p>
        </p:txBody>
      </p:sp>
    </p:spTree>
    <p:extLst>
      <p:ext uri="{BB962C8B-B14F-4D97-AF65-F5344CB8AC3E}">
        <p14:creationId xmlns:p14="http://schemas.microsoft.com/office/powerpoint/2010/main" val="380255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all know the importance of this “CCSS moment”—44.5 states (plus DC) adopting common standards that we hope will raise student achievement and create a new era of development of instructional materials on scale that was unthinkable because now 44.5 states (plus DC) share the same standards.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There are several big challenges with implementing the Core.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First, we know from several studies that the quality of standards, by themselves, can have a significant influence on student learning, but if we really want to get the biggest bang for the buck then we need to pay equal attention to all inputs that build on effective standards are high quality and are integrated into a seamless whole—professional development, teacher evaluation and instructional materials.</a:t>
            </a:r>
          </a:p>
          <a:p>
            <a:endParaRPr lang="en-US" b="1" dirty="0"/>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879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With the adoption of the CCSS and the CCSS assessments due out this year, there’s been a lot of attention to testing, standards and accountability, and we’re starting to see a wide spread effort to increase teacher capacity to teach to these new standards, but oddly there’s been little focus on a key input—instructional materials and how teachers and students interact with them. </a:t>
            </a:r>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9</a:t>
            </a:fld>
            <a:endParaRPr lang="en-US" dirty="0"/>
          </a:p>
        </p:txBody>
      </p:sp>
    </p:spTree>
    <p:extLst>
      <p:ext uri="{BB962C8B-B14F-4D97-AF65-F5344CB8AC3E}">
        <p14:creationId xmlns:p14="http://schemas.microsoft.com/office/powerpoint/2010/main" val="386425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irony here is that it’s hard to over-estimate the impact of instructional materials on students’ learning.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10</a:t>
            </a:fld>
            <a:endParaRPr lang="en-US" dirty="0"/>
          </a:p>
        </p:txBody>
      </p:sp>
    </p:spTree>
    <p:extLst>
      <p:ext uri="{BB962C8B-B14F-4D97-AF65-F5344CB8AC3E}">
        <p14:creationId xmlns:p14="http://schemas.microsoft.com/office/powerpoint/2010/main" val="77053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1F645B-4594-4E8D-BD08-629FD45B5D8D}"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79AE5F-DD15-4550-8D26-ACD1A53E2BC8}" type="slidenum">
              <a:rPr lang="en-US" altLang="en-US"/>
              <a:pPr/>
              <a:t>‹#›</a:t>
            </a:fld>
            <a:endParaRPr lang="en-US" altLang="en-US" dirty="0"/>
          </a:p>
        </p:txBody>
      </p:sp>
    </p:spTree>
    <p:extLst>
      <p:ext uri="{BB962C8B-B14F-4D97-AF65-F5344CB8AC3E}">
        <p14:creationId xmlns:p14="http://schemas.microsoft.com/office/powerpoint/2010/main" val="133486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F7DBE-F51A-4F6B-B407-F33F4D7E6D10}"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B33011-FF29-43C7-92D9-D28FC2E94ECB}" type="slidenum">
              <a:rPr lang="en-US" altLang="en-US"/>
              <a:pPr/>
              <a:t>‹#›</a:t>
            </a:fld>
            <a:endParaRPr lang="en-US" altLang="en-US" dirty="0"/>
          </a:p>
        </p:txBody>
      </p:sp>
    </p:spTree>
    <p:extLst>
      <p:ext uri="{BB962C8B-B14F-4D97-AF65-F5344CB8AC3E}">
        <p14:creationId xmlns:p14="http://schemas.microsoft.com/office/powerpoint/2010/main" val="117875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60AB5B-9809-4E35-8ABF-49AF6FD7798C}"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F0E776A-C7AB-4CBB-9DE6-8524339D53AA}" type="slidenum">
              <a:rPr lang="en-US" altLang="en-US"/>
              <a:pPr/>
              <a:t>‹#›</a:t>
            </a:fld>
            <a:endParaRPr lang="en-US" altLang="en-US" dirty="0"/>
          </a:p>
        </p:txBody>
      </p:sp>
    </p:spTree>
    <p:extLst>
      <p:ext uri="{BB962C8B-B14F-4D97-AF65-F5344CB8AC3E}">
        <p14:creationId xmlns:p14="http://schemas.microsoft.com/office/powerpoint/2010/main" val="145313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109F4B-1500-4920-A9E2-3FAE9AD868D0}"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B333B3-59BF-4FDE-811D-533B271AD401}" type="slidenum">
              <a:rPr lang="en-US" altLang="en-US"/>
              <a:pPr/>
              <a:t>‹#›</a:t>
            </a:fld>
            <a:endParaRPr lang="en-US" altLang="en-US" dirty="0"/>
          </a:p>
        </p:txBody>
      </p:sp>
    </p:spTree>
    <p:extLst>
      <p:ext uri="{BB962C8B-B14F-4D97-AF65-F5344CB8AC3E}">
        <p14:creationId xmlns:p14="http://schemas.microsoft.com/office/powerpoint/2010/main" val="163662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E523EB-37FB-43B0-B2BF-6505A04477FA}"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2063B3A-30CF-47F2-BB43-EA513B7CD2E9}" type="slidenum">
              <a:rPr lang="en-US" altLang="en-US"/>
              <a:pPr/>
              <a:t>‹#›</a:t>
            </a:fld>
            <a:endParaRPr lang="en-US" altLang="en-US" dirty="0"/>
          </a:p>
        </p:txBody>
      </p:sp>
    </p:spTree>
    <p:extLst>
      <p:ext uri="{BB962C8B-B14F-4D97-AF65-F5344CB8AC3E}">
        <p14:creationId xmlns:p14="http://schemas.microsoft.com/office/powerpoint/2010/main" val="94882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6DFE0A-E449-4D30-97B6-3AE1674EA914}"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62DA8CC-F3CD-457A-B311-972FCA16C0E8}" type="slidenum">
              <a:rPr lang="en-US" altLang="en-US"/>
              <a:pPr/>
              <a:t>‹#›</a:t>
            </a:fld>
            <a:endParaRPr lang="en-US" altLang="en-US" dirty="0"/>
          </a:p>
        </p:txBody>
      </p:sp>
    </p:spTree>
    <p:extLst>
      <p:ext uri="{BB962C8B-B14F-4D97-AF65-F5344CB8AC3E}">
        <p14:creationId xmlns:p14="http://schemas.microsoft.com/office/powerpoint/2010/main" val="60107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F57C99-FEF3-44C3-B123-F4807504305D}"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AF3FE8A-6359-42F1-9BC2-69FD5D7326F6}" type="slidenum">
              <a:rPr lang="en-US" altLang="en-US"/>
              <a:pPr/>
              <a:t>‹#›</a:t>
            </a:fld>
            <a:endParaRPr lang="en-US" altLang="en-US" dirty="0"/>
          </a:p>
        </p:txBody>
      </p:sp>
    </p:spTree>
    <p:extLst>
      <p:ext uri="{BB962C8B-B14F-4D97-AF65-F5344CB8AC3E}">
        <p14:creationId xmlns:p14="http://schemas.microsoft.com/office/powerpoint/2010/main" val="279457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1BAE9D-E000-4777-AD3C-CC5E7402CB93}"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668D16-B10B-478C-9D35-2DFB9C349230}" type="slidenum">
              <a:rPr lang="en-US" altLang="en-US"/>
              <a:pPr/>
              <a:t>‹#›</a:t>
            </a:fld>
            <a:endParaRPr lang="en-US" altLang="en-US" dirty="0"/>
          </a:p>
        </p:txBody>
      </p:sp>
    </p:spTree>
    <p:extLst>
      <p:ext uri="{BB962C8B-B14F-4D97-AF65-F5344CB8AC3E}">
        <p14:creationId xmlns:p14="http://schemas.microsoft.com/office/powerpoint/2010/main" val="12511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418CF-B4E2-463D-9B6E-68D0DF603368}"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048DC23-E469-43EF-8BC6-4E8AFA3DD8F2}" type="slidenum">
              <a:rPr lang="en-US" altLang="en-US"/>
              <a:pPr/>
              <a:t>‹#›</a:t>
            </a:fld>
            <a:endParaRPr lang="en-US" altLang="en-US" dirty="0"/>
          </a:p>
        </p:txBody>
      </p:sp>
    </p:spTree>
    <p:extLst>
      <p:ext uri="{BB962C8B-B14F-4D97-AF65-F5344CB8AC3E}">
        <p14:creationId xmlns:p14="http://schemas.microsoft.com/office/powerpoint/2010/main" val="3503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4BCEA8-C789-4B59-8F9D-4A2209F6B8B8}"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A5EFEB-B957-45D2-ACF0-4DBE2CDB3E4D}" type="slidenum">
              <a:rPr lang="en-US" altLang="en-US"/>
              <a:pPr/>
              <a:t>‹#›</a:t>
            </a:fld>
            <a:endParaRPr lang="en-US" altLang="en-US" dirty="0"/>
          </a:p>
        </p:txBody>
      </p:sp>
    </p:spTree>
    <p:extLst>
      <p:ext uri="{BB962C8B-B14F-4D97-AF65-F5344CB8AC3E}">
        <p14:creationId xmlns:p14="http://schemas.microsoft.com/office/powerpoint/2010/main" val="2871709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8B0FE-2858-4BCD-8AE0-486002C62E69}" type="datetimeFigureOut">
              <a:rPr lang="en-US">
                <a:solidFill>
                  <a:prstClr val="black">
                    <a:tint val="75000"/>
                  </a:prstClr>
                </a:solidFill>
              </a:rPr>
              <a:pPr>
                <a:defRPr/>
              </a:pPr>
              <a:t>5/27/2014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1C9EAC-5DB8-476C-9C43-A58E00226899}" type="slidenum">
              <a:rPr lang="en-US" altLang="en-US"/>
              <a:pPr/>
              <a:t>‹#›</a:t>
            </a:fld>
            <a:endParaRPr lang="en-US" altLang="en-US" dirty="0"/>
          </a:p>
        </p:txBody>
      </p:sp>
    </p:spTree>
    <p:extLst>
      <p:ext uri="{BB962C8B-B14F-4D97-AF65-F5344CB8AC3E}">
        <p14:creationId xmlns:p14="http://schemas.microsoft.com/office/powerpoint/2010/main" val="2429952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3017" y="5181600"/>
            <a:ext cx="9144000" cy="1676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userDrawn="1"/>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2" descr="MSU-Wordmark-Whit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4004" y="6085689"/>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6629400" y="6383179"/>
            <a:ext cx="2344397" cy="246221"/>
          </a:xfrm>
          <a:prstGeom prst="rect">
            <a:avLst/>
          </a:prstGeom>
          <a:noFill/>
        </p:spPr>
        <p:txBody>
          <a:bodyPr wrap="square" rtlCol="0">
            <a:spAutoFit/>
          </a:bodyPr>
          <a:lstStyle/>
          <a:p>
            <a:pPr algn="ctr" defTabSz="914400">
              <a:defRPr/>
            </a:pPr>
            <a:r>
              <a:rPr lang="en-US" sz="1000" b="1" dirty="0" smtClean="0">
                <a:solidFill>
                  <a:prstClr val="white"/>
                </a:solidFill>
                <a:latin typeface="Myriad Pro" charset="0"/>
                <a:cs typeface="Arial" pitchFamily="34" charset="0"/>
              </a:rPr>
              <a:t>Center for the Study of Curriculum</a:t>
            </a:r>
            <a:endParaRPr lang="en-US" dirty="0">
              <a:solidFill>
                <a:prstClr val="black"/>
              </a:solidFill>
            </a:endParaRPr>
          </a:p>
        </p:txBody>
      </p:sp>
    </p:spTree>
    <p:extLst>
      <p:ext uri="{BB962C8B-B14F-4D97-AF65-F5344CB8AC3E}">
        <p14:creationId xmlns:p14="http://schemas.microsoft.com/office/powerpoint/2010/main" val="3392674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858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112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6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187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40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207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6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73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6271C-9601-45C3-909A-500FEF0272A1}"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E80C22-5244-4757-8699-42DC6E5427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63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505436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64427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93C19E3-0ECB-4CB7-BBAF-E84DD5205D59}" type="datetimeFigureOut">
              <a:rPr lang="en-US" smtClean="0">
                <a:solidFill>
                  <a:srgbClr val="DDE9EC"/>
                </a:solidFill>
              </a:rPr>
              <a:pPr/>
              <a:t>5/27/2014</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285559DD-5DC7-40EE-95F3-B451CA531E85}"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87841191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83912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089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297329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2918740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5666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3C19E3-0ECB-4CB7-BBAF-E84DD5205D59}" type="datetimeFigureOut">
              <a:rPr lang="en-US" smtClean="0">
                <a:solidFill>
                  <a:srgbClr val="DDE9EC"/>
                </a:solidFill>
              </a:rPr>
              <a:pPr/>
              <a:t>5/27/2014</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285559DD-5DC7-40EE-95F3-B451CA531E85}"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328335215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693059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C19E3-0ECB-4CB7-BBAF-E84DD5205D59}" type="datetimeFigureOut">
              <a:rPr lang="en-US" smtClean="0">
                <a:solidFill>
                  <a:srgbClr val="464653"/>
                </a:solidFill>
              </a:rPr>
              <a:pPr/>
              <a:t>5/27/2014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85559DD-5DC7-40EE-95F3-B451CA531E85}"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119362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34B06-FF70-8B47-B17C-B368C232A9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Concepts_round 72.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9600"/>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50963"/>
            <a:ext cx="8229600" cy="4708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43200" y="6537438"/>
            <a:ext cx="6248403" cy="337496"/>
          </a:xfrm>
          <a:prstGeom prst="rect">
            <a:avLst/>
          </a:prstGeom>
        </p:spPr>
        <p:txBody>
          <a:bodyPr vert="horz" lIns="91440" tIns="45720" rIns="91440" bIns="45720" rtlCol="0" anchor="ctr"/>
          <a:lstStyle>
            <a:lvl1pPr algn="r">
              <a:defRPr sz="800" b="0" i="0">
                <a:solidFill>
                  <a:srgbClr val="404040"/>
                </a:solidFill>
                <a:latin typeface="+mn-lt"/>
                <a:cs typeface="Arial"/>
              </a:defRPr>
            </a:lvl1pPr>
          </a:lstStyle>
          <a:p>
            <a:endParaRPr lang="en-US" dirty="0"/>
          </a:p>
        </p:txBody>
      </p:sp>
      <p:sp>
        <p:nvSpPr>
          <p:cNvPr id="6" name="Slide Number Placeholder 5"/>
          <p:cNvSpPr>
            <a:spLocks noGrp="1"/>
          </p:cNvSpPr>
          <p:nvPr>
            <p:ph type="sldNum" sz="quarter" idx="4"/>
          </p:nvPr>
        </p:nvSpPr>
        <p:spPr>
          <a:xfrm>
            <a:off x="6790267" y="6288698"/>
            <a:ext cx="2133600" cy="365125"/>
          </a:xfrm>
          <a:prstGeom prst="rect">
            <a:avLst/>
          </a:prstGeom>
        </p:spPr>
        <p:txBody>
          <a:bodyPr vert="horz" lIns="91440" tIns="45720" rIns="91440" bIns="45720" rtlCol="0" anchor="ctr"/>
          <a:lstStyle>
            <a:lvl1pPr algn="r">
              <a:defRPr sz="900" b="0" i="0">
                <a:solidFill>
                  <a:srgbClr val="FFFFFF"/>
                </a:solidFill>
                <a:latin typeface="+mn-lt"/>
                <a:cs typeface="Arial"/>
              </a:defRPr>
            </a:lvl1pPr>
          </a:lstStyle>
          <a:p>
            <a:fld id="{ACD34B06-FF70-8B47-B17C-B368C232A9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3200" b="1" i="0" kern="1200">
          <a:solidFill>
            <a:srgbClr val="91A226"/>
          </a:solidFill>
          <a:latin typeface="+mj-lt"/>
          <a:ea typeface="+mj-ea"/>
          <a:cs typeface="Arial"/>
        </a:defRPr>
      </a:lvl1pPr>
    </p:titleStyle>
    <p:bodyStyle>
      <a:lvl1pPr marL="342900" indent="-342900" algn="l" defTabSz="457200" rtl="0" eaLnBrk="1" latinLnBrk="0" hangingPunct="1">
        <a:spcBef>
          <a:spcPct val="20000"/>
        </a:spcBef>
        <a:buClr>
          <a:srgbClr val="E7982E"/>
        </a:buClr>
        <a:buSzPct val="100000"/>
        <a:buFont typeface="Wingdings" charset="2"/>
        <a:buChar char="§"/>
        <a:defRPr sz="2400" b="0" i="0" kern="1200">
          <a:solidFill>
            <a:schemeClr val="tx1">
              <a:lumMod val="75000"/>
              <a:lumOff val="25000"/>
            </a:schemeClr>
          </a:solidFill>
          <a:latin typeface="+mn-lt"/>
          <a:ea typeface="+mn-ea"/>
          <a:cs typeface="Arial"/>
        </a:defRPr>
      </a:lvl1pPr>
      <a:lvl2pPr marL="742950" indent="-285750" algn="l" defTabSz="457200" rtl="0" eaLnBrk="1" latinLnBrk="0" hangingPunct="1">
        <a:spcBef>
          <a:spcPct val="20000"/>
        </a:spcBef>
        <a:buClr>
          <a:srgbClr val="E7982E"/>
        </a:buClr>
        <a:buSzPct val="120000"/>
        <a:buFont typeface="Lucida Grande"/>
        <a:buChar char="→"/>
        <a:defRPr sz="2200" b="0" i="0" kern="1200">
          <a:solidFill>
            <a:schemeClr val="tx1">
              <a:lumMod val="75000"/>
              <a:lumOff val="25000"/>
            </a:schemeClr>
          </a:solidFill>
          <a:latin typeface="+mn-lt"/>
          <a:ea typeface="+mn-ea"/>
          <a:cs typeface="Arial"/>
        </a:defRPr>
      </a:lvl2pPr>
      <a:lvl3pPr marL="1143000" indent="-228600" algn="l" defTabSz="457200" rtl="0" eaLnBrk="1" latinLnBrk="0" hangingPunct="1">
        <a:spcBef>
          <a:spcPct val="20000"/>
        </a:spcBef>
        <a:buClr>
          <a:srgbClr val="E7982E"/>
        </a:buClr>
        <a:buSzPct val="100000"/>
        <a:buFont typeface="Wingdings" charset="2"/>
        <a:buChar char="§"/>
        <a:defRPr sz="2000" b="0" i="0" kern="1200">
          <a:solidFill>
            <a:schemeClr val="tx1">
              <a:lumMod val="75000"/>
              <a:lumOff val="25000"/>
            </a:schemeClr>
          </a:solidFill>
          <a:latin typeface="+mn-lt"/>
          <a:ea typeface="+mn-ea"/>
          <a:cs typeface="Arial"/>
        </a:defRPr>
      </a:lvl3pPr>
      <a:lvl4pPr marL="1600200" indent="-228600" algn="l" defTabSz="457200" rtl="0" eaLnBrk="1" latinLnBrk="0" hangingPunct="1">
        <a:spcBef>
          <a:spcPct val="20000"/>
        </a:spcBef>
        <a:buClr>
          <a:srgbClr val="E7982E"/>
        </a:buClr>
        <a:buSzPct val="140000"/>
        <a:buFont typeface="Lucida Grande"/>
        <a:buChar char="→"/>
        <a:defRPr sz="1800" b="0" i="0" kern="1200">
          <a:solidFill>
            <a:schemeClr val="tx1">
              <a:lumMod val="75000"/>
              <a:lumOff val="25000"/>
            </a:schemeClr>
          </a:solidFill>
          <a:latin typeface="+mn-lt"/>
          <a:ea typeface="+mn-ea"/>
          <a:cs typeface="Arial"/>
        </a:defRPr>
      </a:lvl4pPr>
      <a:lvl5pPr marL="2057400" indent="-228600" algn="l" defTabSz="457200" rtl="0" eaLnBrk="1" latinLnBrk="0" hangingPunct="1">
        <a:spcBef>
          <a:spcPct val="20000"/>
        </a:spcBef>
        <a:buClr>
          <a:srgbClr val="E7982E"/>
        </a:buClr>
        <a:buSzPct val="100000"/>
        <a:buFont typeface="Wingdings" charset="2"/>
        <a:buChar char="§"/>
        <a:defRPr sz="1600" b="0" i="0" kern="1200">
          <a:solidFill>
            <a:schemeClr val="tx1">
              <a:lumMod val="75000"/>
              <a:lumOff val="2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8D176266-474B-41A4-9B18-25496C0CD83A}" type="datetimeFigureOut">
              <a:rPr lang="en-US">
                <a:solidFill>
                  <a:prstClr val="black">
                    <a:tint val="75000"/>
                  </a:prstClr>
                </a:solidFill>
              </a:rPr>
              <a:pPr defTabSz="914400">
                <a:defRPr/>
              </a:pPr>
              <a:t>5/27/2014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6B120CF7-8F15-47FD-8A83-60FBBE58E74D}" type="slidenum">
              <a:rPr lang="en-US" altLang="en-US" smtClean="0">
                <a:cs typeface="Arial" pitchFamily="34" charset="0"/>
              </a:rPr>
              <a:pPr defTabSz="914400" fontAlgn="base">
                <a:spcBef>
                  <a:spcPct val="0"/>
                </a:spcBef>
                <a:spcAft>
                  <a:spcPct val="0"/>
                </a:spcAft>
              </a:pPr>
              <a:t>‹#›</a:t>
            </a:fld>
            <a:endParaRPr lang="en-US" altLang="en-US" dirty="0" smtClean="0">
              <a:cs typeface="Arial" pitchFamily="34" charset="0"/>
            </a:endParaRPr>
          </a:p>
        </p:txBody>
      </p:sp>
    </p:spTree>
    <p:extLst>
      <p:ext uri="{BB962C8B-B14F-4D97-AF65-F5344CB8AC3E}">
        <p14:creationId xmlns:p14="http://schemas.microsoft.com/office/powerpoint/2010/main" val="1671315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316271C-9601-45C3-909A-500FEF0272A1}" type="datetimeFigureOut">
              <a:rPr lang="en-US" smtClean="0">
                <a:solidFill>
                  <a:prstClr val="black">
                    <a:tint val="75000"/>
                  </a:prstClr>
                </a:solidFill>
              </a:rPr>
              <a:pPr defTabSz="914400"/>
              <a:t>5/27/2014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EE80C22-5244-4757-8699-42DC6E54279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68145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defTabSz="914400"/>
            <a:fld id="{193C19E3-0ECB-4CB7-BBAF-E84DD5205D59}" type="datetimeFigureOut">
              <a:rPr lang="en-US" smtClean="0">
                <a:solidFill>
                  <a:srgbClr val="464653"/>
                </a:solidFill>
              </a:rPr>
              <a:pPr defTabSz="914400"/>
              <a:t>5/27/2014</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defTabSz="914400"/>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defTabSz="914400"/>
            <a:fld id="{285559DD-5DC7-40EE-95F3-B451CA531E85}" type="slidenum">
              <a:rPr lang="en-US" smtClean="0">
                <a:solidFill>
                  <a:srgbClr val="464653"/>
                </a:solidFill>
              </a:rPr>
              <a:pPr defTabSz="914400"/>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16291402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q&amp;a&amp;source=images&amp;cd=&amp;cad=rja&amp;docid=IGtbdHuaX2Fe5M&amp;tbnid=zzr6yCEgrOy5PM:&amp;ved=0CAUQjRw&amp;url=http://www.totallychildcare.com/q_a_on_ofsted&amp;ei=qTQrUbfvDaXNigK4nYFw&amp;bvm=bv.42768644,d.cGE&amp;psig=AFQjCNEQCam0ONz7wt1ZoldEjP6mV_EIJA&amp;ust=1361872301267531" TargetMode="Externa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achievethecore.org/page/783/instructional-materials-evaluation-tool-imet"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utdanacenter.org/" TargetMode="External"/><Relationship Id="rId5" Type="http://schemas.openxmlformats.org/officeDocument/2006/relationships/hyperlink" Target="http://commoncoretools.me/illustrative-mathematics/illustrative-mathematics-task-review-form-2012-05-21/" TargetMode="External"/><Relationship Id="rId10" Type="http://schemas.openxmlformats.org/officeDocument/2006/relationships/image" Target="../media/image32.jpg"/><Relationship Id="rId4" Type="http://schemas.openxmlformats.org/officeDocument/2006/relationships/hyperlink" Target="http://www.achieve.org/EQuIP" TargetMode="External"/><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hyperlink" Target="https://www.graphite.org/" TargetMode="External"/><Relationship Id="rId13" Type="http://schemas.openxmlformats.org/officeDocument/2006/relationships/image" Target="../media/image37.png"/><Relationship Id="rId3" Type="http://schemas.openxmlformats.org/officeDocument/2006/relationships/hyperlink" Target="http://achievethecore.org/" TargetMode="External"/><Relationship Id="rId7" Type="http://schemas.openxmlformats.org/officeDocument/2006/relationships/hyperlink" Target="http://www.oercommons.org/realizing-the-promise-of-the-common-core-together" TargetMode="External"/><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hyperlink" Target="http://www.louisianabelieves.com/academics" TargetMode="External"/><Relationship Id="rId11" Type="http://schemas.openxmlformats.org/officeDocument/2006/relationships/image" Target="../media/image35.png"/><Relationship Id="rId5" Type="http://schemas.openxmlformats.org/officeDocument/2006/relationships/hyperlink" Target="http://www.engageny.org/" TargetMode="External"/><Relationship Id="rId15" Type="http://schemas.openxmlformats.org/officeDocument/2006/relationships/image" Target="../media/image32.jpg"/><Relationship Id="rId10" Type="http://schemas.openxmlformats.org/officeDocument/2006/relationships/image" Target="../media/image34.png"/><Relationship Id="rId4" Type="http://schemas.openxmlformats.org/officeDocument/2006/relationships/hyperlink" Target="http://www.achieve.org/EQuIP" TargetMode="External"/><Relationship Id="rId9" Type="http://schemas.openxmlformats.org/officeDocument/2006/relationships/image" Target="../media/image33.png"/><Relationship Id="rId1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dfunders.org/common-co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epts_round 72.jpg"/>
          <p:cNvPicPr>
            <a:picLocks noChangeAspect="1"/>
          </p:cNvPicPr>
          <p:nvPr/>
        </p:nvPicPr>
        <p:blipFill>
          <a:blip r:embed="rId3"/>
          <a:stretch>
            <a:fillRect/>
          </a:stretch>
        </p:blipFill>
        <p:spPr>
          <a:xfrm>
            <a:off x="0" y="76200"/>
            <a:ext cx="9144000" cy="6858000"/>
          </a:xfrm>
          <a:prstGeom prst="rect">
            <a:avLst/>
          </a:prstGeom>
        </p:spPr>
      </p:pic>
      <p:sp>
        <p:nvSpPr>
          <p:cNvPr id="8" name="TextBox 7"/>
          <p:cNvSpPr txBox="1"/>
          <p:nvPr/>
        </p:nvSpPr>
        <p:spPr>
          <a:xfrm>
            <a:off x="335280" y="1866839"/>
            <a:ext cx="4191000" cy="3262432"/>
          </a:xfrm>
          <a:prstGeom prst="rect">
            <a:avLst/>
          </a:prstGeom>
          <a:noFill/>
        </p:spPr>
        <p:txBody>
          <a:bodyPr wrap="square" rtlCol="0">
            <a:spAutoFit/>
          </a:bodyPr>
          <a:lstStyle/>
          <a:p>
            <a:r>
              <a:rPr lang="en-US" sz="2800" b="1" dirty="0" smtClean="0">
                <a:solidFill>
                  <a:schemeClr val="bg1"/>
                </a:solidFill>
                <a:latin typeface="+mj-lt"/>
                <a:cs typeface="Cali"/>
              </a:rPr>
              <a:t>Supporting Common Core Implementation:  </a:t>
            </a:r>
          </a:p>
          <a:p>
            <a:r>
              <a:rPr lang="en-US" sz="2400" b="1" dirty="0">
                <a:solidFill>
                  <a:schemeClr val="bg1"/>
                </a:solidFill>
                <a:latin typeface="+mj-lt"/>
                <a:cs typeface="Cali"/>
              </a:rPr>
              <a:t>Ensuring Aligned and Effective Instructional Materials for the Common </a:t>
            </a:r>
            <a:r>
              <a:rPr lang="en-US" sz="2400" b="1" dirty="0" smtClean="0">
                <a:solidFill>
                  <a:schemeClr val="bg1"/>
                </a:solidFill>
                <a:latin typeface="+mj-lt"/>
                <a:cs typeface="Cali"/>
              </a:rPr>
              <a:t>Core</a:t>
            </a:r>
          </a:p>
          <a:p>
            <a:endParaRPr lang="en-US" sz="2400" b="1" dirty="0">
              <a:solidFill>
                <a:schemeClr val="bg1"/>
              </a:solidFill>
              <a:latin typeface="+mj-lt"/>
              <a:cs typeface="Cali"/>
            </a:endParaRPr>
          </a:p>
          <a:p>
            <a:r>
              <a:rPr lang="en-US" b="1" dirty="0" smtClean="0">
                <a:solidFill>
                  <a:schemeClr val="bg1"/>
                </a:solidFill>
                <a:latin typeface="+mj-lt"/>
                <a:cs typeface="Cali"/>
              </a:rPr>
              <a:t>Webinar #2</a:t>
            </a:r>
          </a:p>
          <a:p>
            <a:r>
              <a:rPr lang="en-US" sz="1600" b="1" dirty="0" smtClean="0">
                <a:solidFill>
                  <a:schemeClr val="bg1"/>
                </a:solidFill>
                <a:latin typeface="+mj-lt"/>
                <a:cs typeface="Cali"/>
              </a:rPr>
              <a:t>May 27, 2014</a:t>
            </a:r>
          </a:p>
          <a:p>
            <a:r>
              <a:rPr lang="en-US" sz="1600" b="1" dirty="0" smtClean="0">
                <a:solidFill>
                  <a:schemeClr val="bg1"/>
                </a:solidFill>
                <a:latin typeface="+mj-lt"/>
                <a:cs typeface="Cali"/>
              </a:rPr>
              <a:t>1:00-2:15pm </a:t>
            </a:r>
            <a:r>
              <a:rPr lang="en-US" sz="2000" b="1" dirty="0" smtClean="0">
                <a:solidFill>
                  <a:schemeClr val="bg1"/>
                </a:solidFill>
                <a:latin typeface="+mj-lt"/>
                <a:cs typeface="Cali"/>
              </a:rPr>
              <a:t>ET</a:t>
            </a:r>
            <a:endParaRPr lang="en-US" sz="2000" b="1" dirty="0">
              <a:solidFill>
                <a:schemeClr val="bg1"/>
              </a:solidFill>
              <a:latin typeface="+mj-lt"/>
              <a:cs typeface="Cali"/>
            </a:endParaRPr>
          </a:p>
        </p:txBody>
      </p:sp>
      <p:sp>
        <p:nvSpPr>
          <p:cNvPr id="9" name="Slide Number Placeholder 8"/>
          <p:cNvSpPr>
            <a:spLocks noGrp="1"/>
          </p:cNvSpPr>
          <p:nvPr>
            <p:ph type="sldNum" sz="quarter" idx="12"/>
          </p:nvPr>
        </p:nvSpPr>
        <p:spPr/>
        <p:txBody>
          <a:bodyPr/>
          <a:lstStyle/>
          <a:p>
            <a:fld id="{ACD34B06-FF70-8B47-B17C-B368C232A9CF}" type="slidenum">
              <a:rPr lang="en-US" smtClean="0"/>
              <a:pPr/>
              <a:t>1</a:t>
            </a:fld>
            <a:endParaRPr lang="en-US" dirty="0"/>
          </a:p>
        </p:txBody>
      </p:sp>
      <p:pic>
        <p:nvPicPr>
          <p:cNvPr id="7" name="Picture 6" descr="C:\Users\Ed First\AppData\Local\Microsoft\Windows\Temporary Internet Files\Content.Word\CommonCore Funders conveners-top.png"/>
          <p:cNvPicPr/>
          <p:nvPr/>
        </p:nvPicPr>
        <p:blipFill>
          <a:blip r:embed="rId4">
            <a:extLst>
              <a:ext uri="{28A0092B-C50C-407E-A947-70E740481C1C}">
                <a14:useLocalDpi xmlns:a14="http://schemas.microsoft.com/office/drawing/2010/main" val="0"/>
              </a:ext>
            </a:extLst>
          </a:blip>
          <a:srcRect/>
          <a:stretch>
            <a:fillRect/>
          </a:stretch>
        </p:blipFill>
        <p:spPr bwMode="auto">
          <a:xfrm>
            <a:off x="248790" y="5995328"/>
            <a:ext cx="3691890" cy="586740"/>
          </a:xfrm>
          <a:prstGeom prst="rect">
            <a:avLst/>
          </a:prstGeom>
          <a:noFill/>
          <a:ln>
            <a:noFill/>
          </a:ln>
        </p:spPr>
      </p:pic>
      <p:pic>
        <p:nvPicPr>
          <p:cNvPr id="3" name="Picture 2"/>
          <p:cNvPicPr>
            <a:picLocks noChangeAspect="1"/>
          </p:cNvPicPr>
          <p:nvPr/>
        </p:nvPicPr>
        <p:blipFill>
          <a:blip r:embed="rId5"/>
          <a:stretch>
            <a:fillRect/>
          </a:stretch>
        </p:blipFill>
        <p:spPr>
          <a:xfrm>
            <a:off x="5257800" y="5410200"/>
            <a:ext cx="3514725" cy="381000"/>
          </a:xfrm>
          <a:prstGeom prst="rect">
            <a:avLst/>
          </a:prstGeom>
        </p:spPr>
      </p:pic>
    </p:spTree>
    <p:extLst>
      <p:ext uri="{BB962C8B-B14F-4D97-AF65-F5344CB8AC3E}">
        <p14:creationId xmlns:p14="http://schemas.microsoft.com/office/powerpoint/2010/main" val="20331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34B06-FF70-8B47-B17C-B368C232A9CF}" type="slidenum">
              <a:rPr lang="en-US" smtClean="0"/>
              <a:pPr/>
              <a:t>10</a:t>
            </a:fld>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20814748">
            <a:off x="0" y="1393825"/>
            <a:ext cx="4479925" cy="21526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0958">
            <a:off x="4824307" y="3480651"/>
            <a:ext cx="3931920" cy="2614727"/>
          </a:xfrm>
          <a:prstGeom prst="rect">
            <a:avLst/>
          </a:prstGeom>
        </p:spPr>
      </p:pic>
    </p:spTree>
    <p:extLst>
      <p:ext uri="{BB962C8B-B14F-4D97-AF65-F5344CB8AC3E}">
        <p14:creationId xmlns:p14="http://schemas.microsoft.com/office/powerpoint/2010/main" val="23239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200" y="4419600"/>
            <a:ext cx="7620000" cy="16398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Teachers Rely on Materials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endParaRPr lang="en-US" sz="4000" b="1" dirty="0" smtClean="0"/>
          </a:p>
          <a:p>
            <a:pPr marL="0" indent="0" algn="ctr">
              <a:buNone/>
            </a:pPr>
            <a:r>
              <a:rPr lang="en-US" sz="4000" b="1" dirty="0" smtClean="0"/>
              <a:t>50</a:t>
            </a:r>
            <a:r>
              <a:rPr lang="en-US" sz="4000" b="1" dirty="0"/>
              <a:t>% of 4</a:t>
            </a:r>
            <a:r>
              <a:rPr lang="en-US" sz="4000" b="1" baseline="30000" dirty="0"/>
              <a:t>th</a:t>
            </a:r>
            <a:r>
              <a:rPr lang="en-US" sz="4000" b="1" dirty="0"/>
              <a:t> graders do math problems every day from a textbook </a:t>
            </a:r>
          </a:p>
          <a:p>
            <a:endParaRPr lang="en-US" b="1" dirty="0" smtClean="0"/>
          </a:p>
          <a:p>
            <a:pPr marL="0" indent="0" algn="ctr">
              <a:buNone/>
            </a:pPr>
            <a:r>
              <a:rPr lang="en-US" sz="4000" b="1" dirty="0" smtClean="0"/>
              <a:t>70-98</a:t>
            </a:r>
            <a:r>
              <a:rPr lang="en-US" sz="4000" b="1" dirty="0"/>
              <a:t>% of teachers use textbooks at least </a:t>
            </a:r>
            <a:r>
              <a:rPr lang="en-US" sz="4000" b="1" dirty="0" smtClean="0"/>
              <a:t>weekly</a:t>
            </a:r>
          </a:p>
          <a:p>
            <a:pPr marL="0" indent="0" algn="ctr">
              <a:buNone/>
            </a:pPr>
            <a:endParaRPr lang="en-US" sz="4000" b="1" dirty="0" smtClean="0"/>
          </a:p>
          <a:p>
            <a:pPr marL="0" indent="0" algn="ctr">
              <a:buNone/>
            </a:pPr>
            <a:r>
              <a:rPr lang="en-US" sz="4000" b="1" dirty="0"/>
              <a:t>Instructional materials </a:t>
            </a:r>
            <a:r>
              <a:rPr lang="en-US" sz="4000" b="1" dirty="0" smtClean="0"/>
              <a:t>have </a:t>
            </a:r>
            <a:r>
              <a:rPr lang="en-US" sz="4000" b="1" dirty="0"/>
              <a:t>an impact on student learning that’s as significant as teacher quality</a:t>
            </a:r>
          </a:p>
          <a:p>
            <a:pPr marL="0" indent="0" algn="ctr">
              <a:buNone/>
            </a:pPr>
            <a:endParaRPr lang="en-US" sz="40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11</a:t>
            </a:fld>
            <a:endParaRPr lang="en-US" dirty="0"/>
          </a:p>
        </p:txBody>
      </p:sp>
    </p:spTree>
    <p:extLst>
      <p:ext uri="{BB962C8B-B14F-4D97-AF65-F5344CB8AC3E}">
        <p14:creationId xmlns:p14="http://schemas.microsoft.com/office/powerpoint/2010/main" val="52060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12</a:t>
            </a:fld>
            <a:endParaRPr lang="en-US" dirty="0"/>
          </a:p>
        </p:txBody>
      </p:sp>
      <p:sp>
        <p:nvSpPr>
          <p:cNvPr id="6" name="TextBox 5"/>
          <p:cNvSpPr txBox="1"/>
          <p:nvPr/>
        </p:nvSpPr>
        <p:spPr>
          <a:xfrm>
            <a:off x="2987732" y="3844333"/>
            <a:ext cx="5181601" cy="1384995"/>
          </a:xfrm>
          <a:prstGeom prst="rect">
            <a:avLst/>
          </a:prstGeom>
          <a:noFill/>
        </p:spPr>
        <p:txBody>
          <a:bodyPr wrap="square" rtlCol="0">
            <a:spAutoFit/>
          </a:bodyPr>
          <a:lstStyle/>
          <a:p>
            <a:r>
              <a:rPr lang="en-US" sz="2800" dirty="0" smtClean="0"/>
              <a:t>Amy Deslattes </a:t>
            </a:r>
          </a:p>
          <a:p>
            <a:r>
              <a:rPr lang="en-US" sz="2800" dirty="0" smtClean="0"/>
              <a:t>Instructional Strategist, </a:t>
            </a:r>
          </a:p>
          <a:p>
            <a:r>
              <a:rPr lang="en-US" sz="2800" dirty="0" smtClean="0"/>
              <a:t>Lafayette High School</a:t>
            </a:r>
            <a:endParaRPr lang="en-US" dirty="0"/>
          </a:p>
        </p:txBody>
      </p:sp>
      <p:sp>
        <p:nvSpPr>
          <p:cNvPr id="9" name="TextBox 8"/>
          <p:cNvSpPr txBox="1"/>
          <p:nvPr/>
        </p:nvSpPr>
        <p:spPr>
          <a:xfrm>
            <a:off x="2987732" y="1752600"/>
            <a:ext cx="5181601" cy="1384995"/>
          </a:xfrm>
          <a:prstGeom prst="rect">
            <a:avLst/>
          </a:prstGeom>
          <a:noFill/>
        </p:spPr>
        <p:txBody>
          <a:bodyPr wrap="square" rtlCol="0">
            <a:spAutoFit/>
          </a:bodyPr>
          <a:lstStyle/>
          <a:p>
            <a:r>
              <a:rPr lang="en-US" sz="2800" dirty="0" smtClean="0"/>
              <a:t>Bill Schmidt</a:t>
            </a:r>
          </a:p>
          <a:p>
            <a:r>
              <a:rPr lang="en-US" sz="2800" dirty="0" smtClean="0"/>
              <a:t>University Distinguished Professor, Michigan State University</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971204" y="3844333"/>
            <a:ext cx="1619596" cy="1489667"/>
          </a:xfrm>
          <a:prstGeom prst="rect">
            <a:avLst/>
          </a:prstGeom>
        </p:spPr>
      </p:pic>
      <p:pic>
        <p:nvPicPr>
          <p:cNvPr id="19" name="Content Placeholder 18"/>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990600" y="1765833"/>
            <a:ext cx="1600200" cy="1663167"/>
          </a:xfrm>
          <a:prstGeom prst="rect">
            <a:avLst/>
          </a:prstGeom>
        </p:spPr>
      </p:pic>
    </p:spTree>
    <p:extLst>
      <p:ext uri="{BB962C8B-B14F-4D97-AF65-F5344CB8AC3E}">
        <p14:creationId xmlns:p14="http://schemas.microsoft.com/office/powerpoint/2010/main" val="24140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7434" y="16598"/>
            <a:ext cx="5023917" cy="5105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4589352" y="1085433"/>
            <a:ext cx="4572000" cy="2800767"/>
          </a:xfrm>
          <a:prstGeom prst="rect">
            <a:avLst/>
          </a:prstGeom>
          <a:noFill/>
        </p:spPr>
        <p:txBody>
          <a:bodyPr wrap="square" rtlCol="0">
            <a:spAutoFit/>
          </a:bodyPr>
          <a:lstStyle/>
          <a:p>
            <a:pPr defTabSz="914400"/>
            <a:r>
              <a:rPr lang="en-US" sz="4400" dirty="0" smtClean="0">
                <a:solidFill>
                  <a:prstClr val="white"/>
                </a:solidFill>
                <a:latin typeface="Book Antiqua" pitchFamily="18" charset="0"/>
              </a:rPr>
              <a:t>Why Implementation </a:t>
            </a:r>
            <a:r>
              <a:rPr lang="en-US" sz="4400" dirty="0">
                <a:solidFill>
                  <a:prstClr val="white"/>
                </a:solidFill>
                <a:latin typeface="Book Antiqua" pitchFamily="18" charset="0"/>
              </a:rPr>
              <a:t>Requires </a:t>
            </a:r>
            <a:r>
              <a:rPr lang="en-US" sz="4400" dirty="0" smtClean="0">
                <a:solidFill>
                  <a:prstClr val="white"/>
                </a:solidFill>
                <a:latin typeface="Book Antiqua" pitchFamily="18" charset="0"/>
              </a:rPr>
              <a:t/>
            </a:r>
            <a:br>
              <a:rPr lang="en-US" sz="4400" dirty="0" smtClean="0">
                <a:solidFill>
                  <a:prstClr val="white"/>
                </a:solidFill>
                <a:latin typeface="Book Antiqua" pitchFamily="18" charset="0"/>
              </a:rPr>
            </a:br>
            <a:r>
              <a:rPr lang="en-US" sz="4400" dirty="0" smtClean="0">
                <a:solidFill>
                  <a:prstClr val="white"/>
                </a:solidFill>
                <a:latin typeface="Book Antiqua" pitchFamily="18" charset="0"/>
              </a:rPr>
              <a:t>Change</a:t>
            </a:r>
            <a:endParaRPr lang="en-US" sz="4400" dirty="0">
              <a:solidFill>
                <a:prstClr val="white"/>
              </a:solidFill>
              <a:latin typeface="Book Antiqua" pitchFamily="18" charset="0"/>
            </a:endParaRPr>
          </a:p>
        </p:txBody>
      </p:sp>
      <p:sp>
        <p:nvSpPr>
          <p:cNvPr id="7" name="Rectangle 6"/>
          <p:cNvSpPr/>
          <p:nvPr/>
        </p:nvSpPr>
        <p:spPr>
          <a:xfrm>
            <a:off x="0" y="5105400"/>
            <a:ext cx="9144000" cy="1676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Rectangle 9"/>
          <p:cNvSpPr/>
          <p:nvPr/>
        </p:nvSpPr>
        <p:spPr>
          <a:xfrm>
            <a:off x="0" y="6705600"/>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1" name="Picture 2" descr="MSU-Wordmark-White"/>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381000" y="5715000"/>
            <a:ext cx="2362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267200" y="5410200"/>
            <a:ext cx="4495800" cy="1061829"/>
          </a:xfrm>
          <a:prstGeom prst="rect">
            <a:avLst/>
          </a:prstGeom>
          <a:noFill/>
        </p:spPr>
        <p:txBody>
          <a:bodyPr wrap="square" rtlCol="0">
            <a:spAutoFit/>
          </a:bodyPr>
          <a:lstStyle/>
          <a:p>
            <a:pPr defTabSz="914400"/>
            <a:r>
              <a:rPr lang="en-US" sz="2100" dirty="0" smtClean="0">
                <a:solidFill>
                  <a:prstClr val="white"/>
                </a:solidFill>
                <a:latin typeface="Book Antiqua" pitchFamily="18" charset="0"/>
              </a:rPr>
              <a:t>William Schmidt</a:t>
            </a:r>
            <a:br>
              <a:rPr lang="en-US" sz="2100" dirty="0" smtClean="0">
                <a:solidFill>
                  <a:prstClr val="white"/>
                </a:solidFill>
                <a:latin typeface="Book Antiqua" pitchFamily="18" charset="0"/>
              </a:rPr>
            </a:br>
            <a:r>
              <a:rPr lang="en-US" sz="2100" dirty="0" smtClean="0">
                <a:solidFill>
                  <a:prstClr val="white"/>
                </a:solidFill>
                <a:latin typeface="Book Antiqua" pitchFamily="18" charset="0"/>
              </a:rPr>
              <a:t>University </a:t>
            </a:r>
            <a:r>
              <a:rPr lang="en-US" sz="2100" dirty="0">
                <a:solidFill>
                  <a:prstClr val="white"/>
                </a:solidFill>
                <a:latin typeface="Book Antiqua" pitchFamily="18" charset="0"/>
              </a:rPr>
              <a:t>D</a:t>
            </a:r>
            <a:r>
              <a:rPr lang="en-US" sz="2100" dirty="0" smtClean="0">
                <a:solidFill>
                  <a:prstClr val="white"/>
                </a:solidFill>
                <a:latin typeface="Book Antiqua" pitchFamily="18" charset="0"/>
              </a:rPr>
              <a:t>istinguished Professor</a:t>
            </a:r>
            <a:br>
              <a:rPr lang="en-US" sz="2100" dirty="0" smtClean="0">
                <a:solidFill>
                  <a:prstClr val="white"/>
                </a:solidFill>
                <a:latin typeface="Book Antiqua" pitchFamily="18" charset="0"/>
              </a:rPr>
            </a:br>
            <a:r>
              <a:rPr lang="en-US" sz="2100" dirty="0" smtClean="0">
                <a:solidFill>
                  <a:prstClr val="white"/>
                </a:solidFill>
                <a:latin typeface="Book Antiqua" pitchFamily="18" charset="0"/>
              </a:rPr>
              <a:t>Michigan State University </a:t>
            </a:r>
            <a:endParaRPr lang="en-US" sz="2800" dirty="0">
              <a:solidFill>
                <a:prstClr val="white"/>
              </a:solidFill>
              <a:latin typeface="Book Antiqua" pitchFamily="18" charset="0"/>
            </a:endParaRPr>
          </a:p>
        </p:txBody>
      </p:sp>
      <p:pic>
        <p:nvPicPr>
          <p:cNvPr id="2" name="Picture 2" descr="C:\Users\lhayes\Downloads\1536819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670"/>
            <a:ext cx="4113291" cy="510807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5105400"/>
            <a:ext cx="9144000" cy="0"/>
          </a:xfrm>
          <a:prstGeom prst="lin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50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How Teachers Allocate Their Time</a:t>
            </a:r>
            <a:endParaRPr lang="en-US" sz="3000" dirty="0">
              <a:solidFill>
                <a:srgbClr val="133D36"/>
              </a:solidFill>
              <a:latin typeface="Book Antiqua" pitchFamily="18" charset="0"/>
            </a:endParaRPr>
          </a:p>
        </p:txBody>
      </p:sp>
      <p:sp>
        <p:nvSpPr>
          <p:cNvPr id="8" name="Rectangle 7"/>
          <p:cNvSpPr/>
          <p:nvPr/>
        </p:nvSpPr>
        <p:spPr>
          <a:xfrm>
            <a:off x="1143000" y="1066800"/>
            <a:ext cx="7086600" cy="4876800"/>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b="4342"/>
          <a:stretch>
            <a:fillRect/>
          </a:stretch>
        </p:blipFill>
        <p:spPr bwMode="auto">
          <a:xfrm>
            <a:off x="1255412" y="1202145"/>
            <a:ext cx="6858000" cy="4616214"/>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302160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4</a:t>
            </a:r>
            <a:r>
              <a:rPr lang="en-US" sz="3000" baseline="30000" dirty="0" smtClean="0">
                <a:solidFill>
                  <a:srgbClr val="133D36"/>
                </a:solidFill>
                <a:latin typeface="Book Antiqua" pitchFamily="18" charset="0"/>
              </a:rPr>
              <a:t>th</a:t>
            </a:r>
            <a:r>
              <a:rPr lang="en-US" sz="3000" dirty="0" smtClean="0">
                <a:solidFill>
                  <a:srgbClr val="133D36"/>
                </a:solidFill>
                <a:latin typeface="Book Antiqua" pitchFamily="18" charset="0"/>
              </a:rPr>
              <a:t> &amp; 5</a:t>
            </a:r>
            <a:r>
              <a:rPr lang="en-US" sz="3000" baseline="30000" dirty="0" smtClean="0">
                <a:solidFill>
                  <a:srgbClr val="133D36"/>
                </a:solidFill>
                <a:latin typeface="Book Antiqua" pitchFamily="18" charset="0"/>
              </a:rPr>
              <a:t>th</a:t>
            </a:r>
            <a:r>
              <a:rPr lang="en-US" sz="3000" dirty="0" smtClean="0">
                <a:solidFill>
                  <a:srgbClr val="133D36"/>
                </a:solidFill>
                <a:latin typeface="Book Antiqua" pitchFamily="18" charset="0"/>
              </a:rPr>
              <a:t> Teachers: Very Prepared to Teach?</a:t>
            </a:r>
            <a:endParaRPr lang="en-US" sz="3000" dirty="0">
              <a:solidFill>
                <a:srgbClr val="133D36"/>
              </a:solidFill>
              <a:latin typeface="Book Antiqua" pitchFamily="18" charset="0"/>
            </a:endParaRPr>
          </a:p>
        </p:txBody>
      </p:sp>
      <p:sp>
        <p:nvSpPr>
          <p:cNvPr id="8" name="Rectangle 7"/>
          <p:cNvSpPr/>
          <p:nvPr/>
        </p:nvSpPr>
        <p:spPr>
          <a:xfrm>
            <a:off x="975645" y="1083892"/>
            <a:ext cx="7086600" cy="4876800"/>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a:off x="1295400" y="5290556"/>
            <a:ext cx="1877939" cy="646331"/>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Number Sets </a:t>
            </a:r>
            <a:br>
              <a:rPr lang="en-US" b="1" dirty="0" smtClean="0">
                <a:solidFill>
                  <a:prstClr val="black"/>
                </a:solidFill>
                <a:latin typeface="Book Antiqua" pitchFamily="18" charset="0"/>
              </a:rPr>
            </a:br>
            <a:r>
              <a:rPr lang="en-US" b="1" dirty="0" smtClean="0">
                <a:solidFill>
                  <a:prstClr val="black"/>
                </a:solidFill>
                <a:latin typeface="Book Antiqua" pitchFamily="18" charset="0"/>
              </a:rPr>
              <a:t>&amp; Concepts</a:t>
            </a:r>
            <a:endParaRPr lang="en-US" b="1" dirty="0">
              <a:solidFill>
                <a:prstClr val="black"/>
              </a:solidFill>
              <a:latin typeface="Book Antiqua" pitchFamily="18" charset="0"/>
            </a:endParaRPr>
          </a:p>
        </p:txBody>
      </p:sp>
      <p:sp>
        <p:nvSpPr>
          <p:cNvPr id="10" name="TextBox 9"/>
          <p:cNvSpPr txBox="1"/>
          <p:nvPr/>
        </p:nvSpPr>
        <p:spPr>
          <a:xfrm>
            <a:off x="1295400" y="3002668"/>
            <a:ext cx="1981200"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Whole Numbers</a:t>
            </a:r>
            <a:endParaRPr lang="en-US" b="1" dirty="0">
              <a:solidFill>
                <a:prstClr val="black"/>
              </a:solidFill>
              <a:latin typeface="Book Antiqua" pitchFamily="18" charset="0"/>
            </a:endParaRPr>
          </a:p>
        </p:txBody>
      </p:sp>
      <p:sp>
        <p:nvSpPr>
          <p:cNvPr id="12" name="TextBox 11"/>
          <p:cNvSpPr txBox="1"/>
          <p:nvPr/>
        </p:nvSpPr>
        <p:spPr>
          <a:xfrm>
            <a:off x="4623305" y="2983468"/>
            <a:ext cx="2539495"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Common Fractions</a:t>
            </a:r>
            <a:endParaRPr lang="en-US" b="1" dirty="0">
              <a:solidFill>
                <a:prstClr val="black"/>
              </a:solidFill>
              <a:latin typeface="Book Antiqua" pitchFamily="18" charset="0"/>
            </a:endParaRPr>
          </a:p>
        </p:txBody>
      </p:sp>
      <p:sp>
        <p:nvSpPr>
          <p:cNvPr id="14" name="Rectangle 13"/>
          <p:cNvSpPr/>
          <p:nvPr/>
        </p:nvSpPr>
        <p:spPr>
          <a:xfrm>
            <a:off x="3610906" y="1806918"/>
            <a:ext cx="1189694"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75%</a:t>
            </a:r>
            <a:endParaRPr lang="en-US" sz="4000" b="1" dirty="0">
              <a:solidFill>
                <a:srgbClr val="133D36"/>
              </a:solidFill>
              <a:latin typeface="Book Antiqua" pitchFamily="18" charset="0"/>
            </a:endParaRPr>
          </a:p>
        </p:txBody>
      </p:sp>
      <p:sp>
        <p:nvSpPr>
          <p:cNvPr id="15" name="TextBox 14"/>
          <p:cNvSpPr txBox="1"/>
          <p:nvPr/>
        </p:nvSpPr>
        <p:spPr>
          <a:xfrm>
            <a:off x="4834071" y="5345668"/>
            <a:ext cx="2056108"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3D Geometry</a:t>
            </a:r>
            <a:endParaRPr lang="en-US" b="1" dirty="0">
              <a:solidFill>
                <a:prstClr val="black"/>
              </a:solidFill>
              <a:latin typeface="Book Antiqua" pitchFamily="18" charset="0"/>
            </a:endParaRPr>
          </a:p>
        </p:txBody>
      </p:sp>
      <p:sp>
        <p:nvSpPr>
          <p:cNvPr id="9" name="Up Arrow 8"/>
          <p:cNvSpPr/>
          <p:nvPr/>
        </p:nvSpPr>
        <p:spPr>
          <a:xfrm>
            <a:off x="3294706" y="1806918"/>
            <a:ext cx="301503" cy="591258"/>
          </a:xfrm>
          <a:prstGeom prst="upArrow">
            <a:avLst/>
          </a:prstGeom>
          <a:solidFill>
            <a:srgbClr val="133D36"/>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Rectangle 17"/>
          <p:cNvSpPr/>
          <p:nvPr/>
        </p:nvSpPr>
        <p:spPr>
          <a:xfrm>
            <a:off x="3539384" y="4127842"/>
            <a:ext cx="1185016"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40%</a:t>
            </a:r>
            <a:endParaRPr lang="en-US" sz="4000" b="1" dirty="0">
              <a:solidFill>
                <a:srgbClr val="133D36"/>
              </a:solidFill>
              <a:latin typeface="Book Antiqua" pitchFamily="18" charset="0"/>
            </a:endParaRPr>
          </a:p>
        </p:txBody>
      </p:sp>
      <p:sp>
        <p:nvSpPr>
          <p:cNvPr id="21" name="Rectangle 20"/>
          <p:cNvSpPr/>
          <p:nvPr/>
        </p:nvSpPr>
        <p:spPr>
          <a:xfrm>
            <a:off x="6858000" y="1822378"/>
            <a:ext cx="1494494"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75%</a:t>
            </a:r>
            <a:endParaRPr lang="en-US" sz="4000" b="1" dirty="0">
              <a:solidFill>
                <a:srgbClr val="133D36"/>
              </a:solidFill>
              <a:latin typeface="Book Antiqua" pitchFamily="18" charset="0"/>
            </a:endParaRPr>
          </a:p>
        </p:txBody>
      </p:sp>
      <p:sp>
        <p:nvSpPr>
          <p:cNvPr id="25" name="Rectangle 24"/>
          <p:cNvSpPr/>
          <p:nvPr/>
        </p:nvSpPr>
        <p:spPr>
          <a:xfrm>
            <a:off x="1371600" y="1244838"/>
            <a:ext cx="1828800" cy="1728056"/>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Rectangle 26"/>
          <p:cNvSpPr/>
          <p:nvPr/>
        </p:nvSpPr>
        <p:spPr>
          <a:xfrm>
            <a:off x="4953000" y="1472344"/>
            <a:ext cx="1828800" cy="1423256"/>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ectangle 27"/>
          <p:cNvSpPr/>
          <p:nvPr/>
        </p:nvSpPr>
        <p:spPr>
          <a:xfrm>
            <a:off x="1341690" y="3462470"/>
            <a:ext cx="1831649" cy="1843819"/>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026" name="Picture 2" descr="C:\Users\lhayes\Downloads\474755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53" t="2942" r="14681" b="5121"/>
          <a:stretch/>
        </p:blipFill>
        <p:spPr bwMode="auto">
          <a:xfrm>
            <a:off x="1444239" y="1291479"/>
            <a:ext cx="1692068" cy="16158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292" y="1532546"/>
            <a:ext cx="1644519" cy="12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858000" y="4059127"/>
            <a:ext cx="1483398"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2</a:t>
            </a:r>
            <a:r>
              <a:rPr lang="en-US" sz="4000" b="1" dirty="0">
                <a:solidFill>
                  <a:srgbClr val="133D36"/>
                </a:solidFill>
                <a:latin typeface="Book Antiqua" pitchFamily="18" charset="0"/>
              </a:rPr>
              <a:t>2</a:t>
            </a:r>
            <a:r>
              <a:rPr lang="en-US" sz="4000" b="1" dirty="0" smtClean="0">
                <a:solidFill>
                  <a:srgbClr val="133D36"/>
                </a:solidFill>
                <a:latin typeface="Book Antiqua" pitchFamily="18" charset="0"/>
              </a:rPr>
              <a:t>%</a:t>
            </a:r>
            <a:endParaRPr lang="en-US" sz="4000" b="1" dirty="0">
              <a:solidFill>
                <a:srgbClr val="133D36"/>
              </a:solidFill>
              <a:latin typeface="Book Antiqua" pitchFamily="18" charset="0"/>
            </a:endParaRPr>
          </a:p>
        </p:txBody>
      </p:sp>
      <p:sp>
        <p:nvSpPr>
          <p:cNvPr id="29" name="Rectangle 28"/>
          <p:cNvSpPr/>
          <p:nvPr/>
        </p:nvSpPr>
        <p:spPr>
          <a:xfrm>
            <a:off x="4834070" y="3657601"/>
            <a:ext cx="1947730" cy="1600200"/>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117" y="3767984"/>
            <a:ext cx="1380222" cy="139388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r="68213"/>
          <a:stretch/>
        </p:blipFill>
        <p:spPr>
          <a:xfrm>
            <a:off x="6291206" y="3767984"/>
            <a:ext cx="438734" cy="1393887"/>
          </a:xfrm>
          <a:prstGeom prst="rect">
            <a:avLst/>
          </a:prstGeom>
        </p:spPr>
      </p:pic>
      <p:sp>
        <p:nvSpPr>
          <p:cNvPr id="31" name="Up Arrow 30"/>
          <p:cNvSpPr/>
          <p:nvPr/>
        </p:nvSpPr>
        <p:spPr>
          <a:xfrm rot="10800000">
            <a:off x="3276601" y="4175755"/>
            <a:ext cx="301503" cy="591258"/>
          </a:xfrm>
          <a:prstGeom prst="upArrow">
            <a:avLst/>
          </a:prstGeom>
          <a:solidFill>
            <a:srgbClr val="133D36"/>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01" t="16187" r="13999" b="8179"/>
          <a:stretch/>
        </p:blipFill>
        <p:spPr bwMode="auto">
          <a:xfrm>
            <a:off x="1388692" y="3487394"/>
            <a:ext cx="1715244" cy="180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02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Middle School Teachers: Very Prepared to Teach?</a:t>
            </a:r>
            <a:endParaRPr lang="en-US" sz="3000" dirty="0">
              <a:solidFill>
                <a:srgbClr val="133D36"/>
              </a:solidFill>
              <a:latin typeface="Book Antiqua" pitchFamily="18" charset="0"/>
            </a:endParaRPr>
          </a:p>
        </p:txBody>
      </p:sp>
      <p:sp>
        <p:nvSpPr>
          <p:cNvPr id="8" name="Rectangle 7"/>
          <p:cNvSpPr/>
          <p:nvPr/>
        </p:nvSpPr>
        <p:spPr>
          <a:xfrm>
            <a:off x="990600" y="1066800"/>
            <a:ext cx="7086600" cy="4876800"/>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4098" name="Picture 2" descr="http://www.2classnotes.com/images/10/Mathematics/Coordinate_Geometry/Straight_lines_and_coordinates_Axes.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 y="1524001"/>
            <a:ext cx="2215115" cy="1905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90600" y="3467827"/>
            <a:ext cx="2667000"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Coordinates &amp; Lines</a:t>
            </a:r>
            <a:endParaRPr lang="en-US" b="1" dirty="0">
              <a:solidFill>
                <a:prstClr val="black"/>
              </a:solidFill>
              <a:latin typeface="Book Antiqua" pitchFamily="18" charset="0"/>
            </a:endParaRPr>
          </a:p>
        </p:txBody>
      </p:sp>
      <p:sp>
        <p:nvSpPr>
          <p:cNvPr id="24" name="Rectangle 23"/>
          <p:cNvSpPr/>
          <p:nvPr/>
        </p:nvSpPr>
        <p:spPr>
          <a:xfrm>
            <a:off x="3763306" y="2187714"/>
            <a:ext cx="1189694"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70%</a:t>
            </a:r>
            <a:endParaRPr lang="en-US" sz="4000" b="1" dirty="0">
              <a:solidFill>
                <a:srgbClr val="133D36"/>
              </a:solidFill>
              <a:latin typeface="Book Antiqua" pitchFamily="18" charset="0"/>
            </a:endParaRPr>
          </a:p>
        </p:txBody>
      </p:sp>
      <p:sp>
        <p:nvSpPr>
          <p:cNvPr id="25" name="Up Arrow 24"/>
          <p:cNvSpPr/>
          <p:nvPr/>
        </p:nvSpPr>
        <p:spPr>
          <a:xfrm>
            <a:off x="3488108" y="2187714"/>
            <a:ext cx="301503" cy="591258"/>
          </a:xfrm>
          <a:prstGeom prst="upArrow">
            <a:avLst/>
          </a:prstGeom>
          <a:solidFill>
            <a:srgbClr val="133D36"/>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92988" y="1554935"/>
            <a:ext cx="1828800" cy="1828800"/>
          </a:xfrm>
          <a:prstGeom prst="rect">
            <a:avLst/>
          </a:prstGeom>
          <a:noFill/>
          <a:ln w="28575"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800600" y="3429000"/>
            <a:ext cx="2230696"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Linear Equations</a:t>
            </a:r>
            <a:endParaRPr lang="en-US" b="1" dirty="0">
              <a:solidFill>
                <a:prstClr val="black"/>
              </a:solidFill>
              <a:latin typeface="Book Antiqua" pitchFamily="18" charset="0"/>
            </a:endParaRPr>
          </a:p>
        </p:txBody>
      </p:sp>
      <p:sp>
        <p:nvSpPr>
          <p:cNvPr id="28" name="Rectangle 27"/>
          <p:cNvSpPr/>
          <p:nvPr/>
        </p:nvSpPr>
        <p:spPr>
          <a:xfrm>
            <a:off x="6875092" y="2209800"/>
            <a:ext cx="1189694"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51%</a:t>
            </a:r>
            <a:endParaRPr lang="en-US" sz="4000" b="1" dirty="0">
              <a:solidFill>
                <a:srgbClr val="133D36"/>
              </a:solidFill>
              <a:latin typeface="Book Antiqua" pitchFamily="18" charset="0"/>
            </a:endParaRPr>
          </a:p>
        </p:txBody>
      </p:sp>
      <p:sp>
        <p:nvSpPr>
          <p:cNvPr id="3" name="AutoShape 5" descr="data:image/jpeg;base64,/9j/4AAQSkZJRgABAQAAAQABAAD/2wCEAAkGBhAQDxERExMVEREWEhASFhgRExgVFxEbHhgYFxQVEhYYGzIgFxskGxkSKy8gJCc1LCwsFh4xNTAqNSctLikBCQoKBQUFDQUFDSkYEhgpKSkpKSkpKSkpKSkpKSkpKSkpKSkpKSkpKSkpKSkpKSkpKSkpKSkpKSkpKSkpKSkpKf/AABEIALcBAgMBIgACEQEDEQH/xAAbAAEAAgMBAQAAAAAAAAAAAAAABQYCAwQBB//EAD8QAAICAgECBAQEAwQHCQAAAAECAAMEERIFIQYTMUEUIlFxIzJhkSRCYgdSgdMVFiUzcoOUNUN0goShsbTh/8QAFAEBAAAAAAAAAAAAAAAAAAAAAP/EABQRAQAAAAAAAAAAAAAAAAAAAAD/2gAMAwEAAhEDEQA/APuMREBERAREQEREBERAREQEREBERAREQEREBERAREQEREBERAREQEREBERAREQEREBExrsVgGUhlPoQdg/YiZQEREBETwuAQN9z6fr9oHsREBERAREQETE2AELsciCQN9yBrZA/xH7zKAiIgIieKwI2DsfpA9iIgIiICIiAiIgImIsHLjscgAdb7gH0Ovp2P7T1mA9TruB3/U6A/fUD2IiBROhdTp6emaoUnl1VsaitT3d3rp4oGY/KO7Ek+gB+0k7PHCiz4cVE5XxS4hr5gKpNb3JZ5mvyNWhI7b32IGpmvgeorYHutsZsqvNViKg1Ny6AevjWBogKCGBBG/qZFeI/B68lbVtgtyWvybq1R7VK1GukLVw4lADrsux6+pJAWPwt11s7GXINXlK/dAXDkr9W0BxPLkNd/Te+80eLriUx8cEj4nJqoOtj5NNZaNj8u0Rxv+qUXqWL1ILWrJY2NVVeMdUqZLLSLqPKFy4+hU/DmFbQ0Ax0DuX7xRhO9dVqLzsx76shVH5mA2tqp/Ua2sA/UiBWvHOJlVi1qbWF7tiV9ProZ1ZWU/jCxAeDV67nY7KDv2li6z4mONbVX5D2eZatKkEDblWcBQe7KFUlmHp7bOwObN8NDMs+KTMyKlspFYWtadBD+YKbKS68vfvvf2E253g8W5S5JycgOju9a7rKUlq/Kbyw1Z1279z6kn3gSY6qqYwyLx8Mvlq9gtYfg9hsOQddj7yKX+0XpJOhnY5Pp/vVlgpqCqqjegAo2ST2GhsnuT+pmWoHB1zCa6nitj16etm8sfNYisGeoEEFeQBGwdjcpHT77W6b1B+bHIxcrKvprtYtZiBPnrosYnZDKG9yCtutnUunXehrlLWCxR6rUvqYd+LrviWU9mHf0/8Aj1lfzfCxpxculHa3L6g7LZaVC65rwZgF7IiV89De9+5JgWLI6/j046ZN1i01MKzysYKByG1BJ95Xuj/2k4D25K2ZuPoZPCn51HJPLqI1r83zmwb/AE17S3Y9ARFQflVVUfYDQnD0npbU2ZbFgRdkecut/KPKqr0f12h/cQIfxxjqX6bZr516hjKp2ewYnkPXR3oev0myzx1SOdnA/DV5S4b3choWEhSQnqUDlVLeuyTrQJkj13oPxfk7tsq8q1Lh5YrPJl/Ly5oew7+n1nFZ4HxzzXk/kPlLmNT8vltYCG2Tx5cS6qxXetj6EiBzYfjhrr6aq8clbbMtFZrQp40Wim9ivE6OzsDfcD1BlrnzLC6NnUN5mOli5rtkecl1VZoRW5ttL+IZvn8sj5iT/MB7TP8AZvTeiXC1bd8MNi9q2rzc0jzRxsPdgw7sPUnv6QO7oOXzXLzSrWs2RdTWqj5glTmlEUHsoLh2J9Pn2T27dHQPEzZbEDHdKwb0NhZSnOtwjKp9WBPLTa/kbYHbfJhdMZTkYXmW44OQ+XS9GhyRnFrpyZSO1hcMp/lYa9e0j4c8M14Na1JZa6KGCiwrpeTl2PyqNkk+p2e332EX408dY2HTei5NNeWiqVR2XkCeJHyn+k7kx0jxPh5hZcfIqvKgFhU4biD2G9R4l6U2ViXUKwVnUAFt6HcHvr7STAgUvM4U9SGRbZl+VZk0Y1YXIBxlsatFTnSG5Al9j6bIJHvJTo9hq6hl4o/3Rroy69eil2sS5QPYcqw3/MMws8FI14c2N5AyhnGoKo5Xj8rtYO5UEKeP1A767Td0XFazMysxthGWnGqBGvkrLsz6/qssfX6IIE9OHqXVPJK/g3Xb3/uUDcda/NsjX/5O6R3VfD2NlFTdWLCoIXZYa3rfof0EDDB64bXCfD5Fe9/NbWFUdt9zykpIfp/hLCx7BbVSEcb0QzHWxo+p+hMmIFV69Qi9W6ZbrTkZiMdnuoqLAEb12JMzxfHlLiiwoy4+Q91dFmwfMZNkbT1UOFs4/wDCN8SQJI9R8Pi/Jx8g22KaOfFFFZRuQ4vz5IW7r27ESMfwPVVUgr5WDH+ItxqXZVrSxg3EcwvLS8mC7J1y99DQPD/jR8y6pFx+CWY1WXyNoJWuzmK9qF/NyTRXfblvZ7yz2OACT6AEmfM+ndNtw6yEqy7KWxnTLQUpXap4haxivUFZmBZvQka2d79bR4GxXSjIRw+vi8rhzVkDIWBXyq37pX3IA9Ox7ncDHw5msuAmXwNt2SfiD7dn21Ydj2RErCj9OPbZPfd0vqg6njPyx7KqLaUZGsK/OG5aK6O1ZeKsD/UpB3sDh6f0E24i9PstuoOPzqPkkKL6SHrq2WU8l8sj9QyH6CS2Ngjp+KQrWXcK6661bRJ4gJVWiqAo2dd9erdzodgo2N/bA1aJXbSWtRVSxg2gzgacga9yDEksT+yDGNaG13a7gvmFT2L6HMjt6b3ED6DERAREQEREBERAREQEREBERAREQEREBERAREQEREBERAREQEREBERAREQEREBERAREQEREBERAREQEREBERAREQEREBERAREQEREBERAREQEREBERAREj+jdcqy1dq+Y4WNUwsratlYAEgq4BHYj94EhERARIg+KsYUi9mKVNyKEqxNir62hVBIT+ojWiD7iSWLlJai2VsHRlDKynYYHuCD7iBtiIgImNlgUFiQFAJJJ0AB3JJ9hImrxXiulrVubDUi2OqqwcIe4sCMAWXQJBHrrtuBMRMKbldVZSGVgGBHoQRsEf4TOAiJHdM67TkPfWnMPS4rsD1shBI5DXIdwRogjsQYEjERAROTp/UVvDsgPBXZAx7Byp4uV99BgRv30ddu864CIiAiRPTPFWHlWPXRct1icuapslNHjp+2lO9+vrqdvT89L61sTejyBDDRUglWVh7EMCD9oHTERAREQESP6z12rEVGt58XsSoFK2cBmYKvMqNICxUbPbZkhARE5M3qS1NWhBZ7G4oq+p0NsTvsAFBJJ+3qQCHXETlxOopY9qDYetuLKw0RsbVh9Qw7g/ceoIgdUREBPnWH1a1MyzHQlK8jrGSllq62gXGqda1J7KzkEb9dK2u+iPosq9XUemqGVcWxVYqWC9LyAGIO1LAY/cgk636QKrm+Ms3iE8xlVLer0i1FQNkNT5a4z9xx1zdg2holPYbAsfWmyKeg5DO5sv+DsZ2On4lk/E4FANqu31+ijuZydXtxrLKrK0ciqt6lpv6XlvSAxU80UUjgw462PUHXb1nR0jKw6ML4Nhk2VkWq3+z8tRpyxZEUU/IgDEBQewAEDq8TGjGXHZQvxKpdj4qvbwrAZVDm0E6KKEQkkH0AHdhuu/H/BYfT8PFzK2sDYeMugrFzZY6vbYp3+HxSzjr3+uhJbEzMRqK6sqh8k1ApW1nTcpyV0AGIfH+ViAu9djx39u3/SfTtAfDWaCqo/2Zk9gPyqP4fsB7CBMdE5eQvK4ZB2+rAvAMOR4gDZ3oaG999b95Ft1rqe/+zkP/AK1P8ub08V4wAATJAA0AMDLAH6D8CZf63Y/93J/6DL/yYG3qGeiYNluXXxTymN1a/jaBGmT5R8/Y/SVfoBSvrdlYUP5nTsZ62RSgxqldlSh0JOt7B5E77a0JYX8V4zAgpkkEEEHAyyCPcEeRI1ep4dFdvwlFlNr7+YdOywN+gZtUdwvqF9O2u29wOzwCf4BVB5Kl2ZUhP9xL7EQd/ooA/wAJYpDeF3oWhaKFtVKlVfxaLqSd7+b8VF5EkMTr3Pf1kL17xuiX4qKmWoGUy2AYWRq1RVb8qHy/xPmCn5fYb9BAuc+cZnV7ac/MSo8fP6j0vHewaJpVsZNsN9tkgKCewLj1l76X1RMmvmi2oORXV9NlLdtd+Fig67+uteshnzunI1o+GfkxK2Fem5B8zvs8mWjTjY3vZB9YEDn+K8pEyawx4U9TxsbzwByeluL3KvbibEUleXqRr+b1lOhZOUOm5OU1j32lMp6lfiw0ht8j5awDyZRXyG/X6Hc19ZzMW6qtK1urFdvmhG6ZlNTZ2YFLa/JAIJYnY7hgD7THw9l42L57Fbt3utjJT03Lrpr0gTVaeT6nWy3ufpA19R6wmF0bHK3rSVwvMQbHmXcKQQKwf6imzr0P6ye8LG41sbrxe58rkFr4ClvKQ2IDs8tk7/Tlr2kP0rOxa6lotqttrq2lBbp2WzLWfRHDY/YgaGwe4A3JWjxNiIoVK8hFG9Ben5YA9zoCj6wIPxD1PP8AisH+BX5cu3y/4tPxfwLx3+T5Pl2ff017y2dNzLmqL30ihwW+RbRb2A7HkAPXv2/SReT17Dsep2ryi1TmxP4HMHFijIToU9/lZvX6zo/1tx/7uT/0GX/kwITw51MrlYlaHlTlYd2WVequuyohq+Bbh6giwj5tna+p7yQ8NHjndVrB2gyMezX91nx6zYB99Kf/ADTHD6r0+gu1OPbWz92KdOyl5fTZFHp6/uZu8JWVat0LPOssa+5nxr6VZm0AFNta8gqhFGu+l3obgWGIkT1zrpxig4K/IMfmvqq1rXp5jDfr7QJaJAdK8Um+1a/LRd8u4yqLD2BP5UYkyfgVr+0NgMA/+J6d/wDcokJ1rxVlIOqXKTW2HbjV006BGQG4El9jk3m8+K69OI133u2debFCr8RSbl2eI+FfJ0devFK24/czgfrmCWVzRcXUKFY9NyiVA3xCnyNjWzrX1gVzE6vmZPUDR59lQGZlKwrNYCUJX+Dx5Akv5o0w77Bb20ZZQxbrJBHZMAFDo9y9xFvf0OvLq/f9RKvbg47Nom0r8R8V5p6Vl/FA+b5vli7yvT+XlrfH5de8nOodaqa+nIqF4srD1sHwcwLZW5UuuxR2YFVIOvYj3gR3UPEFtucaKc5ETyMm12RFsWnhatNKqAQTZz5lhvuRrWtAzb/L1qvR7v0+3mPY8Lq/Lb9NeZb+8xXq/Tw3IY9oYEsCOmZIIO9735G9795r6X1Klsyy5lu82zy6K/4LKVa6wSVDO9IA2zMxJ0B2Gzx3AtMREBGoiA1Kp0zq5pyeq/EXs1FDY7qbeOqlevmyjio2Nnt6n0Hcy1yk9U8FX5TdQ5tXWuQ2LZUUZmKNRx8vzFKgFW499Ht6d/WBPP4rxVR2ZirI9NbIyMLA1mvJUV62eexr29R6g6z6Z4koyFtdOSpUWDtahrUFSwccm7bUowb6a/USn+LugWeY2XYyV23XdPqTRbyscVM1q2W2cQVJs7BuOh8o/mMlPCNQtxczCYLoPar3UWGxMg3A2WOrsPzgueQ0QCR9gGnJ8TWUdPoySf4nNux1rDhmWrzTtAEUd+FXfQG2YfUzdd1O5MLIyRf8QcW57NBfLc1oqm2nITiNPx8wj5e20Pf1OujpLZnTcEDiMrDsxn4udAW0fJZW5H5eQ5jejrkDozVndIuoxeqXNx+Kz2FddaNyVGaoUUryI+Y7JLHWtD6DcC7UWq6q691YBgfqCNg/tNmpowMbyqq6/XgiJv66AG//AGm+AnB1HpQusxn5cfJuNutb5/hvXo9+359/4TviAjURA5ep0M9NirY1TFTp6+PJffa8lI/cSv8AQfFta9Pw3yLC1zYVOTaVUsVXivO6wKPlXkT3/RtflOrHmhzW4rClyCAHYqv+JAJH7Sk9K8CZWPUwV6jZZ06nAs2X4qa1Ndd1fy7O1Ykoddx+bvuBY+q+L8TGOncn8JbjwUuFrZuCOxUaCluwP39gTNfWursacdauVVmTbXSnNeFlYIL2twYfmWtLDo++pR+udASq74dXrWujp2HSwy7HpGWiPY4VWUHmNgb13BOvc7tfV8o2UdOzyjVCu6q+xH7GpLK3qcv2/k80E/8ACYEdmeKHOTkY9N641eIcanlajWLZY5UsL7Cp8tApCgkgsxPzaEsGRmtR1CmskmrKS0AHuK7a1DfL9A1fLt6br36kyD614Lus/wBIV0mvyOoeU1jsxDUEKFsKqAfMDKBruNMT6iSmdjl+oYFSHaY6XX2E9yAazRSD29WJsP8AyzAsmoiICcuZ0ui4g21V2kbA8xFfW/XXIdvQftOqIHFjdExqmD10VI43pkqRSPY6IG52xECB8dW219Ny7arXpsqotuVq+OyURmCtyU/Kdd9d/oRN1vibGqPB37qKBY2iVqNnasWuBpCx+v1BOgRvLxZ023KwcjGq4BrqrKd2EgKHUqW+VSSRv09/qJXMvwJdZVnU861rzmpsuO2LUkBFuFXy6cEIOJOtb7g67hN3+NMRbTUDZY/mvRqqp3BsVQ9iKQO7Kp2QPYH6GZ9dyma/GxEbibTZZYVOmFVYBcL7jkzVLsdwGOu8o2EfIzDkgJYB1G8Ljmx1yEexvh2tWnWmbh37nRQltgky59aXys/CyT2TjkYrEn5U8zg9ZP3aoL93ECLz+sZ1PUManlW3nZbIKV4nWMKyfPZiAy2cg3bZB1oD11M9EzWGTlYbksavKurZjsmq3lxBPvxdLV2e+gshOp+E83Jamm24PTXnLm+cW/FCqSUorRUAUjeuWz2kt0dWt6jm5H/dKmPiIR/M1Zse4/YNYF+6GBYYiICIiAiIgeMoIIPcHsd+/wB55XWFAAAAHYADQH2EyiBrrxkVmcKAza5EDu2hob+uhPXpUlSQCVJKkjupI0SPp2J/eZxAREQEREBERAREQMLKVbWwDo7GxvR+o+hmTKCCCNg9iD7/AHnsQMKaVRVRQFVQAAOwAHoBCUqpYgAFiCxA7sQAoJ+vYAf4TOICIiAiIgIiICIiBh5S8uWhy1x3rvr11v6b9p5fQtilHUMrDRDDYI+hE2RA8A0NTGmlUUKoCqPQKNAfYTOICIiAiIgIiICIiAiIgIiICIiAiIgIiICIiAiIgIiICIiAiIgIiICIiAiIgIiICIiAiIgIiICIiAiIgIiICIiAiIgIiICIiAiIgIiICIiAiIgIiICIiAiIgIiICIiAiIgIiICIiAiIgIiICIiAiIgIiICIiAiIgIiICIiAiIgIiICIi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6" name="AutoShape 7" descr="data:image/jpeg;base64,/9j/4AAQSkZJRgABAQAAAQABAAD/2wCEAAkGBhAQDxERExMVEREWEhASFhgRExgVFxEbHhgYFxQVEhYYGzIgFxskGxkSKy8gJCc1LCwsFh4xNTAqNSctLikBCQoKBQUFDQUFDSkYEhgpKSkpKSkpKSkpKSkpKSkpKSkpKSkpKSkpKSkpKSkpKSkpKSkpKSkpKSkpKSkpKSkpKf/AABEIALcBAgMBIgACEQEDEQH/xAAbAAEAAgMBAQAAAAAAAAAAAAAABQYCAwQBB//EAD8QAAICAgECBAQEAwQHCQAAAAECAAMEERIFIQYTMUEUIlFxIzJhkSRCYgdSgdMVFiUzcoOUNUN0goShsbTh/8QAFAEBAAAAAAAAAAAAAAAAAAAAAP/EABQRAQAAAAAAAAAAAAAAAAAAAAD/2gAMAwEAAhEDEQA/APuMREBERAREQEREBERAREQEREBERAREQEREBERAREQEREBERAREQEREBERAREQEREBExrsVgGUhlPoQdg/YiZQEREBETwuAQN9z6fr9oHsREBERAREQETE2AELsciCQN9yBrZA/xH7zKAiIgIieKwI2DsfpA9iIgIiICIiAiIgImIsHLjscgAdb7gH0Ovp2P7T1mA9TruB3/U6A/fUD2IiBROhdTp6emaoUnl1VsaitT3d3rp4oGY/KO7Ek+gB+0k7PHCiz4cVE5XxS4hr5gKpNb3JZ5mvyNWhI7b32IGpmvgeorYHutsZsqvNViKg1Ny6AevjWBogKCGBBG/qZFeI/B68lbVtgtyWvybq1R7VK1GukLVw4lADrsux6+pJAWPwt11s7GXINXlK/dAXDkr9W0BxPLkNd/Te+80eLriUx8cEj4nJqoOtj5NNZaNj8u0Rxv+qUXqWL1ILWrJY2NVVeMdUqZLLSLqPKFy4+hU/DmFbQ0Ax0DuX7xRhO9dVqLzsx76shVH5mA2tqp/Ua2sA/UiBWvHOJlVi1qbWF7tiV9ProZ1ZWU/jCxAeDV67nY7KDv2li6z4mONbVX5D2eZatKkEDblWcBQe7KFUlmHp7bOwObN8NDMs+KTMyKlspFYWtadBD+YKbKS68vfvvf2E253g8W5S5JycgOju9a7rKUlq/Kbyw1Z1279z6kn3gSY6qqYwyLx8Mvlq9gtYfg9hsOQddj7yKX+0XpJOhnY5Pp/vVlgpqCqqjegAo2ST2GhsnuT+pmWoHB1zCa6nitj16etm8sfNYisGeoEEFeQBGwdjcpHT77W6b1B+bHIxcrKvprtYtZiBPnrosYnZDKG9yCtutnUunXehrlLWCxR6rUvqYd+LrviWU9mHf0/8Aj1lfzfCxpxculHa3L6g7LZaVC65rwZgF7IiV89De9+5JgWLI6/j046ZN1i01MKzysYKByG1BJ95Xuj/2k4D25K2ZuPoZPCn51HJPLqI1r83zmwb/AE17S3Y9ARFQflVVUfYDQnD0npbU2ZbFgRdkecut/KPKqr0f12h/cQIfxxjqX6bZr516hjKp2ewYnkPXR3oev0myzx1SOdnA/DV5S4b3choWEhSQnqUDlVLeuyTrQJkj13oPxfk7tsq8q1Lh5YrPJl/Ly5oew7+n1nFZ4HxzzXk/kPlLmNT8vltYCG2Tx5cS6qxXetj6EiBzYfjhrr6aq8clbbMtFZrQp40Wim9ivE6OzsDfcD1BlrnzLC6NnUN5mOli5rtkecl1VZoRW5ttL+IZvn8sj5iT/MB7TP8AZvTeiXC1bd8MNi9q2rzc0jzRxsPdgw7sPUnv6QO7oOXzXLzSrWs2RdTWqj5glTmlEUHsoLh2J9Pn2T27dHQPEzZbEDHdKwb0NhZSnOtwjKp9WBPLTa/kbYHbfJhdMZTkYXmW44OQ+XS9GhyRnFrpyZSO1hcMp/lYa9e0j4c8M14Na1JZa6KGCiwrpeTl2PyqNkk+p2e332EX408dY2HTei5NNeWiqVR2XkCeJHyn+k7kx0jxPh5hZcfIqvKgFhU4biD2G9R4l6U2ViXUKwVnUAFt6HcHvr7STAgUvM4U9SGRbZl+VZk0Y1YXIBxlsatFTnSG5Al9j6bIJHvJTo9hq6hl4o/3Rroy69eil2sS5QPYcqw3/MMws8FI14c2N5AyhnGoKo5Xj8rtYO5UEKeP1A767Td0XFazMysxthGWnGqBGvkrLsz6/qssfX6IIE9OHqXVPJK/g3Xb3/uUDcda/NsjX/5O6R3VfD2NlFTdWLCoIXZYa3rfof0EDDB64bXCfD5Fe9/NbWFUdt9zykpIfp/hLCx7BbVSEcb0QzHWxo+p+hMmIFV69Qi9W6ZbrTkZiMdnuoqLAEb12JMzxfHlLiiwoy4+Q91dFmwfMZNkbT1UOFs4/wDCN8SQJI9R8Pi/Jx8g22KaOfFFFZRuQ4vz5IW7r27ESMfwPVVUgr5WDH+ItxqXZVrSxg3EcwvLS8mC7J1y99DQPD/jR8y6pFx+CWY1WXyNoJWuzmK9qF/NyTRXfblvZ7yz2OACT6AEmfM+ndNtw6yEqy7KWxnTLQUpXap4haxivUFZmBZvQka2d79bR4GxXSjIRw+vi8rhzVkDIWBXyq37pX3IA9Ox7ncDHw5msuAmXwNt2SfiD7dn21Ydj2RErCj9OPbZPfd0vqg6njPyx7KqLaUZGsK/OG5aK6O1ZeKsD/UpB3sDh6f0E24i9PstuoOPzqPkkKL6SHrq2WU8l8sj9QyH6CS2Ngjp+KQrWXcK6661bRJ4gJVWiqAo2dd9erdzodgo2N/bA1aJXbSWtRVSxg2gzgacga9yDEksT+yDGNaG13a7gvmFT2L6HMjt6b3ED6DERAREQEREBERAREQEREBERAREQEREBERAREQEREBERAREQEREBERAREQEREBERAREQEREBERAREQEREBERAREQEREBERAREQEREBERAREQEREBERAREj+jdcqy1dq+Y4WNUwsratlYAEgq4BHYj94EhERARIg+KsYUi9mKVNyKEqxNir62hVBIT+ojWiD7iSWLlJai2VsHRlDKynYYHuCD7iBtiIgImNlgUFiQFAJJJ0AB3JJ9hImrxXiulrVubDUi2OqqwcIe4sCMAWXQJBHrrtuBMRMKbldVZSGVgGBHoQRsEf4TOAiJHdM67TkPfWnMPS4rsD1shBI5DXIdwRogjsQYEjERAROTp/UVvDsgPBXZAx7Byp4uV99BgRv30ddu864CIiAiRPTPFWHlWPXRct1icuapslNHjp+2lO9+vrqdvT89L61sTejyBDDRUglWVh7EMCD9oHTERAREQESP6z12rEVGt58XsSoFK2cBmYKvMqNICxUbPbZkhARE5M3qS1NWhBZ7G4oq+p0NsTvsAFBJJ+3qQCHXETlxOopY9qDYetuLKw0RsbVh9Qw7g/ceoIgdUREBPnWH1a1MyzHQlK8jrGSllq62gXGqda1J7KzkEb9dK2u+iPosq9XUemqGVcWxVYqWC9LyAGIO1LAY/cgk636QKrm+Ms3iE8xlVLer0i1FQNkNT5a4z9xx1zdg2holPYbAsfWmyKeg5DO5sv+DsZ2On4lk/E4FANqu31+ijuZydXtxrLKrK0ciqt6lpv6XlvSAxU80UUjgw462PUHXb1nR0jKw6ML4Nhk2VkWq3+z8tRpyxZEUU/IgDEBQewAEDq8TGjGXHZQvxKpdj4qvbwrAZVDm0E6KKEQkkH0AHdhuu/H/BYfT8PFzK2sDYeMugrFzZY6vbYp3+HxSzjr3+uhJbEzMRqK6sqh8k1ApW1nTcpyV0AGIfH+ViAu9djx39u3/SfTtAfDWaCqo/2Zk9gPyqP4fsB7CBMdE5eQvK4ZB2+rAvAMOR4gDZ3oaG999b95Ft1rqe/+zkP/AK1P8ub08V4wAATJAA0AMDLAH6D8CZf63Y/93J/6DL/yYG3qGeiYNluXXxTymN1a/jaBGmT5R8/Y/SVfoBSvrdlYUP5nTsZ62RSgxqldlSh0JOt7B5E77a0JYX8V4zAgpkkEEEHAyyCPcEeRI1ep4dFdvwlFlNr7+YdOywN+gZtUdwvqF9O2u29wOzwCf4BVB5Kl2ZUhP9xL7EQd/ooA/wAJYpDeF3oWhaKFtVKlVfxaLqSd7+b8VF5EkMTr3Pf1kL17xuiX4qKmWoGUy2AYWRq1RVb8qHy/xPmCn5fYb9BAuc+cZnV7ac/MSo8fP6j0vHewaJpVsZNsN9tkgKCewLj1l76X1RMmvmi2oORXV9NlLdtd+Fig67+uteshnzunI1o+GfkxK2Fem5B8zvs8mWjTjY3vZB9YEDn+K8pEyawx4U9TxsbzwByeluL3KvbibEUleXqRr+b1lOhZOUOm5OU1j32lMp6lfiw0ht8j5awDyZRXyG/X6Hc19ZzMW6qtK1urFdvmhG6ZlNTZ2YFLa/JAIJYnY7hgD7THw9l42L57Fbt3utjJT03Lrpr0gTVaeT6nWy3ufpA19R6wmF0bHK3rSVwvMQbHmXcKQQKwf6imzr0P6ye8LG41sbrxe58rkFr4ClvKQ2IDs8tk7/Tlr2kP0rOxa6lotqttrq2lBbp2WzLWfRHDY/YgaGwe4A3JWjxNiIoVK8hFG9Ben5YA9zoCj6wIPxD1PP8AisH+BX5cu3y/4tPxfwLx3+T5Pl2ff017y2dNzLmqL30ihwW+RbRb2A7HkAPXv2/SReT17Dsep2ryi1TmxP4HMHFijIToU9/lZvX6zo/1tx/7uT/0GX/kwITw51MrlYlaHlTlYd2WVequuyohq+Bbh6giwj5tna+p7yQ8NHjndVrB2gyMezX91nx6zYB99Kf/ADTHD6r0+gu1OPbWz92KdOyl5fTZFHp6/uZu8JWVat0LPOssa+5nxr6VZm0AFNta8gqhFGu+l3obgWGIkT1zrpxig4K/IMfmvqq1rXp5jDfr7QJaJAdK8Um+1a/LRd8u4yqLD2BP5UYkyfgVr+0NgMA/+J6d/wDcokJ1rxVlIOqXKTW2HbjV006BGQG4El9jk3m8+K69OI133u2debFCr8RSbl2eI+FfJ0devFK24/czgfrmCWVzRcXUKFY9NyiVA3xCnyNjWzrX1gVzE6vmZPUDR59lQGZlKwrNYCUJX+Dx5Akv5o0w77Bb20ZZQxbrJBHZMAFDo9y9xFvf0OvLq/f9RKvbg47Nom0r8R8V5p6Vl/FA+b5vli7yvT+XlrfH5de8nOodaqa+nIqF4srD1sHwcwLZW5UuuxR2YFVIOvYj3gR3UPEFtucaKc5ETyMm12RFsWnhatNKqAQTZz5lhvuRrWtAzb/L1qvR7v0+3mPY8Lq/Lb9NeZb+8xXq/Tw3IY9oYEsCOmZIIO9735G9795r6X1Klsyy5lu82zy6K/4LKVa6wSVDO9IA2zMxJ0B2Gzx3AtMREBGoiA1Kp0zq5pyeq/EXs1FDY7qbeOqlevmyjio2Nnt6n0Hcy1yk9U8FX5TdQ5tXWuQ2LZUUZmKNRx8vzFKgFW499Ht6d/WBPP4rxVR2ZirI9NbIyMLA1mvJUV62eexr29R6g6z6Z4koyFtdOSpUWDtahrUFSwccm7bUowb6a/USn+LugWeY2XYyV23XdPqTRbyscVM1q2W2cQVJs7BuOh8o/mMlPCNQtxczCYLoPar3UWGxMg3A2WOrsPzgueQ0QCR9gGnJ8TWUdPoySf4nNux1rDhmWrzTtAEUd+FXfQG2YfUzdd1O5MLIyRf8QcW57NBfLc1oqm2nITiNPx8wj5e20Pf1OujpLZnTcEDiMrDsxn4udAW0fJZW5H5eQ5jejrkDozVndIuoxeqXNx+Kz2FddaNyVGaoUUryI+Y7JLHWtD6DcC7UWq6q691YBgfqCNg/tNmpowMbyqq6/XgiJv66AG//AGm+AnB1HpQusxn5cfJuNutb5/hvXo9+359/4TviAjURA5ep0M9NirY1TFTp6+PJffa8lI/cSv8AQfFta9Pw3yLC1zYVOTaVUsVXivO6wKPlXkT3/RtflOrHmhzW4rClyCAHYqv+JAJH7Sk9K8CZWPUwV6jZZ06nAs2X4qa1Ndd1fy7O1Ykoddx+bvuBY+q+L8TGOncn8JbjwUuFrZuCOxUaCluwP39gTNfWursacdauVVmTbXSnNeFlYIL2twYfmWtLDo++pR+udASq74dXrWujp2HSwy7HpGWiPY4VWUHmNgb13BOvc7tfV8o2UdOzyjVCu6q+xH7GpLK3qcv2/k80E/8ACYEdmeKHOTkY9N641eIcanlajWLZY5UsL7Cp8tApCgkgsxPzaEsGRmtR1CmskmrKS0AHuK7a1DfL9A1fLt6br36kyD614Lus/wBIV0mvyOoeU1jsxDUEKFsKqAfMDKBruNMT6iSmdjl+oYFSHaY6XX2E9yAazRSD29WJsP8AyzAsmoiICcuZ0ui4g21V2kbA8xFfW/XXIdvQftOqIHFjdExqmD10VI43pkqRSPY6IG52xECB8dW219Ny7arXpsqotuVq+OyURmCtyU/Kdd9d/oRN1vibGqPB37qKBY2iVqNnasWuBpCx+v1BOgRvLxZ023KwcjGq4BrqrKd2EgKHUqW+VSSRv09/qJXMvwJdZVnU861rzmpsuO2LUkBFuFXy6cEIOJOtb7g67hN3+NMRbTUDZY/mvRqqp3BsVQ9iKQO7Kp2QPYH6GZ9dyma/GxEbibTZZYVOmFVYBcL7jkzVLsdwGOu8o2EfIzDkgJYB1G8Ljmx1yEexvh2tWnWmbh37nRQltgky59aXys/CyT2TjkYrEn5U8zg9ZP3aoL93ECLz+sZ1PUManlW3nZbIKV4nWMKyfPZiAy2cg3bZB1oD11M9EzWGTlYbksavKurZjsmq3lxBPvxdLV2e+gshOp+E83Jamm24PTXnLm+cW/FCqSUorRUAUjeuWz2kt0dWt6jm5H/dKmPiIR/M1Zse4/YNYF+6GBYYiICIiAiIgeMoIIPcHsd+/wB55XWFAAAAHYADQH2EyiBrrxkVmcKAza5EDu2hob+uhPXpUlSQCVJKkjupI0SPp2J/eZxAREQEREBERAREQMLKVbWwDo7GxvR+o+hmTKCCCNg9iD7/AHnsQMKaVRVRQFVQAAOwAHoBCUqpYgAFiCxA7sQAoJ+vYAf4TOICIiAiIgIiICIiBh5S8uWhy1x3rvr11v6b9p5fQtilHUMrDRDDYI+hE2RA8A0NTGmlUUKoCqPQKNAfYTOICIiAiIgIiICIiAiIgIiICIiAiIgIiICIiAiIgIiICIiAiIgIiICIiAiIgIiICIiAiIgIiICIiAiIgIiICIiAiIgIiICIiAiIgIiICIiAiIgIiICIiAiIgIiICIiAiIgIiICIiAiIgIiICIiAiIgIiICIiAiIgIiICIiAiIgIiICIi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2" name="TextBox 31"/>
          <p:cNvSpPr txBox="1"/>
          <p:nvPr/>
        </p:nvSpPr>
        <p:spPr>
          <a:xfrm>
            <a:off x="2971800" y="5379138"/>
            <a:ext cx="3048000" cy="369332"/>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Logarithmic Equations</a:t>
            </a:r>
            <a:endParaRPr lang="en-US" b="1" dirty="0">
              <a:solidFill>
                <a:prstClr val="black"/>
              </a:solidFill>
              <a:latin typeface="Book Antiqua" pitchFamily="18" charset="0"/>
            </a:endParaRPr>
          </a:p>
        </p:txBody>
      </p:sp>
      <p:sp>
        <p:nvSpPr>
          <p:cNvPr id="16" name="Rectangle 15"/>
          <p:cNvSpPr/>
          <p:nvPr/>
        </p:nvSpPr>
        <p:spPr>
          <a:xfrm>
            <a:off x="2971800" y="4058567"/>
            <a:ext cx="3048000" cy="1295400"/>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4" name="Rectangle 33"/>
          <p:cNvSpPr/>
          <p:nvPr/>
        </p:nvSpPr>
        <p:spPr>
          <a:xfrm>
            <a:off x="6124320" y="4397514"/>
            <a:ext cx="1238587" cy="707886"/>
          </a:xfrm>
          <a:prstGeom prst="rect">
            <a:avLst/>
          </a:prstGeom>
        </p:spPr>
        <p:txBody>
          <a:bodyPr wrap="square">
            <a:spAutoFit/>
          </a:bodyPr>
          <a:lstStyle/>
          <a:p>
            <a:pPr defTabSz="914400"/>
            <a:r>
              <a:rPr lang="en-US" sz="4000" b="1" dirty="0" smtClean="0">
                <a:solidFill>
                  <a:srgbClr val="133D36"/>
                </a:solidFill>
                <a:latin typeface="Book Antiqua" pitchFamily="18" charset="0"/>
              </a:rPr>
              <a:t>10%</a:t>
            </a:r>
            <a:endParaRPr lang="en-US" sz="4000" b="1" dirty="0">
              <a:solidFill>
                <a:srgbClr val="133D36"/>
              </a:solidFill>
              <a:latin typeface="Book Antiqua" pitchFamily="18" charset="0"/>
            </a:endParaRPr>
          </a:p>
        </p:txBody>
      </p:sp>
      <p:sp>
        <p:nvSpPr>
          <p:cNvPr id="2" name="TextBox 1"/>
          <p:cNvSpPr txBox="1"/>
          <p:nvPr/>
        </p:nvSpPr>
        <p:spPr>
          <a:xfrm>
            <a:off x="3048000" y="4147572"/>
            <a:ext cx="3352800" cy="1338828"/>
          </a:xfrm>
          <a:prstGeom prst="rect">
            <a:avLst/>
          </a:prstGeom>
          <a:noFill/>
        </p:spPr>
        <p:txBody>
          <a:bodyPr wrap="square" rtlCol="0">
            <a:spAutoFit/>
          </a:bodyPr>
          <a:lstStyle/>
          <a:p>
            <a:pPr defTabSz="914400"/>
            <a:r>
              <a:rPr lang="en-US" sz="1600" dirty="0" smtClean="0">
                <a:solidFill>
                  <a:prstClr val="black"/>
                </a:solidFill>
                <a:latin typeface="Times New Roman" pitchFamily="18" charset="0"/>
                <a:cs typeface="Times New Roman" pitchFamily="18" charset="0"/>
              </a:rPr>
              <a:t>log</a:t>
            </a:r>
            <a:r>
              <a:rPr lang="en-US" sz="1600" baseline="-25000" dirty="0" smtClean="0">
                <a:solidFill>
                  <a:prstClr val="black"/>
                </a:solidFill>
                <a:latin typeface="Times New Roman" pitchFamily="18" charset="0"/>
                <a:cs typeface="Times New Roman" pitchFamily="18" charset="0"/>
              </a:rPr>
              <a:t>6 </a:t>
            </a:r>
            <a:r>
              <a:rPr lang="en-US" sz="1600" dirty="0" smtClean="0">
                <a:solidFill>
                  <a:prstClr val="black"/>
                </a:solidFill>
                <a:latin typeface="Times New Roman" pitchFamily="18" charset="0"/>
                <a:cs typeface="Times New Roman" pitchFamily="18" charset="0"/>
              </a:rPr>
              <a:t>(2</a:t>
            </a:r>
            <a:r>
              <a:rPr lang="en-US" sz="1600" i="1" dirty="0" smtClean="0">
                <a:solidFill>
                  <a:prstClr val="black"/>
                </a:solidFill>
                <a:latin typeface="Times New Roman" pitchFamily="18" charset="0"/>
                <a:cs typeface="Times New Roman" pitchFamily="18" charset="0"/>
              </a:rPr>
              <a:t>x</a:t>
            </a:r>
            <a:r>
              <a:rPr lang="en-US" sz="1600" dirty="0" smtClean="0">
                <a:solidFill>
                  <a:prstClr val="black"/>
                </a:solidFill>
                <a:latin typeface="Times New Roman" pitchFamily="18" charset="0"/>
                <a:cs typeface="Times New Roman" pitchFamily="18" charset="0"/>
              </a:rPr>
              <a:t>-3) + log</a:t>
            </a:r>
            <a:r>
              <a:rPr lang="en-US" sz="1600" baseline="-25000" dirty="0" smtClean="0">
                <a:solidFill>
                  <a:prstClr val="black"/>
                </a:solidFill>
                <a:latin typeface="Times New Roman" pitchFamily="18" charset="0"/>
                <a:cs typeface="Times New Roman" pitchFamily="18" charset="0"/>
              </a:rPr>
              <a:t>6</a:t>
            </a:r>
            <a:r>
              <a:rPr lang="en-US" sz="1600" dirty="0">
                <a:solidFill>
                  <a:prstClr val="black"/>
                </a:solidFill>
                <a:latin typeface="Times New Roman" pitchFamily="18" charset="0"/>
                <a:cs typeface="Times New Roman" pitchFamily="18" charset="0"/>
              </a:rPr>
              <a:t> </a:t>
            </a:r>
            <a:r>
              <a:rPr lang="en-US" sz="1600" dirty="0" smtClean="0">
                <a:solidFill>
                  <a:prstClr val="black"/>
                </a:solidFill>
                <a:latin typeface="Times New Roman" pitchFamily="18" charset="0"/>
                <a:cs typeface="Times New Roman" pitchFamily="18" charset="0"/>
              </a:rPr>
              <a:t>(</a:t>
            </a:r>
            <a:r>
              <a:rPr lang="en-US" sz="1600" i="1" dirty="0" smtClean="0">
                <a:solidFill>
                  <a:prstClr val="black"/>
                </a:solidFill>
                <a:latin typeface="Times New Roman" pitchFamily="18" charset="0"/>
                <a:cs typeface="Times New Roman" pitchFamily="18" charset="0"/>
              </a:rPr>
              <a:t>x</a:t>
            </a:r>
            <a:r>
              <a:rPr lang="en-US" sz="1600" dirty="0" smtClean="0">
                <a:solidFill>
                  <a:prstClr val="black"/>
                </a:solidFill>
                <a:latin typeface="Times New Roman" pitchFamily="18" charset="0"/>
                <a:cs typeface="Times New Roman" pitchFamily="18" charset="0"/>
              </a:rPr>
              <a:t>+5) = log</a:t>
            </a:r>
            <a:r>
              <a:rPr lang="en-US" sz="1600" baseline="-25000" dirty="0" smtClean="0">
                <a:solidFill>
                  <a:prstClr val="black"/>
                </a:solidFill>
                <a:latin typeface="Times New Roman" pitchFamily="18" charset="0"/>
                <a:cs typeface="Times New Roman" pitchFamily="18" charset="0"/>
              </a:rPr>
              <a:t>3</a:t>
            </a:r>
            <a:r>
              <a:rPr lang="en-US" sz="1600" dirty="0" smtClean="0">
                <a:solidFill>
                  <a:prstClr val="black"/>
                </a:solidFill>
                <a:latin typeface="Times New Roman" pitchFamily="18" charset="0"/>
                <a:cs typeface="Times New Roman" pitchFamily="18" charset="0"/>
              </a:rPr>
              <a:t> </a:t>
            </a:r>
            <a:r>
              <a:rPr lang="en-US" sz="1600" dirty="0">
                <a:solidFill>
                  <a:prstClr val="black"/>
                </a:solidFill>
                <a:latin typeface="Times New Roman" pitchFamily="18" charset="0"/>
                <a:cs typeface="Times New Roman" pitchFamily="18" charset="0"/>
              </a:rPr>
              <a:t>(</a:t>
            </a:r>
            <a:r>
              <a:rPr lang="en-US" sz="1600" i="1" dirty="0" smtClean="0">
                <a:solidFill>
                  <a:prstClr val="black"/>
                </a:solidFill>
                <a:latin typeface="Times New Roman" pitchFamily="18" charset="0"/>
                <a:cs typeface="Times New Roman" pitchFamily="18" charset="0"/>
              </a:rPr>
              <a:t>x</a:t>
            </a:r>
            <a:r>
              <a:rPr lang="en-US" sz="1600" dirty="0" smtClean="0">
                <a:solidFill>
                  <a:prstClr val="black"/>
                </a:solidFill>
                <a:latin typeface="Times New Roman" pitchFamily="18" charset="0"/>
                <a:cs typeface="Times New Roman" pitchFamily="18" charset="0"/>
              </a:rPr>
              <a:t>) </a:t>
            </a:r>
          </a:p>
          <a:p>
            <a:pPr defTabSz="914400"/>
            <a:endParaRPr lang="en-US" sz="1600" dirty="0" smtClean="0">
              <a:solidFill>
                <a:prstClr val="black"/>
              </a:solidFill>
              <a:latin typeface="Times New Roman" pitchFamily="18" charset="0"/>
              <a:cs typeface="Times New Roman" pitchFamily="18" charset="0"/>
            </a:endParaRPr>
          </a:p>
          <a:p>
            <a:pPr defTabSz="914400"/>
            <a:r>
              <a:rPr lang="en-US" sz="1600" u="sng" dirty="0" smtClean="0">
                <a:solidFill>
                  <a:prstClr val="black"/>
                </a:solidFill>
                <a:latin typeface="Times New Roman" pitchFamily="18" charset="0"/>
                <a:cs typeface="Times New Roman" pitchFamily="18" charset="0"/>
              </a:rPr>
              <a:t>log</a:t>
            </a:r>
            <a:r>
              <a:rPr lang="en-US" sz="1600" u="sng" baseline="-25000" dirty="0" smtClean="0">
                <a:solidFill>
                  <a:prstClr val="black"/>
                </a:solidFill>
                <a:latin typeface="Times New Roman" pitchFamily="18" charset="0"/>
                <a:cs typeface="Times New Roman" pitchFamily="18" charset="0"/>
              </a:rPr>
              <a:t> </a:t>
            </a:r>
            <a:r>
              <a:rPr lang="en-US" sz="1600" u="sng" dirty="0">
                <a:solidFill>
                  <a:prstClr val="black"/>
                </a:solidFill>
                <a:latin typeface="Times New Roman" pitchFamily="18" charset="0"/>
                <a:cs typeface="Times New Roman" pitchFamily="18" charset="0"/>
              </a:rPr>
              <a:t>(2</a:t>
            </a:r>
            <a:r>
              <a:rPr lang="en-US" sz="1600" i="1" u="sng" dirty="0">
                <a:solidFill>
                  <a:prstClr val="black"/>
                </a:solidFill>
                <a:latin typeface="Times New Roman" pitchFamily="18" charset="0"/>
                <a:cs typeface="Times New Roman" pitchFamily="18" charset="0"/>
              </a:rPr>
              <a:t>x</a:t>
            </a:r>
            <a:r>
              <a:rPr lang="en-US" sz="1600" u="sng" dirty="0">
                <a:solidFill>
                  <a:prstClr val="black"/>
                </a:solidFill>
                <a:latin typeface="Times New Roman" pitchFamily="18" charset="0"/>
                <a:cs typeface="Times New Roman" pitchFamily="18" charset="0"/>
              </a:rPr>
              <a:t>-3) </a:t>
            </a:r>
            <a:r>
              <a:rPr lang="en-US" sz="1600" dirty="0">
                <a:solidFill>
                  <a:prstClr val="black"/>
                </a:solidFill>
                <a:latin typeface="Times New Roman" pitchFamily="18" charset="0"/>
                <a:cs typeface="Times New Roman" pitchFamily="18" charset="0"/>
              </a:rPr>
              <a:t>+ </a:t>
            </a:r>
            <a:r>
              <a:rPr lang="en-US" sz="1600" u="sng" dirty="0" smtClean="0">
                <a:solidFill>
                  <a:prstClr val="black"/>
                </a:solidFill>
                <a:latin typeface="Times New Roman" pitchFamily="18" charset="0"/>
                <a:cs typeface="Times New Roman" pitchFamily="18" charset="0"/>
              </a:rPr>
              <a:t>log </a:t>
            </a:r>
            <a:r>
              <a:rPr lang="en-US" sz="1600" u="sng" dirty="0">
                <a:solidFill>
                  <a:prstClr val="black"/>
                </a:solidFill>
                <a:latin typeface="Times New Roman" pitchFamily="18" charset="0"/>
                <a:cs typeface="Times New Roman" pitchFamily="18" charset="0"/>
              </a:rPr>
              <a:t>(</a:t>
            </a:r>
            <a:r>
              <a:rPr lang="en-US" sz="1600" i="1" u="sng" dirty="0">
                <a:solidFill>
                  <a:prstClr val="black"/>
                </a:solidFill>
                <a:latin typeface="Times New Roman" pitchFamily="18" charset="0"/>
                <a:cs typeface="Times New Roman" pitchFamily="18" charset="0"/>
              </a:rPr>
              <a:t>x</a:t>
            </a:r>
            <a:r>
              <a:rPr lang="en-US" sz="1600" u="sng" dirty="0">
                <a:solidFill>
                  <a:prstClr val="black"/>
                </a:solidFill>
                <a:latin typeface="Times New Roman" pitchFamily="18" charset="0"/>
                <a:cs typeface="Times New Roman" pitchFamily="18" charset="0"/>
              </a:rPr>
              <a:t>+5) </a:t>
            </a:r>
            <a:r>
              <a:rPr lang="en-US" sz="1600" dirty="0">
                <a:solidFill>
                  <a:prstClr val="black"/>
                </a:solidFill>
                <a:latin typeface="Times New Roman" pitchFamily="18" charset="0"/>
                <a:cs typeface="Times New Roman" pitchFamily="18" charset="0"/>
              </a:rPr>
              <a:t>= </a:t>
            </a:r>
            <a:r>
              <a:rPr lang="en-US" sz="1600" dirty="0" smtClean="0">
                <a:solidFill>
                  <a:prstClr val="black"/>
                </a:solidFill>
                <a:latin typeface="Times New Roman" pitchFamily="18" charset="0"/>
                <a:cs typeface="Times New Roman" pitchFamily="18" charset="0"/>
              </a:rPr>
              <a:t> </a:t>
            </a:r>
            <a:r>
              <a:rPr lang="en-US" sz="1600" u="sng" dirty="0" smtClean="0">
                <a:solidFill>
                  <a:prstClr val="black"/>
                </a:solidFill>
                <a:latin typeface="Times New Roman" pitchFamily="18" charset="0"/>
                <a:cs typeface="Times New Roman" pitchFamily="18" charset="0"/>
              </a:rPr>
              <a:t>log </a:t>
            </a:r>
            <a:r>
              <a:rPr lang="en-US" sz="1600" u="sng" dirty="0">
                <a:solidFill>
                  <a:prstClr val="black"/>
                </a:solidFill>
                <a:latin typeface="Times New Roman" pitchFamily="18" charset="0"/>
                <a:cs typeface="Times New Roman" pitchFamily="18" charset="0"/>
              </a:rPr>
              <a:t>(</a:t>
            </a:r>
            <a:r>
              <a:rPr lang="en-US" sz="1600" i="1" u="sng" dirty="0">
                <a:solidFill>
                  <a:prstClr val="black"/>
                </a:solidFill>
                <a:latin typeface="Times New Roman" pitchFamily="18" charset="0"/>
                <a:cs typeface="Times New Roman" pitchFamily="18" charset="0"/>
              </a:rPr>
              <a:t>x</a:t>
            </a:r>
            <a:r>
              <a:rPr lang="en-US" sz="1600" u="sng" dirty="0">
                <a:solidFill>
                  <a:prstClr val="black"/>
                </a:solidFill>
                <a:latin typeface="Times New Roman" pitchFamily="18" charset="0"/>
                <a:cs typeface="Times New Roman" pitchFamily="18" charset="0"/>
              </a:rPr>
              <a:t>)</a:t>
            </a:r>
            <a:r>
              <a:rPr lang="en-US" sz="1600" dirty="0">
                <a:solidFill>
                  <a:prstClr val="black"/>
                </a:solidFill>
                <a:latin typeface="Times New Roman" pitchFamily="18" charset="0"/>
                <a:cs typeface="Times New Roman" pitchFamily="18" charset="0"/>
              </a:rPr>
              <a:t> </a:t>
            </a:r>
          </a:p>
          <a:p>
            <a:pPr defTabSz="914400"/>
            <a:r>
              <a:rPr lang="en-US" sz="1600" dirty="0" smtClean="0">
                <a:solidFill>
                  <a:prstClr val="black"/>
                </a:solidFill>
                <a:latin typeface="Times New Roman" pitchFamily="18" charset="0"/>
                <a:cs typeface="Times New Roman" pitchFamily="18" charset="0"/>
              </a:rPr>
              <a:t>    log(6)          log(6)       log(3)</a:t>
            </a:r>
          </a:p>
          <a:p>
            <a:pPr defTabSz="914400"/>
            <a:endParaRPr lang="en-US" sz="17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Future Teachers Reaching International Benchmark</a:t>
            </a:r>
            <a:endParaRPr lang="en-US" sz="3000" dirty="0">
              <a:solidFill>
                <a:srgbClr val="133D36"/>
              </a:solidFill>
              <a:latin typeface="Book Antiqua" pitchFamily="18" charset="0"/>
            </a:endParaRPr>
          </a:p>
        </p:txBody>
      </p:sp>
      <p:graphicFrame>
        <p:nvGraphicFramePr>
          <p:cNvPr id="2" name="Chart 1"/>
          <p:cNvGraphicFramePr/>
          <p:nvPr>
            <p:extLst>
              <p:ext uri="{D42A27DB-BD31-4B8C-83A1-F6EECF244321}">
                <p14:modId xmlns:p14="http://schemas.microsoft.com/office/powerpoint/2010/main" val="658609052"/>
              </p:ext>
            </p:extLst>
          </p:nvPr>
        </p:nvGraphicFramePr>
        <p:xfrm>
          <a:off x="-457200" y="1066800"/>
          <a:ext cx="41148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4160888487"/>
              </p:ext>
            </p:extLst>
          </p:nvPr>
        </p:nvGraphicFramePr>
        <p:xfrm>
          <a:off x="2438400" y="1660060"/>
          <a:ext cx="40005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960419888"/>
              </p:ext>
            </p:extLst>
          </p:nvPr>
        </p:nvGraphicFramePr>
        <p:xfrm>
          <a:off x="5295523" y="2020358"/>
          <a:ext cx="38862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40602" y="3733800"/>
            <a:ext cx="2667000" cy="646331"/>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Russian </a:t>
            </a:r>
            <a:br>
              <a:rPr lang="en-US" b="1" dirty="0" smtClean="0">
                <a:solidFill>
                  <a:prstClr val="black"/>
                </a:solidFill>
                <a:latin typeface="Book Antiqua" pitchFamily="18" charset="0"/>
              </a:rPr>
            </a:br>
            <a:r>
              <a:rPr lang="en-US" b="1" dirty="0" smtClean="0">
                <a:solidFill>
                  <a:prstClr val="black"/>
                </a:solidFill>
                <a:latin typeface="Book Antiqua" pitchFamily="18" charset="0"/>
              </a:rPr>
              <a:t>Federation</a:t>
            </a:r>
            <a:endParaRPr lang="en-US" b="1" dirty="0">
              <a:solidFill>
                <a:prstClr val="black"/>
              </a:solidFill>
              <a:latin typeface="Book Antiqua" pitchFamily="18" charset="0"/>
            </a:endParaRPr>
          </a:p>
        </p:txBody>
      </p:sp>
      <p:sp>
        <p:nvSpPr>
          <p:cNvPr id="13" name="TextBox 12"/>
          <p:cNvSpPr txBox="1"/>
          <p:nvPr/>
        </p:nvSpPr>
        <p:spPr>
          <a:xfrm>
            <a:off x="3244536" y="4307447"/>
            <a:ext cx="2667000" cy="646331"/>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Chinese </a:t>
            </a:r>
            <a:br>
              <a:rPr lang="en-US" b="1" dirty="0" smtClean="0">
                <a:solidFill>
                  <a:prstClr val="black"/>
                </a:solidFill>
                <a:latin typeface="Book Antiqua" pitchFamily="18" charset="0"/>
              </a:rPr>
            </a:br>
            <a:r>
              <a:rPr lang="en-US" b="1" dirty="0" smtClean="0">
                <a:solidFill>
                  <a:prstClr val="black"/>
                </a:solidFill>
                <a:latin typeface="Book Antiqua" pitchFamily="18" charset="0"/>
              </a:rPr>
              <a:t>Taipei</a:t>
            </a:r>
          </a:p>
        </p:txBody>
      </p:sp>
      <p:sp>
        <p:nvSpPr>
          <p:cNvPr id="15" name="TextBox 14"/>
          <p:cNvSpPr txBox="1"/>
          <p:nvPr/>
        </p:nvSpPr>
        <p:spPr>
          <a:xfrm>
            <a:off x="6096000" y="4532012"/>
            <a:ext cx="2667000" cy="860266"/>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United</a:t>
            </a:r>
          </a:p>
          <a:p>
            <a:pPr algn="ctr" defTabSz="914400"/>
            <a:r>
              <a:rPr lang="en-US" b="1" dirty="0" smtClean="0">
                <a:solidFill>
                  <a:prstClr val="black"/>
                </a:solidFill>
                <a:latin typeface="Book Antiqua" pitchFamily="18" charset="0"/>
              </a:rPr>
              <a:t>States</a:t>
            </a:r>
          </a:p>
        </p:txBody>
      </p:sp>
      <p:sp>
        <p:nvSpPr>
          <p:cNvPr id="3" name="Rectangle 2"/>
          <p:cNvSpPr/>
          <p:nvPr/>
        </p:nvSpPr>
        <p:spPr>
          <a:xfrm>
            <a:off x="535301" y="4572000"/>
            <a:ext cx="2606252" cy="584775"/>
          </a:xfrm>
          <a:prstGeom prst="rect">
            <a:avLst/>
          </a:prstGeom>
        </p:spPr>
        <p:txBody>
          <a:bodyPr wrap="square">
            <a:spAutoFit/>
          </a:bodyPr>
          <a:lstStyle/>
          <a:p>
            <a:pPr defTabSz="914400"/>
            <a:r>
              <a:rPr lang="en-US" sz="1600" b="1" dirty="0" smtClean="0">
                <a:solidFill>
                  <a:srgbClr val="1E6055"/>
                </a:solidFill>
                <a:latin typeface="Book Antiqua" pitchFamily="18" charset="0"/>
              </a:rPr>
              <a:t>Percent reaching international benchmark</a:t>
            </a:r>
            <a:endParaRPr lang="en-US" sz="1600" b="1" dirty="0">
              <a:solidFill>
                <a:srgbClr val="1E6055"/>
              </a:solidFill>
              <a:latin typeface="Book Antiqua" pitchFamily="18" charset="0"/>
            </a:endParaRPr>
          </a:p>
        </p:txBody>
      </p:sp>
      <p:sp>
        <p:nvSpPr>
          <p:cNvPr id="17" name="Oval 16"/>
          <p:cNvSpPr/>
          <p:nvPr/>
        </p:nvSpPr>
        <p:spPr>
          <a:xfrm>
            <a:off x="232010" y="4724400"/>
            <a:ext cx="304800" cy="304800"/>
          </a:xfrm>
          <a:prstGeom prst="ellipse">
            <a:avLst/>
          </a:prstGeom>
          <a:solidFill>
            <a:srgbClr val="1A5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Rectangle 19"/>
          <p:cNvSpPr/>
          <p:nvPr/>
        </p:nvSpPr>
        <p:spPr>
          <a:xfrm>
            <a:off x="152400" y="4535788"/>
            <a:ext cx="2895600" cy="5847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78566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1015663"/>
          </a:xfrm>
          <a:prstGeom prst="rect">
            <a:avLst/>
          </a:prstGeom>
        </p:spPr>
        <p:txBody>
          <a:bodyPr wrap="square">
            <a:spAutoFit/>
          </a:bodyPr>
          <a:lstStyle/>
          <a:p>
            <a:pPr algn="ctr" defTabSz="914400"/>
            <a:r>
              <a:rPr lang="en-US" sz="3000" dirty="0" smtClean="0">
                <a:solidFill>
                  <a:srgbClr val="133D36"/>
                </a:solidFill>
                <a:latin typeface="Book Antiqua" pitchFamily="18" charset="0"/>
              </a:rPr>
              <a:t>U.S. Future Teachers Reaching International Benchmark in Top and Low Performing Programs</a:t>
            </a:r>
            <a:endParaRPr lang="en-US" sz="3000" dirty="0">
              <a:solidFill>
                <a:srgbClr val="133D36"/>
              </a:solidFill>
              <a:latin typeface="Book Antiqua" pitchFamily="18" charset="0"/>
            </a:endParaRPr>
          </a:p>
        </p:txBody>
      </p:sp>
      <p:graphicFrame>
        <p:nvGraphicFramePr>
          <p:cNvPr id="2" name="Chart 1"/>
          <p:cNvGraphicFramePr/>
          <p:nvPr>
            <p:extLst>
              <p:ext uri="{D42A27DB-BD31-4B8C-83A1-F6EECF244321}">
                <p14:modId xmlns:p14="http://schemas.microsoft.com/office/powerpoint/2010/main" val="1348398570"/>
              </p:ext>
            </p:extLst>
          </p:nvPr>
        </p:nvGraphicFramePr>
        <p:xfrm>
          <a:off x="914400" y="1713454"/>
          <a:ext cx="41148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658702866"/>
              </p:ext>
            </p:extLst>
          </p:nvPr>
        </p:nvGraphicFramePr>
        <p:xfrm>
          <a:off x="3581400" y="1745051"/>
          <a:ext cx="40005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28800" y="4420795"/>
            <a:ext cx="2667000" cy="646331"/>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Top 25% </a:t>
            </a:r>
            <a:br>
              <a:rPr lang="en-US" b="1" dirty="0" smtClean="0">
                <a:solidFill>
                  <a:prstClr val="black"/>
                </a:solidFill>
                <a:latin typeface="Book Antiqua" pitchFamily="18" charset="0"/>
              </a:rPr>
            </a:br>
            <a:r>
              <a:rPr lang="en-US" b="1" dirty="0" smtClean="0">
                <a:solidFill>
                  <a:prstClr val="black"/>
                </a:solidFill>
                <a:latin typeface="Book Antiqua" pitchFamily="18" charset="0"/>
              </a:rPr>
              <a:t>Performing Programs</a:t>
            </a:r>
            <a:endParaRPr lang="en-US" b="1" dirty="0">
              <a:solidFill>
                <a:prstClr val="black"/>
              </a:solidFill>
              <a:latin typeface="Book Antiqua" pitchFamily="18" charset="0"/>
            </a:endParaRPr>
          </a:p>
        </p:txBody>
      </p:sp>
      <p:sp>
        <p:nvSpPr>
          <p:cNvPr id="13" name="TextBox 12"/>
          <p:cNvSpPr txBox="1"/>
          <p:nvPr/>
        </p:nvSpPr>
        <p:spPr>
          <a:xfrm>
            <a:off x="5105400" y="4393288"/>
            <a:ext cx="2667000" cy="646331"/>
          </a:xfrm>
          <a:prstGeom prst="rect">
            <a:avLst/>
          </a:prstGeom>
          <a:noFill/>
        </p:spPr>
        <p:txBody>
          <a:bodyPr wrap="square" rtlCol="0">
            <a:spAutoFit/>
          </a:bodyPr>
          <a:lstStyle/>
          <a:p>
            <a:pPr algn="ctr" defTabSz="914400"/>
            <a:r>
              <a:rPr lang="en-US" b="1" dirty="0" smtClean="0">
                <a:solidFill>
                  <a:prstClr val="black"/>
                </a:solidFill>
                <a:latin typeface="Book Antiqua" pitchFamily="18" charset="0"/>
              </a:rPr>
              <a:t>Bottom 25% </a:t>
            </a:r>
            <a:br>
              <a:rPr lang="en-US" b="1" dirty="0" smtClean="0">
                <a:solidFill>
                  <a:prstClr val="black"/>
                </a:solidFill>
                <a:latin typeface="Book Antiqua" pitchFamily="18" charset="0"/>
              </a:rPr>
            </a:br>
            <a:r>
              <a:rPr lang="en-US" b="1" dirty="0" smtClean="0">
                <a:solidFill>
                  <a:prstClr val="black"/>
                </a:solidFill>
                <a:latin typeface="Book Antiqua" pitchFamily="18" charset="0"/>
              </a:rPr>
              <a:t>Performing Programs</a:t>
            </a:r>
          </a:p>
        </p:txBody>
      </p:sp>
      <p:sp>
        <p:nvSpPr>
          <p:cNvPr id="3" name="Rectangle 2"/>
          <p:cNvSpPr/>
          <p:nvPr/>
        </p:nvSpPr>
        <p:spPr>
          <a:xfrm>
            <a:off x="152401" y="3989908"/>
            <a:ext cx="1715254" cy="1077218"/>
          </a:xfrm>
          <a:prstGeom prst="rect">
            <a:avLst/>
          </a:prstGeom>
        </p:spPr>
        <p:txBody>
          <a:bodyPr wrap="square">
            <a:spAutoFit/>
          </a:bodyPr>
          <a:lstStyle/>
          <a:p>
            <a:pPr defTabSz="914400"/>
            <a:r>
              <a:rPr lang="en-US" sz="1600" b="1" dirty="0">
                <a:solidFill>
                  <a:srgbClr val="1E6055"/>
                </a:solidFill>
                <a:latin typeface="Book Antiqua" pitchFamily="18" charset="0"/>
              </a:rPr>
              <a:t> </a:t>
            </a:r>
            <a:r>
              <a:rPr lang="en-US" sz="1600" b="1" dirty="0" smtClean="0">
                <a:solidFill>
                  <a:srgbClr val="1E6055"/>
                </a:solidFill>
                <a:latin typeface="Book Antiqua" pitchFamily="18" charset="0"/>
              </a:rPr>
              <a:t>           Percent</a:t>
            </a:r>
          </a:p>
          <a:p>
            <a:pPr defTabSz="914400"/>
            <a:r>
              <a:rPr lang="en-US" sz="1600" b="1" dirty="0" smtClean="0">
                <a:solidFill>
                  <a:srgbClr val="1E6055"/>
                </a:solidFill>
                <a:latin typeface="Book Antiqua" pitchFamily="18" charset="0"/>
              </a:rPr>
              <a:t>          reaching</a:t>
            </a:r>
          </a:p>
          <a:p>
            <a:pPr defTabSz="914400"/>
            <a:r>
              <a:rPr lang="en-US" sz="1600" b="1" dirty="0">
                <a:solidFill>
                  <a:srgbClr val="1E6055"/>
                </a:solidFill>
                <a:latin typeface="Book Antiqua" pitchFamily="18" charset="0"/>
              </a:rPr>
              <a:t> </a:t>
            </a:r>
            <a:r>
              <a:rPr lang="en-US" sz="1600" b="1" dirty="0" smtClean="0">
                <a:solidFill>
                  <a:srgbClr val="1E6055"/>
                </a:solidFill>
                <a:latin typeface="Book Antiqua" pitchFamily="18" charset="0"/>
              </a:rPr>
              <a:t> international  </a:t>
            </a:r>
          </a:p>
          <a:p>
            <a:pPr defTabSz="914400"/>
            <a:r>
              <a:rPr lang="en-US" sz="1600" b="1" dirty="0">
                <a:solidFill>
                  <a:srgbClr val="1E6055"/>
                </a:solidFill>
                <a:latin typeface="Book Antiqua" pitchFamily="18" charset="0"/>
              </a:rPr>
              <a:t> </a:t>
            </a:r>
            <a:r>
              <a:rPr lang="en-US" sz="1600" b="1" dirty="0" smtClean="0">
                <a:solidFill>
                  <a:srgbClr val="1E6055"/>
                </a:solidFill>
                <a:latin typeface="Book Antiqua" pitchFamily="18" charset="0"/>
              </a:rPr>
              <a:t>     benchmark</a:t>
            </a:r>
            <a:endParaRPr lang="en-US" sz="1600" b="1" dirty="0">
              <a:solidFill>
                <a:srgbClr val="1E6055"/>
              </a:solidFill>
              <a:latin typeface="Book Antiqua" pitchFamily="18" charset="0"/>
            </a:endParaRPr>
          </a:p>
        </p:txBody>
      </p:sp>
      <p:sp>
        <p:nvSpPr>
          <p:cNvPr id="12" name="Oval 11"/>
          <p:cNvSpPr/>
          <p:nvPr/>
        </p:nvSpPr>
        <p:spPr>
          <a:xfrm>
            <a:off x="302536" y="4043882"/>
            <a:ext cx="304800" cy="304800"/>
          </a:xfrm>
          <a:prstGeom prst="ellipse">
            <a:avLst/>
          </a:prstGeom>
          <a:solidFill>
            <a:srgbClr val="1A5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15"/>
          <p:cNvSpPr/>
          <p:nvPr/>
        </p:nvSpPr>
        <p:spPr>
          <a:xfrm>
            <a:off x="152400" y="3962400"/>
            <a:ext cx="1676400" cy="10871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25794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7800" y="934998"/>
            <a:ext cx="6278880" cy="5161002"/>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Rectangle 9"/>
          <p:cNvSpPr/>
          <p:nvPr/>
        </p:nvSpPr>
        <p:spPr>
          <a:xfrm>
            <a:off x="6036" y="336175"/>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Alignment of One Text Book Series to the CCSSM</a:t>
            </a:r>
            <a:endParaRPr lang="en-US" sz="3000" dirty="0">
              <a:solidFill>
                <a:srgbClr val="133D36"/>
              </a:solidFill>
              <a:latin typeface="Book Antiqua"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920" y="1097280"/>
            <a:ext cx="5852160" cy="48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78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D34B06-FF70-8B47-B17C-B368C232A9CF}" type="slidenum">
              <a:rPr lang="en-US" smtClean="0"/>
              <a:pPr/>
              <a:t>2</a:t>
            </a:fld>
            <a:endParaRPr lang="en-US" dirty="0"/>
          </a:p>
        </p:txBody>
      </p:sp>
      <p:sp>
        <p:nvSpPr>
          <p:cNvPr id="3" name="TextBox 2"/>
          <p:cNvSpPr txBox="1"/>
          <p:nvPr/>
        </p:nvSpPr>
        <p:spPr>
          <a:xfrm>
            <a:off x="1752600" y="2967335"/>
            <a:ext cx="5791200" cy="923330"/>
          </a:xfrm>
          <a:prstGeom prst="rect">
            <a:avLst/>
          </a:prstGeom>
          <a:noFill/>
        </p:spPr>
        <p:txBody>
          <a:bodyPr wrap="square" rtlCol="0">
            <a:spAutoFit/>
          </a:bodyPr>
          <a:lstStyle/>
          <a:p>
            <a:pPr algn="ctr"/>
            <a:r>
              <a:rPr lang="en-US" sz="5400" b="1" dirty="0" smtClean="0">
                <a:solidFill>
                  <a:srgbClr val="91A226"/>
                </a:solidFill>
              </a:rPr>
              <a:t>WELCOME</a:t>
            </a:r>
            <a:endParaRPr lang="en-US" sz="5400" b="1" dirty="0">
              <a:solidFill>
                <a:srgbClr val="91A226"/>
              </a:solidFill>
            </a:endParaRPr>
          </a:p>
        </p:txBody>
      </p:sp>
    </p:spTree>
    <p:extLst>
      <p:ext uri="{BB962C8B-B14F-4D97-AF65-F5344CB8AC3E}">
        <p14:creationId xmlns:p14="http://schemas.microsoft.com/office/powerpoint/2010/main" val="28956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88720" y="934998"/>
            <a:ext cx="6766560" cy="5008602"/>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Rectangle 9"/>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Coverage in Grades 2 and 5</a:t>
            </a:r>
            <a:endParaRPr lang="en-US" sz="3000" dirty="0">
              <a:solidFill>
                <a:srgbClr val="133D36"/>
              </a:solidFill>
              <a:latin typeface="Book Antiqu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97280"/>
            <a:ext cx="6400800" cy="474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07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49779" y="188612"/>
            <a:ext cx="5211780" cy="5907388"/>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6" name="Picture 5" descr="Page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29000" y="304800"/>
            <a:ext cx="5029200" cy="5691549"/>
          </a:xfrm>
          <a:prstGeom prst="rect">
            <a:avLst/>
          </a:prstGeom>
        </p:spPr>
      </p:pic>
      <p:sp>
        <p:nvSpPr>
          <p:cNvPr id="7" name="Rectangle 6"/>
          <p:cNvSpPr/>
          <p:nvPr/>
        </p:nvSpPr>
        <p:spPr>
          <a:xfrm>
            <a:off x="761998" y="1676400"/>
            <a:ext cx="2133601" cy="2400657"/>
          </a:xfrm>
          <a:prstGeom prst="rect">
            <a:avLst/>
          </a:prstGeom>
        </p:spPr>
        <p:txBody>
          <a:bodyPr wrap="square">
            <a:spAutoFit/>
          </a:bodyPr>
          <a:lstStyle/>
          <a:p>
            <a:pPr algn="ctr" defTabSz="914400"/>
            <a:r>
              <a:rPr lang="en-US" sz="3000" dirty="0" smtClean="0">
                <a:solidFill>
                  <a:srgbClr val="133D36"/>
                </a:solidFill>
                <a:latin typeface="Book Antiqua" pitchFamily="18" charset="0"/>
              </a:rPr>
              <a:t>Coherence in the Same Textbook </a:t>
            </a:r>
            <a:br>
              <a:rPr lang="en-US" sz="3000" dirty="0" smtClean="0">
                <a:solidFill>
                  <a:srgbClr val="133D36"/>
                </a:solidFill>
                <a:latin typeface="Book Antiqua" pitchFamily="18" charset="0"/>
              </a:rPr>
            </a:br>
            <a:r>
              <a:rPr lang="en-US" sz="3000" dirty="0" smtClean="0">
                <a:solidFill>
                  <a:srgbClr val="133D36"/>
                </a:solidFill>
                <a:latin typeface="Book Antiqua" pitchFamily="18" charset="0"/>
              </a:rPr>
              <a:t>Series</a:t>
            </a:r>
            <a:endParaRPr lang="en-US" sz="3000" dirty="0">
              <a:solidFill>
                <a:srgbClr val="133D36"/>
              </a:solidFill>
              <a:latin typeface="Book Antiqua" pitchFamily="18" charset="0"/>
            </a:endParaRPr>
          </a:p>
        </p:txBody>
      </p:sp>
    </p:spTree>
    <p:extLst>
      <p:ext uri="{BB962C8B-B14F-4D97-AF65-F5344CB8AC3E}">
        <p14:creationId xmlns:p14="http://schemas.microsoft.com/office/powerpoint/2010/main" val="1152092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6" y="6720689"/>
            <a:ext cx="9144000" cy="152400"/>
          </a:xfrm>
          <a:prstGeom prst="rect">
            <a:avLst/>
          </a:prstGeom>
          <a:gradFill>
            <a:gsLst>
              <a:gs pos="0">
                <a:srgbClr val="133D36"/>
              </a:gs>
              <a:gs pos="50000">
                <a:srgbClr val="133D36">
                  <a:lumMod val="100000"/>
                  <a:alpha val="96000"/>
                </a:srgbClr>
              </a:gs>
              <a:gs pos="100000">
                <a:srgbClr val="133D36">
                  <a:alpha val="87000"/>
                  <a:lumMod val="84000"/>
                  <a:lumOff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angle 6"/>
          <p:cNvSpPr/>
          <p:nvPr/>
        </p:nvSpPr>
        <p:spPr>
          <a:xfrm>
            <a:off x="6036" y="381000"/>
            <a:ext cx="9144000" cy="553998"/>
          </a:xfrm>
          <a:prstGeom prst="rect">
            <a:avLst/>
          </a:prstGeom>
        </p:spPr>
        <p:txBody>
          <a:bodyPr wrap="square">
            <a:spAutoFit/>
          </a:bodyPr>
          <a:lstStyle/>
          <a:p>
            <a:pPr algn="ctr" defTabSz="914400"/>
            <a:r>
              <a:rPr lang="en-US" sz="3000" dirty="0" smtClean="0">
                <a:solidFill>
                  <a:srgbClr val="133D36"/>
                </a:solidFill>
                <a:latin typeface="Book Antiqua" pitchFamily="18" charset="0"/>
              </a:rPr>
              <a:t>Allocation of Time from Three Sources</a:t>
            </a:r>
            <a:endParaRPr lang="en-US" sz="3000" dirty="0">
              <a:solidFill>
                <a:srgbClr val="133D36"/>
              </a:solidFill>
              <a:latin typeface="Book Antiqua" pitchFamily="18" charset="0"/>
            </a:endParaRPr>
          </a:p>
        </p:txBody>
      </p:sp>
      <p:sp>
        <p:nvSpPr>
          <p:cNvPr id="8" name="Rectangle 7"/>
          <p:cNvSpPr/>
          <p:nvPr/>
        </p:nvSpPr>
        <p:spPr>
          <a:xfrm>
            <a:off x="1143000" y="1371600"/>
            <a:ext cx="7086600" cy="4572000"/>
          </a:xfrm>
          <a:prstGeom prst="rect">
            <a:avLst/>
          </a:prstGeom>
          <a:solidFill>
            <a:srgbClr val="C0D6C8"/>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b="3412"/>
          <a:stretch>
            <a:fillRect/>
          </a:stretch>
        </p:blipFill>
        <p:spPr bwMode="auto">
          <a:xfrm>
            <a:off x="1259543" y="1676401"/>
            <a:ext cx="6853511" cy="4038599"/>
          </a:xfrm>
          <a:prstGeom prst="rect">
            <a:avLst/>
          </a:prstGeom>
          <a:noFill/>
          <a:ln w="9525">
            <a:noFill/>
            <a:miter lim="800000"/>
            <a:headEnd/>
            <a:tailEnd/>
          </a:ln>
          <a:effectLst/>
        </p:spPr>
      </p:pic>
    </p:spTree>
    <p:extLst>
      <p:ext uri="{BB962C8B-B14F-4D97-AF65-F5344CB8AC3E}">
        <p14:creationId xmlns:p14="http://schemas.microsoft.com/office/powerpoint/2010/main" val="323372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352800" y="1981200"/>
            <a:ext cx="4724400" cy="3154362"/>
          </a:xfrm>
        </p:spPr>
        <p:txBody>
          <a:bodyPr rtlCol="0">
            <a:noAutofit/>
          </a:bodyPr>
          <a:lstStyle/>
          <a:p>
            <a:pPr marL="0" indent="0" algn="ctr" eaLnBrk="1" fontAlgn="auto" hangingPunct="1">
              <a:spcAft>
                <a:spcPts val="0"/>
              </a:spcAft>
              <a:buFont typeface="Arial" pitchFamily="34" charset="0"/>
              <a:buNone/>
              <a:defRPr/>
            </a:pPr>
            <a:endParaRPr lang="en-US" sz="2400"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3200" b="1" dirty="0" smtClean="0">
                <a:latin typeface="Trebuchet MS" pitchFamily="34" charset="0"/>
              </a:rPr>
              <a:t>Amy Deslattes</a:t>
            </a:r>
          </a:p>
          <a:p>
            <a:pPr marL="0" indent="0" algn="ctr" eaLnBrk="1" fontAlgn="auto" hangingPunct="1">
              <a:lnSpc>
                <a:spcPct val="120000"/>
              </a:lnSpc>
              <a:spcAft>
                <a:spcPts val="0"/>
              </a:spcAft>
              <a:buFont typeface="Arial" pitchFamily="34" charset="0"/>
              <a:buNone/>
              <a:defRPr/>
            </a:pPr>
            <a:r>
              <a:rPr lang="en-US" sz="2400" i="1" smtClean="0">
                <a:latin typeface="Trebuchet MS" pitchFamily="34" charset="0"/>
              </a:rPr>
              <a:t>Instructional </a:t>
            </a:r>
            <a:r>
              <a:rPr lang="en-US" sz="2400" i="1" smtClean="0">
                <a:latin typeface="Trebuchet MS" pitchFamily="34" charset="0"/>
              </a:rPr>
              <a:t>Strategist</a:t>
            </a:r>
            <a:endParaRPr lang="en-US" sz="2400" i="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2400" dirty="0" smtClean="0">
                <a:latin typeface="Trebuchet MS" pitchFamily="34" charset="0"/>
              </a:rPr>
              <a:t>Lafayette High School </a:t>
            </a:r>
            <a:endParaRPr lang="en-US" sz="2400" dirty="0">
              <a:latin typeface="Trebuchet MS"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00200" y="2362200"/>
            <a:ext cx="1968038" cy="1828800"/>
          </a:xfrm>
          <a:prstGeom prst="rect">
            <a:avLst/>
          </a:prstGeom>
        </p:spPr>
      </p:pic>
    </p:spTree>
    <p:extLst>
      <p:ext uri="{BB962C8B-B14F-4D97-AF65-F5344CB8AC3E}">
        <p14:creationId xmlns:p14="http://schemas.microsoft.com/office/powerpoint/2010/main" val="304313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0"/>
            <a:ext cx="7391400" cy="990600"/>
          </a:xfrm>
        </p:spPr>
        <p:txBody>
          <a:bodyPr>
            <a:normAutofit fontScale="90000"/>
          </a:bodyPr>
          <a:lstStyle/>
          <a:p>
            <a:r>
              <a:rPr lang="en-US" dirty="0" smtClean="0"/>
              <a:t>Evaluating Instructional Materials: </a:t>
            </a:r>
            <a:br>
              <a:rPr lang="en-US" dirty="0" smtClean="0"/>
            </a:br>
            <a:r>
              <a:rPr lang="en-US" dirty="0" smtClean="0"/>
              <a:t>The Work of Louisiana Teacher Leaders</a:t>
            </a:r>
            <a:endParaRPr lang="en-US" dirty="0"/>
          </a:p>
        </p:txBody>
      </p:sp>
      <p:sp>
        <p:nvSpPr>
          <p:cNvPr id="3" name="Subtitle 2"/>
          <p:cNvSpPr>
            <a:spLocks noGrp="1"/>
          </p:cNvSpPr>
          <p:nvPr>
            <p:ph type="subTitle" idx="1"/>
          </p:nvPr>
        </p:nvSpPr>
        <p:spPr/>
        <p:txBody>
          <a:bodyPr/>
          <a:lstStyle/>
          <a:p>
            <a:r>
              <a:rPr lang="en-US" dirty="0" smtClean="0"/>
              <a:t>Amy Deslattes</a:t>
            </a:r>
          </a:p>
          <a:p>
            <a:endParaRPr lang="en-US" dirty="0"/>
          </a:p>
        </p:txBody>
      </p:sp>
    </p:spTree>
    <p:extLst>
      <p:ext uri="{BB962C8B-B14F-4D97-AF65-F5344CB8AC3E}">
        <p14:creationId xmlns:p14="http://schemas.microsoft.com/office/powerpoint/2010/main" val="1983018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Louisiana Teacher Leader Advisors</a:t>
            </a:r>
            <a:endParaRPr lang="en-US" dirty="0">
              <a:solidFill>
                <a:srgbClr val="7030A0"/>
              </a:solidFill>
            </a:endParaRPr>
          </a:p>
        </p:txBody>
      </p:sp>
      <p:sp>
        <p:nvSpPr>
          <p:cNvPr id="3" name="Content Placeholder 2"/>
          <p:cNvSpPr>
            <a:spLocks noGrp="1"/>
          </p:cNvSpPr>
          <p:nvPr>
            <p:ph sz="quarter" idx="1"/>
          </p:nvPr>
        </p:nvSpPr>
        <p:spPr/>
        <p:txBody>
          <a:bodyPr>
            <a:normAutofit/>
          </a:bodyPr>
          <a:lstStyle/>
          <a:p>
            <a:r>
              <a:rPr lang="en-US" dirty="0" smtClean="0"/>
              <a:t>Over 100 teachers from districts across the state</a:t>
            </a:r>
          </a:p>
          <a:p>
            <a:r>
              <a:rPr lang="en-US" dirty="0" smtClean="0"/>
              <a:t>Experts in content field</a:t>
            </a:r>
          </a:p>
          <a:p>
            <a:r>
              <a:rPr lang="en-US" dirty="0" smtClean="0"/>
              <a:t>Represent K-12, ELA, math, science, social studies</a:t>
            </a:r>
          </a:p>
          <a:p>
            <a:r>
              <a:rPr lang="en-US" dirty="0" smtClean="0"/>
              <a:t>Application process: </a:t>
            </a:r>
          </a:p>
          <a:p>
            <a:pPr lvl="1"/>
            <a:r>
              <a:rPr lang="en-US" dirty="0" smtClean="0"/>
              <a:t>administrator/superintendent recommendations</a:t>
            </a:r>
          </a:p>
          <a:p>
            <a:pPr lvl="1"/>
            <a:r>
              <a:rPr lang="en-US" dirty="0" smtClean="0"/>
              <a:t>completion of performance task</a:t>
            </a:r>
          </a:p>
          <a:p>
            <a:r>
              <a:rPr lang="en-US" dirty="0" smtClean="0"/>
              <a:t>Scope of Work:</a:t>
            </a:r>
          </a:p>
          <a:p>
            <a:pPr lvl="1"/>
            <a:r>
              <a:rPr lang="en-US" dirty="0" smtClean="0"/>
              <a:t>Creation of curriculum exemplars</a:t>
            </a:r>
          </a:p>
          <a:p>
            <a:pPr lvl="1"/>
            <a:r>
              <a:rPr lang="en-US" dirty="0" smtClean="0"/>
              <a:t>Creation of sample assessment pieces</a:t>
            </a:r>
          </a:p>
          <a:p>
            <a:pPr lvl="1"/>
            <a:r>
              <a:rPr lang="en-US" dirty="0" smtClean="0"/>
              <a:t>Review of instructional materials</a:t>
            </a:r>
            <a:endParaRPr lang="en-US" dirty="0"/>
          </a:p>
        </p:txBody>
      </p:sp>
    </p:spTree>
    <p:extLst>
      <p:ext uri="{BB962C8B-B14F-4D97-AF65-F5344CB8AC3E}">
        <p14:creationId xmlns:p14="http://schemas.microsoft.com/office/powerpoint/2010/main" val="242262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Material Review Process</a:t>
            </a:r>
            <a:endParaRPr lang="en-US" dirty="0"/>
          </a:p>
        </p:txBody>
      </p:sp>
      <p:sp>
        <p:nvSpPr>
          <p:cNvPr id="3" name="Content Placeholder 2"/>
          <p:cNvSpPr>
            <a:spLocks noGrp="1"/>
          </p:cNvSpPr>
          <p:nvPr>
            <p:ph sz="quarter" idx="1"/>
          </p:nvPr>
        </p:nvSpPr>
        <p:spPr/>
        <p:txBody>
          <a:bodyPr>
            <a:normAutofit fontScale="92500"/>
          </a:bodyPr>
          <a:lstStyle/>
          <a:p>
            <a:r>
              <a:rPr lang="en-US" dirty="0" smtClean="0"/>
              <a:t>Team Composition</a:t>
            </a:r>
          </a:p>
          <a:p>
            <a:pPr lvl="1"/>
            <a:r>
              <a:rPr lang="en-US" dirty="0" smtClean="0"/>
              <a:t>Content Area</a:t>
            </a:r>
          </a:p>
          <a:p>
            <a:pPr lvl="1"/>
            <a:r>
              <a:rPr lang="en-US" dirty="0" smtClean="0"/>
              <a:t>Grade Bands</a:t>
            </a:r>
          </a:p>
          <a:p>
            <a:r>
              <a:rPr lang="en-US" dirty="0" smtClean="0"/>
              <a:t>Rubric Selection</a:t>
            </a:r>
          </a:p>
          <a:p>
            <a:pPr lvl="1"/>
            <a:r>
              <a:rPr lang="en-US" dirty="0" smtClean="0"/>
              <a:t>IMET</a:t>
            </a:r>
          </a:p>
          <a:p>
            <a:pPr lvl="1"/>
            <a:r>
              <a:rPr lang="en-US" dirty="0" err="1" smtClean="0"/>
              <a:t>EQuIP</a:t>
            </a:r>
            <a:endParaRPr lang="en-US" dirty="0" smtClean="0"/>
          </a:p>
          <a:p>
            <a:r>
              <a:rPr lang="en-US" dirty="0" smtClean="0"/>
              <a:t>Face-to-Face trainings</a:t>
            </a:r>
          </a:p>
          <a:p>
            <a:pPr lvl="1"/>
            <a:r>
              <a:rPr lang="en-US" dirty="0" smtClean="0"/>
              <a:t>Collaborative review of free, readily available resource (Engage NY)</a:t>
            </a:r>
          </a:p>
          <a:p>
            <a:pPr lvl="1"/>
            <a:r>
              <a:rPr lang="en-US" dirty="0" smtClean="0"/>
              <a:t>In-depth discussion of materials, rubrics, key indicators, non-</a:t>
            </a:r>
            <a:r>
              <a:rPr lang="en-US" dirty="0" err="1" smtClean="0"/>
              <a:t>negotiables</a:t>
            </a:r>
            <a:endParaRPr lang="en-US" dirty="0" smtClean="0"/>
          </a:p>
          <a:p>
            <a:pPr lvl="1"/>
            <a:r>
              <a:rPr lang="en-US" dirty="0" smtClean="0"/>
              <a:t>Revision of rubric to align with departmental goals</a:t>
            </a:r>
          </a:p>
          <a:p>
            <a:pPr lvl="1"/>
            <a:r>
              <a:rPr lang="en-US" dirty="0" smtClean="0"/>
              <a:t>Team consensus of ratings based on evidence in texts</a:t>
            </a:r>
          </a:p>
          <a:p>
            <a:pPr lvl="1"/>
            <a:endParaRPr lang="en-US" dirty="0" smtClean="0"/>
          </a:p>
        </p:txBody>
      </p:sp>
    </p:spTree>
    <p:extLst>
      <p:ext uri="{BB962C8B-B14F-4D97-AF65-F5344CB8AC3E}">
        <p14:creationId xmlns:p14="http://schemas.microsoft.com/office/powerpoint/2010/main" val="348758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Review Process</a:t>
            </a:r>
            <a:endParaRPr lang="en-US" dirty="0"/>
          </a:p>
        </p:txBody>
      </p:sp>
      <p:sp>
        <p:nvSpPr>
          <p:cNvPr id="3" name="Content Placeholder 2"/>
          <p:cNvSpPr>
            <a:spLocks noGrp="1"/>
          </p:cNvSpPr>
          <p:nvPr>
            <p:ph sz="quarter" idx="1"/>
          </p:nvPr>
        </p:nvSpPr>
        <p:spPr/>
        <p:txBody>
          <a:bodyPr/>
          <a:lstStyle/>
          <a:p>
            <a:r>
              <a:rPr lang="en-US" dirty="0" smtClean="0"/>
              <a:t>Individual reviews by team members, followed by phone/email conferences within grade bands to maintain consensus</a:t>
            </a:r>
          </a:p>
          <a:p>
            <a:r>
              <a:rPr lang="en-US" dirty="0" smtClean="0"/>
              <a:t>Additional face-to-face meetings</a:t>
            </a:r>
          </a:p>
          <a:p>
            <a:pPr lvl="1"/>
            <a:r>
              <a:rPr lang="en-US" dirty="0" smtClean="0"/>
              <a:t>Peer Review of completed evaluations</a:t>
            </a:r>
          </a:p>
          <a:p>
            <a:pPr lvl="1"/>
            <a:r>
              <a:rPr lang="en-US" dirty="0" smtClean="0"/>
              <a:t>Vocabulary and phrasing workshop for consistency</a:t>
            </a:r>
          </a:p>
          <a:p>
            <a:pPr lvl="1"/>
            <a:r>
              <a:rPr lang="en-US" dirty="0" smtClean="0"/>
              <a:t>Cross-curricular reviews to clarify “teacher speak”</a:t>
            </a:r>
          </a:p>
          <a:p>
            <a:r>
              <a:rPr lang="en-US" dirty="0" smtClean="0"/>
              <a:t>SEA review and verification of consensus across major grade bands</a:t>
            </a:r>
            <a:endParaRPr lang="en-US" dirty="0"/>
          </a:p>
        </p:txBody>
      </p:sp>
    </p:spTree>
    <p:extLst>
      <p:ext uri="{BB962C8B-B14F-4D97-AF65-F5344CB8AC3E}">
        <p14:creationId xmlns:p14="http://schemas.microsoft.com/office/powerpoint/2010/main" val="277449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Louisiana’s version of IMET</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EQuIP</a:t>
            </a:r>
            <a:r>
              <a:rPr lang="en-US" dirty="0" smtClean="0"/>
              <a:t> rubric shortcomings in evaluating entire curriculum of materials</a:t>
            </a:r>
          </a:p>
          <a:p>
            <a:r>
              <a:rPr lang="en-US" dirty="0" smtClean="0"/>
              <a:t>IMET rubric takes “all or nothing” approach </a:t>
            </a:r>
          </a:p>
          <a:p>
            <a:r>
              <a:rPr lang="en-US" dirty="0" smtClean="0"/>
              <a:t>Louisiana’s revised version of IMET</a:t>
            </a:r>
          </a:p>
          <a:p>
            <a:pPr lvl="1"/>
            <a:r>
              <a:rPr lang="en-US" dirty="0" smtClean="0">
                <a:solidFill>
                  <a:schemeClr val="tx2">
                    <a:lumMod val="75000"/>
                  </a:schemeClr>
                </a:solidFill>
              </a:rPr>
              <a:t>Assigning of tiers based on alignment to components in rubric </a:t>
            </a:r>
          </a:p>
          <a:p>
            <a:pPr lvl="2"/>
            <a:r>
              <a:rPr lang="en-US" sz="1600" dirty="0" smtClean="0">
                <a:solidFill>
                  <a:schemeClr val="tx2">
                    <a:lumMod val="75000"/>
                  </a:schemeClr>
                </a:solidFill>
              </a:rPr>
              <a:t>Tier 1- meets all 10 criteria, </a:t>
            </a:r>
          </a:p>
          <a:p>
            <a:pPr lvl="2"/>
            <a:r>
              <a:rPr lang="en-US" sz="1600" dirty="0" smtClean="0">
                <a:solidFill>
                  <a:schemeClr val="tx2">
                    <a:lumMod val="75000"/>
                  </a:schemeClr>
                </a:solidFill>
              </a:rPr>
              <a:t>Tier 2- meets all non-</a:t>
            </a:r>
            <a:r>
              <a:rPr lang="en-US" sz="1600" dirty="0" err="1" smtClean="0">
                <a:solidFill>
                  <a:schemeClr val="tx2">
                    <a:lumMod val="75000"/>
                  </a:schemeClr>
                </a:solidFill>
              </a:rPr>
              <a:t>negotiables</a:t>
            </a:r>
            <a:r>
              <a:rPr lang="en-US" sz="1600" dirty="0" smtClean="0">
                <a:solidFill>
                  <a:schemeClr val="tx2">
                    <a:lumMod val="75000"/>
                  </a:schemeClr>
                </a:solidFill>
              </a:rPr>
              <a:t> but may not meet one of the other criteria, </a:t>
            </a:r>
          </a:p>
          <a:p>
            <a:pPr lvl="2"/>
            <a:r>
              <a:rPr lang="en-US" sz="1600" dirty="0" smtClean="0">
                <a:solidFill>
                  <a:schemeClr val="tx2">
                    <a:lumMod val="75000"/>
                  </a:schemeClr>
                </a:solidFill>
              </a:rPr>
              <a:t>Tier 3- does not meet all non-</a:t>
            </a:r>
            <a:r>
              <a:rPr lang="en-US" sz="1600" dirty="0" err="1" smtClean="0">
                <a:solidFill>
                  <a:schemeClr val="tx2">
                    <a:lumMod val="75000"/>
                  </a:schemeClr>
                </a:solidFill>
              </a:rPr>
              <a:t>negotiables</a:t>
            </a:r>
            <a:endParaRPr lang="en-US" sz="1600" dirty="0" smtClean="0">
              <a:solidFill>
                <a:schemeClr val="tx2">
                  <a:lumMod val="75000"/>
                </a:schemeClr>
              </a:solidFill>
            </a:endParaRPr>
          </a:p>
          <a:p>
            <a:pPr lvl="1"/>
            <a:r>
              <a:rPr lang="en-US" dirty="0" smtClean="0">
                <a:solidFill>
                  <a:schemeClr val="tx2">
                    <a:lumMod val="75000"/>
                  </a:schemeClr>
                </a:solidFill>
              </a:rPr>
              <a:t>Subdivides Text Selection and Text Dependent Questions and Tasks categories to allow for better individual analysis of materials</a:t>
            </a:r>
          </a:p>
          <a:p>
            <a:pPr lvl="1"/>
            <a:r>
              <a:rPr lang="en-US" dirty="0" smtClean="0">
                <a:solidFill>
                  <a:schemeClr val="tx2">
                    <a:lumMod val="75000"/>
                  </a:schemeClr>
                </a:solidFill>
              </a:rPr>
              <a:t>Limits non-</a:t>
            </a:r>
            <a:r>
              <a:rPr lang="en-US" dirty="0" err="1" smtClean="0">
                <a:solidFill>
                  <a:schemeClr val="tx2">
                    <a:lumMod val="75000"/>
                  </a:schemeClr>
                </a:solidFill>
              </a:rPr>
              <a:t>negotiables</a:t>
            </a:r>
            <a:r>
              <a:rPr lang="en-US" dirty="0" smtClean="0">
                <a:solidFill>
                  <a:schemeClr val="tx2">
                    <a:lumMod val="75000"/>
                  </a:schemeClr>
                </a:solidFill>
              </a:rPr>
              <a:t> to Complexity of Text, Quality of Text, Foundational Skills, and Text Dependent Questions</a:t>
            </a:r>
            <a:endParaRPr lang="en-US" dirty="0">
              <a:solidFill>
                <a:schemeClr val="tx2">
                  <a:lumMod val="75000"/>
                </a:schemeClr>
              </a:solidFill>
            </a:endParaRPr>
          </a:p>
        </p:txBody>
      </p:sp>
    </p:spTree>
    <p:extLst>
      <p:ext uri="{BB962C8B-B14F-4D97-AF65-F5344CB8AC3E}">
        <p14:creationId xmlns:p14="http://schemas.microsoft.com/office/powerpoint/2010/main" val="2793857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Across Multiple Reviews</a:t>
            </a:r>
            <a:endParaRPr lang="en-US" dirty="0"/>
          </a:p>
        </p:txBody>
      </p:sp>
      <p:sp>
        <p:nvSpPr>
          <p:cNvPr id="3" name="Content Placeholder 2"/>
          <p:cNvSpPr>
            <a:spLocks noGrp="1"/>
          </p:cNvSpPr>
          <p:nvPr>
            <p:ph sz="quarter" idx="1"/>
          </p:nvPr>
        </p:nvSpPr>
        <p:spPr/>
        <p:txBody>
          <a:bodyPr>
            <a:normAutofit/>
          </a:bodyPr>
          <a:lstStyle/>
          <a:p>
            <a:r>
              <a:rPr lang="en-US" dirty="0" smtClean="0"/>
              <a:t>Text Complexity rational is not always clear</a:t>
            </a:r>
          </a:p>
          <a:p>
            <a:r>
              <a:rPr lang="en-US" dirty="0" smtClean="0"/>
              <a:t>Text selection in upper grades based around typical “favorites” rather than how the text can meet the standards</a:t>
            </a:r>
          </a:p>
          <a:p>
            <a:r>
              <a:rPr lang="en-US" dirty="0" smtClean="0"/>
              <a:t>Increase in complexity over the course of the year is not always priority</a:t>
            </a:r>
          </a:p>
          <a:p>
            <a:r>
              <a:rPr lang="en-US" dirty="0" smtClean="0"/>
              <a:t>Lack of targeted, careful instruction around meaningful shorter texts for close reading</a:t>
            </a:r>
          </a:p>
          <a:p>
            <a:r>
              <a:rPr lang="en-US" dirty="0" smtClean="0"/>
              <a:t>Balance of literary and informational texts (non-narrative in upper levels)</a:t>
            </a:r>
          </a:p>
          <a:p>
            <a:r>
              <a:rPr lang="en-US" dirty="0" smtClean="0"/>
              <a:t>Front loading of information via lecture/</a:t>
            </a:r>
            <a:r>
              <a:rPr lang="en-US" dirty="0" err="1" smtClean="0"/>
              <a:t>Powerpoint</a:t>
            </a:r>
            <a:endParaRPr lang="en-US" dirty="0"/>
          </a:p>
        </p:txBody>
      </p:sp>
    </p:spTree>
    <p:extLst>
      <p:ext uri="{BB962C8B-B14F-4D97-AF65-F5344CB8AC3E}">
        <p14:creationId xmlns:p14="http://schemas.microsoft.com/office/powerpoint/2010/main" val="280680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886200" y="4491038"/>
            <a:ext cx="4959350" cy="1981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dirty="0">
              <a:solidFill>
                <a:prstClr val="white"/>
              </a:solidFill>
              <a:latin typeface="Franklin Gothic Medium Cond" panose="020B0606030402020204" pitchFamily="34" charset="0"/>
            </a:endParaRPr>
          </a:p>
        </p:txBody>
      </p:sp>
      <p:sp>
        <p:nvSpPr>
          <p:cNvPr id="28" name="TextBox 27"/>
          <p:cNvSpPr txBox="1"/>
          <p:nvPr/>
        </p:nvSpPr>
        <p:spPr>
          <a:xfrm>
            <a:off x="4978400" y="5160963"/>
            <a:ext cx="1060450" cy="554037"/>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Nick Donohue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Nellie Mae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Education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29" name="Content Placeholder 2"/>
          <p:cNvSpPr>
            <a:spLocks noGrp="1"/>
          </p:cNvSpPr>
          <p:nvPr>
            <p:ph idx="1"/>
          </p:nvPr>
        </p:nvSpPr>
        <p:spPr>
          <a:xfrm>
            <a:off x="738188" y="1752600"/>
            <a:ext cx="7667625" cy="1371600"/>
          </a:xfrm>
        </p:spPr>
        <p:txBody>
          <a:bodyPr>
            <a:noAutofit/>
          </a:bodyPr>
          <a:lstStyle/>
          <a:p>
            <a:pPr marL="0" indent="0" algn="just">
              <a:buFont typeface="Arial" pitchFamily="34" charset="0"/>
              <a:buNone/>
              <a:defRPr/>
            </a:pPr>
            <a:r>
              <a:rPr lang="en-US" sz="1600" b="1" dirty="0">
                <a:latin typeface="Franklin Gothic Medium Cond" panose="020B0606030402020204" pitchFamily="34" charset="0"/>
              </a:rPr>
              <a:t>Founded in 1995</a:t>
            </a:r>
            <a:r>
              <a:rPr lang="en-US" sz="1600" dirty="0">
                <a:latin typeface="Franklin Gothic Medium Cond" panose="020B0606030402020204" pitchFamily="34" charset="0"/>
              </a:rPr>
              <a:t>, </a:t>
            </a:r>
            <a:r>
              <a:rPr lang="en-US" sz="1600" dirty="0">
                <a:solidFill>
                  <a:schemeClr val="tx1">
                    <a:lumMod val="75000"/>
                    <a:lumOff val="25000"/>
                  </a:schemeClr>
                </a:solidFill>
                <a:latin typeface="Franklin Gothic Medium Cond" panose="020B0606030402020204" pitchFamily="34" charset="0"/>
              </a:rPr>
              <a:t>Grantmakers for Education is a membership organization of hundreds of grantmaking organizations across the nation working to improve outcomes and expand opportunities for learners across the education spectrum, from early learning through postsecondary and workforce development. Our mission is to strengthen philanthropy's capacity to improve educational outcomes and opportunities for all students. To accomplish this goal, we help foundation leaders and staff become more effective grantmakers by boosting their knowledge and their networks.</a:t>
            </a:r>
          </a:p>
        </p:txBody>
      </p:sp>
      <p:sp>
        <p:nvSpPr>
          <p:cNvPr id="30" name="Rectangle 29"/>
          <p:cNvSpPr/>
          <p:nvPr/>
        </p:nvSpPr>
        <p:spPr>
          <a:xfrm>
            <a:off x="304800" y="4495800"/>
            <a:ext cx="3581400" cy="198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dirty="0">
              <a:solidFill>
                <a:prstClr val="white"/>
              </a:solidFill>
              <a:latin typeface="Franklin Gothic Medium Cond" panose="020B0606030402020204" pitchFamily="34" charset="0"/>
            </a:endParaRPr>
          </a:p>
        </p:txBody>
      </p:sp>
      <p:sp>
        <p:nvSpPr>
          <p:cNvPr id="52231" name="TextBox 30"/>
          <p:cNvSpPr txBox="1">
            <a:spLocks noChangeArrowheads="1"/>
          </p:cNvSpPr>
          <p:nvPr/>
        </p:nvSpPr>
        <p:spPr bwMode="auto">
          <a:xfrm>
            <a:off x="457200" y="4800600"/>
            <a:ext cx="3276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914400" eaLnBrk="0" fontAlgn="base" hangingPunct="0">
              <a:lnSpc>
                <a:spcPts val="1500"/>
              </a:lnSpc>
              <a:spcBef>
                <a:spcPct val="0"/>
              </a:spcBef>
              <a:spcAft>
                <a:spcPct val="0"/>
              </a:spcAft>
              <a:buFontTx/>
              <a:buNone/>
            </a:pPr>
            <a:r>
              <a:rPr lang="en-US" altLang="en-US" sz="1600" dirty="0" smtClean="0">
                <a:solidFill>
                  <a:prstClr val="white"/>
                </a:solidFill>
                <a:latin typeface="Franklin Gothic Medium Cond" pitchFamily="34" charset="0"/>
                <a:cs typeface="Arial" pitchFamily="34" charset="0"/>
              </a:rPr>
              <a:t>GFE is governed by a 12-member volunteer board of directors comprised of active foundation trustees and staff. </a:t>
            </a:r>
            <a:r>
              <a:rPr lang="en-US" altLang="en-US" sz="1600" b="1" dirty="0" smtClean="0">
                <a:solidFill>
                  <a:prstClr val="white"/>
                </a:solidFill>
                <a:latin typeface="Franklin Gothic Medium Cond" pitchFamily="34" charset="0"/>
                <a:cs typeface="Arial" pitchFamily="34" charset="0"/>
              </a:rPr>
              <a:t>Anne Stanton </a:t>
            </a:r>
            <a:r>
              <a:rPr lang="en-US" altLang="en-US" sz="1600" dirty="0" smtClean="0">
                <a:solidFill>
                  <a:prstClr val="white"/>
                </a:solidFill>
                <a:latin typeface="Franklin Gothic Medium Cond" pitchFamily="34" charset="0"/>
                <a:cs typeface="Arial" pitchFamily="34" charset="0"/>
              </a:rPr>
              <a:t>of the James Irvine Foundation is the current Chair and President of the organization, and </a:t>
            </a:r>
            <a:r>
              <a:rPr lang="en-US" altLang="en-US" sz="1600" b="1" dirty="0" smtClean="0">
                <a:solidFill>
                  <a:prstClr val="white"/>
                </a:solidFill>
                <a:latin typeface="Franklin Gothic Medium Cond" pitchFamily="34" charset="0"/>
                <a:cs typeface="Arial" pitchFamily="34" charset="0"/>
              </a:rPr>
              <a:t>Ana Tilton </a:t>
            </a:r>
            <a:r>
              <a:rPr lang="en-US" altLang="en-US" sz="1600" dirty="0" smtClean="0">
                <a:solidFill>
                  <a:prstClr val="white"/>
                </a:solidFill>
                <a:latin typeface="Franklin Gothic Medium Cond" pitchFamily="34" charset="0"/>
                <a:cs typeface="Arial" pitchFamily="34" charset="0"/>
              </a:rPr>
              <a:t>serves as GFE’s Executive Director.</a:t>
            </a:r>
          </a:p>
        </p:txBody>
      </p:sp>
      <p:sp>
        <p:nvSpPr>
          <p:cNvPr id="32" name="TextBox 31"/>
          <p:cNvSpPr txBox="1"/>
          <p:nvPr/>
        </p:nvSpPr>
        <p:spPr>
          <a:xfrm>
            <a:off x="5981700" y="5486400"/>
            <a:ext cx="1562100" cy="323850"/>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Dominik Mjartan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Southern Bancorp Inc.</a:t>
            </a:r>
          </a:p>
        </p:txBody>
      </p:sp>
      <p:sp>
        <p:nvSpPr>
          <p:cNvPr id="33" name="TextBox 32"/>
          <p:cNvSpPr txBox="1"/>
          <p:nvPr/>
        </p:nvSpPr>
        <p:spPr>
          <a:xfrm>
            <a:off x="7315200" y="4667250"/>
            <a:ext cx="1524000" cy="438150"/>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Barbara Reisman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Schumann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Fund for New Jersey</a:t>
            </a:r>
          </a:p>
        </p:txBody>
      </p:sp>
      <p:sp>
        <p:nvSpPr>
          <p:cNvPr id="34" name="TextBox 33"/>
          <p:cNvSpPr txBox="1"/>
          <p:nvPr/>
        </p:nvSpPr>
        <p:spPr>
          <a:xfrm>
            <a:off x="3981450" y="4800600"/>
            <a:ext cx="1042988" cy="554038"/>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i="1" dirty="0">
                <a:solidFill>
                  <a:prstClr val="black"/>
                </a:solidFill>
                <a:latin typeface="Franklin Gothic Medium Cond" panose="020B0606030402020204" pitchFamily="34" charset="0"/>
                <a:cs typeface="Arial" pitchFamily="34" charset="0"/>
              </a:rPr>
              <a:t>Chair:</a:t>
            </a:r>
          </a:p>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Anne Stanton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James</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Irvine Foundation</a:t>
            </a:r>
          </a:p>
        </p:txBody>
      </p:sp>
      <p:sp>
        <p:nvSpPr>
          <p:cNvPr id="35" name="TextBox 34"/>
          <p:cNvSpPr txBox="1"/>
          <p:nvPr/>
        </p:nvSpPr>
        <p:spPr>
          <a:xfrm>
            <a:off x="3924300" y="5483225"/>
            <a:ext cx="1104900" cy="554038"/>
          </a:xfrm>
          <a:prstGeom prst="rect">
            <a:avLst/>
          </a:prstGeom>
          <a:noFill/>
        </p:spPr>
        <p:txBody>
          <a:bodyPr>
            <a:spAutoFit/>
          </a:bodyPr>
          <a:lstStyle/>
          <a:p>
            <a:pPr algn="r" defTabSz="914400" eaLnBrk="0" fontAlgn="base" hangingPunct="0">
              <a:lnSpc>
                <a:spcPts val="900"/>
              </a:lnSpc>
              <a:spcBef>
                <a:spcPct val="0"/>
              </a:spcBef>
              <a:spcAft>
                <a:spcPct val="0"/>
              </a:spcAft>
              <a:defRPr/>
            </a:pPr>
            <a:r>
              <a:rPr lang="en-US" sz="1050" i="1" dirty="0">
                <a:solidFill>
                  <a:prstClr val="black"/>
                </a:solidFill>
                <a:latin typeface="Franklin Gothic Medium Cond" panose="020B0606030402020204" pitchFamily="34" charset="0"/>
                <a:cs typeface="Arial" pitchFamily="34" charset="0"/>
              </a:rPr>
              <a:t>Vice-Chair:</a:t>
            </a:r>
          </a:p>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Wynn Rosser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Greater Texas </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36" name="TextBox 35"/>
          <p:cNvSpPr txBox="1"/>
          <p:nvPr/>
        </p:nvSpPr>
        <p:spPr>
          <a:xfrm>
            <a:off x="5264150" y="4667250"/>
            <a:ext cx="774700" cy="4381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Gregg Behr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Grable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37" name="TextBox 36"/>
          <p:cNvSpPr txBox="1"/>
          <p:nvPr/>
        </p:nvSpPr>
        <p:spPr>
          <a:xfrm>
            <a:off x="5222875" y="5791200"/>
            <a:ext cx="815975" cy="4381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Tina Gridiron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Lumina</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 Foundation</a:t>
            </a:r>
          </a:p>
        </p:txBody>
      </p:sp>
      <p:sp>
        <p:nvSpPr>
          <p:cNvPr id="38" name="TextBox 37"/>
          <p:cNvSpPr txBox="1"/>
          <p:nvPr/>
        </p:nvSpPr>
        <p:spPr>
          <a:xfrm>
            <a:off x="6626225" y="4551363"/>
            <a:ext cx="917575"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Cristina Huezo</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W. Clement &amp;</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Jessie V. Stone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39" name="TextBox 38"/>
          <p:cNvSpPr txBox="1"/>
          <p:nvPr/>
        </p:nvSpPr>
        <p:spPr>
          <a:xfrm>
            <a:off x="6307138" y="5105400"/>
            <a:ext cx="1236662" cy="323850"/>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Barbara H. McAllister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Intel Foundation</a:t>
            </a:r>
          </a:p>
        </p:txBody>
      </p:sp>
      <p:sp>
        <p:nvSpPr>
          <p:cNvPr id="40" name="TextBox 39"/>
          <p:cNvSpPr txBox="1"/>
          <p:nvPr/>
        </p:nvSpPr>
        <p:spPr>
          <a:xfrm>
            <a:off x="6183313" y="5846763"/>
            <a:ext cx="1360487"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Lee Parker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Community</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 for the</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National Capital Region</a:t>
            </a:r>
          </a:p>
        </p:txBody>
      </p:sp>
      <p:sp>
        <p:nvSpPr>
          <p:cNvPr id="41" name="TextBox 40"/>
          <p:cNvSpPr txBox="1"/>
          <p:nvPr/>
        </p:nvSpPr>
        <p:spPr>
          <a:xfrm>
            <a:off x="7962900" y="5715000"/>
            <a:ext cx="852488" cy="554038"/>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Lisa Villarreal</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San</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Francisco</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a:t>
            </a:r>
          </a:p>
        </p:txBody>
      </p:sp>
      <p:sp>
        <p:nvSpPr>
          <p:cNvPr id="42" name="TextBox 41"/>
          <p:cNvSpPr txBox="1"/>
          <p:nvPr/>
        </p:nvSpPr>
        <p:spPr>
          <a:xfrm>
            <a:off x="7761288" y="5160963"/>
            <a:ext cx="1054100" cy="554037"/>
          </a:xfrm>
          <a:prstGeom prst="rect">
            <a:avLst/>
          </a:prstGeom>
          <a:noFill/>
        </p:spPr>
        <p:txBody>
          <a:bodyPr wrap="none">
            <a:spAutoFit/>
          </a:bodyPr>
          <a:lstStyle/>
          <a:p>
            <a:pPr algn="r" defTabSz="914400" eaLnBrk="0" fontAlgn="base" hangingPunct="0">
              <a:lnSpc>
                <a:spcPts val="900"/>
              </a:lnSpc>
              <a:spcBef>
                <a:spcPct val="0"/>
              </a:spcBef>
              <a:spcAft>
                <a:spcPct val="0"/>
              </a:spcAft>
              <a:defRPr/>
            </a:pPr>
            <a:r>
              <a:rPr lang="en-US" sz="1050" b="1" dirty="0">
                <a:solidFill>
                  <a:prstClr val="black"/>
                </a:solidFill>
                <a:latin typeface="Franklin Gothic Medium Cond" panose="020B0606030402020204" pitchFamily="34" charset="0"/>
                <a:cs typeface="Arial" pitchFamily="34" charset="0"/>
              </a:rPr>
              <a:t>Cassie Schwerner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The Schott</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Foundation for</a:t>
            </a:r>
          </a:p>
          <a:p>
            <a:pPr algn="r" defTabSz="914400" eaLnBrk="0" fontAlgn="base" hangingPunct="0">
              <a:lnSpc>
                <a:spcPts val="900"/>
              </a:lnSpc>
              <a:spcBef>
                <a:spcPct val="0"/>
              </a:spcBef>
              <a:spcAft>
                <a:spcPct val="0"/>
              </a:spcAft>
              <a:defRPr/>
            </a:pPr>
            <a:r>
              <a:rPr lang="en-US" sz="1050" dirty="0">
                <a:solidFill>
                  <a:prstClr val="black"/>
                </a:solidFill>
                <a:latin typeface="Franklin Gothic Medium Cond" panose="020B0606030402020204" pitchFamily="34" charset="0"/>
                <a:cs typeface="Arial" pitchFamily="34" charset="0"/>
              </a:rPr>
              <a:t>Public Education</a:t>
            </a:r>
          </a:p>
        </p:txBody>
      </p:sp>
      <p:sp>
        <p:nvSpPr>
          <p:cNvPr id="43" name="Footer Placeholder 15"/>
          <p:cNvSpPr>
            <a:spLocks noGrp="1"/>
          </p:cNvSpPr>
          <p:nvPr>
            <p:ph type="ftr" sz="quarter" idx="11"/>
          </p:nvPr>
        </p:nvSpPr>
        <p:spPr>
          <a:xfrm>
            <a:off x="6248400" y="6492875"/>
            <a:ext cx="2895600" cy="365125"/>
          </a:xfrm>
        </p:spPr>
        <p:txBody>
          <a:bodyPr/>
          <a:lstStyle/>
          <a:p>
            <a:pPr algn="r">
              <a:defRPr/>
            </a:pPr>
            <a:r>
              <a:rPr lang="en-US" dirty="0" smtClean="0">
                <a:solidFill>
                  <a:prstClr val="black">
                    <a:tint val="75000"/>
                  </a:prstClr>
                </a:solidFill>
                <a:latin typeface="Franklin Gothic Medium Cond" panose="020B0606030402020204" pitchFamily="34" charset="0"/>
              </a:rPr>
              <a:t>edfunders.org</a:t>
            </a:r>
            <a:endParaRPr lang="en-US" dirty="0">
              <a:solidFill>
                <a:prstClr val="black">
                  <a:tint val="75000"/>
                </a:prstClr>
              </a:solidFill>
              <a:latin typeface="Franklin Gothic Medium Cond" panose="020B0606030402020204" pitchFamily="34" charset="0"/>
            </a:endParaRPr>
          </a:p>
        </p:txBody>
      </p:sp>
    </p:spTree>
    <p:extLst>
      <p:ext uri="{BB962C8B-B14F-4D97-AF65-F5344CB8AC3E}">
        <p14:creationId xmlns:p14="http://schemas.microsoft.com/office/powerpoint/2010/main" val="296510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Across Multiple Reviews</a:t>
            </a:r>
            <a:endParaRPr lang="en-US" dirty="0"/>
          </a:p>
        </p:txBody>
      </p:sp>
      <p:sp>
        <p:nvSpPr>
          <p:cNvPr id="3" name="Content Placeholder 2"/>
          <p:cNvSpPr>
            <a:spLocks noGrp="1"/>
          </p:cNvSpPr>
          <p:nvPr>
            <p:ph sz="quarter" idx="1"/>
          </p:nvPr>
        </p:nvSpPr>
        <p:spPr/>
        <p:txBody>
          <a:bodyPr/>
          <a:lstStyle/>
          <a:p>
            <a:r>
              <a:rPr lang="en-US" dirty="0" smtClean="0"/>
              <a:t>Questions that stay at the comprehension level</a:t>
            </a:r>
          </a:p>
          <a:p>
            <a:r>
              <a:rPr lang="en-US" dirty="0" smtClean="0"/>
              <a:t>Questions that don’t “guide” students through reading (specifically on cold-read assessments)</a:t>
            </a:r>
          </a:p>
          <a:p>
            <a:r>
              <a:rPr lang="en-US" dirty="0" smtClean="0"/>
              <a:t>Little attention to academic vocabulary and analysis of author’s word choice</a:t>
            </a:r>
          </a:p>
          <a:p>
            <a:r>
              <a:rPr lang="en-US" dirty="0" smtClean="0"/>
              <a:t>Ancillary materials have not gone through a thorough revision for CCSS alignment</a:t>
            </a:r>
          </a:p>
          <a:p>
            <a:r>
              <a:rPr lang="en-US" dirty="0" smtClean="0"/>
              <a:t>Limited opportunity for writing to sources</a:t>
            </a:r>
          </a:p>
          <a:p>
            <a:r>
              <a:rPr lang="en-US" dirty="0" smtClean="0"/>
              <a:t>No exemplars of embedded language instruction</a:t>
            </a:r>
          </a:p>
          <a:p>
            <a:r>
              <a:rPr lang="en-US" dirty="0" smtClean="0"/>
              <a:t>Lack of opportunity for students to engage in speaking and listening around text</a:t>
            </a:r>
            <a:endParaRPr lang="en-US" dirty="0"/>
          </a:p>
        </p:txBody>
      </p:sp>
    </p:spTree>
    <p:extLst>
      <p:ext uri="{BB962C8B-B14F-4D97-AF65-F5344CB8AC3E}">
        <p14:creationId xmlns:p14="http://schemas.microsoft.com/office/powerpoint/2010/main" val="1883636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Across Multiple Reviews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Traditional publishers are beginning to understand the revisions necessary for CCSS alignment; most are at Tier 2 level</a:t>
            </a:r>
          </a:p>
          <a:p>
            <a:r>
              <a:rPr lang="en-US" dirty="0" smtClean="0"/>
              <a:t>Teacher editions of traditional publishers are near alignment, while ancillary materials still require lengthy revisions</a:t>
            </a:r>
          </a:p>
          <a:p>
            <a:r>
              <a:rPr lang="en-US" dirty="0" smtClean="0"/>
              <a:t>Self-paced, computer based curriculums are not making the necessary adjustments for alignment; most are Tier 3 and still have huge gaps to fill</a:t>
            </a:r>
          </a:p>
          <a:p>
            <a:r>
              <a:rPr lang="en-US" dirty="0" smtClean="0"/>
              <a:t>No publishing company has successfully embedded the language standards, writing standards, and speaking/listening standards.</a:t>
            </a:r>
          </a:p>
        </p:txBody>
      </p:sp>
    </p:spTree>
    <p:extLst>
      <p:ext uri="{BB962C8B-B14F-4D97-AF65-F5344CB8AC3E}">
        <p14:creationId xmlns:p14="http://schemas.microsoft.com/office/powerpoint/2010/main" val="33463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05000" y="31242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2" descr="http://www.totallychildcare.com/files/imagecache/info_top_image/Q_and_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16100"/>
            <a:ext cx="5511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3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en-US" sz="3600" b="1" dirty="0" smtClean="0"/>
              <a:t>Participant Interface</a:t>
            </a:r>
          </a:p>
        </p:txBody>
      </p:sp>
      <p:pic>
        <p:nvPicPr>
          <p:cNvPr id="737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3734"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fontAlgn="base">
              <a:spcBef>
                <a:spcPct val="0"/>
              </a:spcBef>
              <a:spcAft>
                <a:spcPct val="0"/>
              </a:spcAft>
              <a:buFontTx/>
              <a:buNone/>
            </a:pPr>
            <a:r>
              <a:rPr lang="en-US" altLang="en-US" sz="1300" b="1" dirty="0" smtClean="0">
                <a:solidFill>
                  <a:srgbClr val="000000"/>
                </a:solidFill>
                <a:latin typeface="Trebuchet MS" pitchFamily="34" charset="0"/>
                <a:cs typeface="Arial" pitchFamily="34" charset="0"/>
              </a:rPr>
              <a:t>Type your question here and press ENTER</a:t>
            </a:r>
          </a:p>
        </p:txBody>
      </p:sp>
      <p:sp>
        <p:nvSpPr>
          <p:cNvPr id="73735"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fontAlgn="base">
              <a:spcBef>
                <a:spcPct val="0"/>
              </a:spcBef>
              <a:spcAft>
                <a:spcPct val="0"/>
              </a:spcAft>
              <a:buFontTx/>
              <a:buNone/>
            </a:pPr>
            <a:r>
              <a:rPr lang="en-US" altLang="en-US" sz="1800" b="1" dirty="0" smtClean="0">
                <a:solidFill>
                  <a:srgbClr val="E46C0A"/>
                </a:solidFill>
                <a:cs typeface="Arial" pitchFamily="34" charset="0"/>
              </a:rPr>
              <a:t>Q&amp;A</a:t>
            </a:r>
          </a:p>
        </p:txBody>
      </p:sp>
    </p:spTree>
    <p:extLst>
      <p:ext uri="{BB962C8B-B14F-4D97-AF65-F5344CB8AC3E}">
        <p14:creationId xmlns:p14="http://schemas.microsoft.com/office/powerpoint/2010/main" val="41145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334" y="1363852"/>
            <a:ext cx="8466666" cy="4401205"/>
          </a:xfrm>
          <a:prstGeom prst="rect">
            <a:avLst/>
          </a:prstGeom>
        </p:spPr>
        <p:txBody>
          <a:bodyPr wrap="square">
            <a:spAutoFit/>
          </a:bodyPr>
          <a:lstStyle/>
          <a:p>
            <a:r>
              <a:rPr lang="en-US" sz="2800" b="1" dirty="0" smtClean="0">
                <a:latin typeface="Calibri" panose="020F0502020204030204" pitchFamily="34" charset="0"/>
                <a:ea typeface="Calibri" panose="020F0502020204030204" pitchFamily="34" charset="0"/>
                <a:cs typeface="Times New Roman" panose="02020603050405020304" pitchFamily="18" charset="0"/>
              </a:rPr>
              <a:t>Criteria </a:t>
            </a:r>
            <a:r>
              <a:rPr lang="en-US" sz="2800" b="1" dirty="0">
                <a:latin typeface="Calibri" panose="020F0502020204030204" pitchFamily="34" charset="0"/>
                <a:ea typeface="Calibri" panose="020F0502020204030204" pitchFamily="34" charset="0"/>
                <a:cs typeface="Times New Roman" panose="02020603050405020304" pitchFamily="18" charset="0"/>
              </a:rPr>
              <a:t>for evaluating instructional materials</a:t>
            </a:r>
          </a:p>
          <a:p>
            <a:pPr marL="342900" marR="0" lvl="0" indent="-342900">
              <a:spcBef>
                <a:spcPts val="0"/>
              </a:spcBef>
              <a:spcAft>
                <a:spcPts val="0"/>
              </a:spcAft>
              <a:buFont typeface="Calibri" panose="020F0502020204030204" pitchFamily="34" charset="0"/>
              <a:buChar char="-"/>
            </a:pPr>
            <a:r>
              <a:rPr lang="en-US" sz="2800" u="sng" dirty="0">
                <a:latin typeface="Calibri" panose="020F0502020204030204" pitchFamily="34" charset="0"/>
                <a:ea typeface="Calibri" panose="020F0502020204030204" pitchFamily="34" charset="0"/>
                <a:cs typeface="Times New Roman" panose="02020603050405020304" pitchFamily="18" charset="0"/>
                <a:hlinkClick r:id="rId3"/>
              </a:rPr>
              <a:t>Instructional Materials Evaluation Tool</a:t>
            </a:r>
            <a:r>
              <a:rPr lang="en-US" sz="2800" dirty="0">
                <a:latin typeface="Calibri" panose="020F0502020204030204" pitchFamily="34" charset="0"/>
                <a:ea typeface="Calibri" panose="020F0502020204030204" pitchFamily="34" charset="0"/>
                <a:cs typeface="Times New Roman" panose="02020603050405020304" pitchFamily="18" charset="0"/>
              </a:rPr>
              <a:t> (IMET), Student Achievement Partners</a:t>
            </a:r>
          </a:p>
          <a:p>
            <a:pPr marL="342900" marR="0" lvl="0" indent="-342900">
              <a:spcBef>
                <a:spcPts val="0"/>
              </a:spcBef>
              <a:spcAft>
                <a:spcPts val="0"/>
              </a:spcAft>
              <a:buFont typeface="Calibri" panose="020F0502020204030204" pitchFamily="34" charset="0"/>
              <a:buChar char="-"/>
            </a:pPr>
            <a:r>
              <a:rPr lang="en-US" sz="2800" u="sng" dirty="0">
                <a:latin typeface="Calibri" panose="020F0502020204030204" pitchFamily="34" charset="0"/>
                <a:ea typeface="Calibri" panose="020F0502020204030204" pitchFamily="34" charset="0"/>
                <a:cs typeface="Times New Roman" panose="02020603050405020304" pitchFamily="18" charset="0"/>
                <a:hlinkClick r:id="rId4"/>
              </a:rPr>
              <a:t>EQuIP</a:t>
            </a:r>
            <a:r>
              <a:rPr lang="en-US" sz="2800" dirty="0">
                <a:latin typeface="Calibri" panose="020F0502020204030204" pitchFamily="34" charset="0"/>
                <a:ea typeface="Calibri" panose="020F0502020204030204" pitchFamily="34" charset="0"/>
                <a:cs typeface="Times New Roman" panose="02020603050405020304" pitchFamily="18" charset="0"/>
              </a:rPr>
              <a:t>, Achieve</a:t>
            </a:r>
          </a:p>
          <a:p>
            <a:pPr marL="342900" marR="0" lvl="0" indent="-342900">
              <a:spcBef>
                <a:spcPts val="0"/>
              </a:spcBef>
              <a:spcAft>
                <a:spcPts val="0"/>
              </a:spcAft>
              <a:buFont typeface="Calibri" panose="020F0502020204030204" pitchFamily="34" charset="0"/>
              <a:buChar char="-"/>
            </a:pPr>
            <a:r>
              <a:rPr lang="en-US" sz="2800" u="sng" dirty="0">
                <a:latin typeface="Calibri" panose="020F0502020204030204" pitchFamily="34" charset="0"/>
                <a:ea typeface="Calibri" panose="020F0502020204030204" pitchFamily="34" charset="0"/>
                <a:cs typeface="Times New Roman" panose="02020603050405020304" pitchFamily="18" charset="0"/>
                <a:hlinkClick r:id="rId5"/>
              </a:rPr>
              <a:t>Task Review Criteria</a:t>
            </a:r>
            <a:r>
              <a:rPr lang="en-US" sz="2800" dirty="0">
                <a:latin typeface="Calibri" panose="020F0502020204030204" pitchFamily="34" charset="0"/>
                <a:ea typeface="Calibri" panose="020F0502020204030204" pitchFamily="34" charset="0"/>
                <a:cs typeface="Times New Roman" panose="02020603050405020304" pitchFamily="18" charset="0"/>
              </a:rPr>
              <a:t>, Illustrative Mathematics</a:t>
            </a:r>
          </a:p>
          <a:p>
            <a:pPr marL="342900" marR="0" lvl="0" indent="-342900">
              <a:spcBef>
                <a:spcPts val="0"/>
              </a:spcBef>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Instructional Materials Analysis and Selection, </a:t>
            </a:r>
            <a:r>
              <a:rPr lang="en-US" sz="2800" u="sng" dirty="0">
                <a:latin typeface="Calibri" panose="020F0502020204030204" pitchFamily="34" charset="0"/>
                <a:ea typeface="Calibri" panose="020F0502020204030204" pitchFamily="34" charset="0"/>
                <a:cs typeface="Times New Roman" panose="02020603050405020304" pitchFamily="18" charset="0"/>
                <a:hlinkClick r:id="rId6"/>
              </a:rPr>
              <a:t>The Charles A. Dana Center at the University of Texas at Austin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6009" y="5227414"/>
            <a:ext cx="1341120" cy="48768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8975" y="5361470"/>
            <a:ext cx="2011680" cy="45547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8834" y="5228370"/>
            <a:ext cx="2011680" cy="5544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343" y="5094090"/>
            <a:ext cx="1612331" cy="822960"/>
          </a:xfrm>
          <a:prstGeom prst="rect">
            <a:avLst/>
          </a:prstGeom>
        </p:spPr>
      </p:pic>
      <p:sp>
        <p:nvSpPr>
          <p:cNvPr id="2" name="Title 1"/>
          <p:cNvSpPr>
            <a:spLocks noGrp="1"/>
          </p:cNvSpPr>
          <p:nvPr>
            <p:ph type="title"/>
          </p:nvPr>
        </p:nvSpPr>
        <p:spPr/>
        <p:txBody>
          <a:bodyPr>
            <a:noAutofit/>
          </a:bodyPr>
          <a:lstStyle/>
          <a:p>
            <a:r>
              <a:rPr lang="en-US" sz="4400" dirty="0" smtClean="0"/>
              <a:t>Other Efforts in the Field</a:t>
            </a:r>
            <a:endParaRPr lang="en-US" sz="4400" dirty="0"/>
          </a:p>
        </p:txBody>
      </p:sp>
      <p:sp>
        <p:nvSpPr>
          <p:cNvPr id="5" name="Slide Number Placeholder 4"/>
          <p:cNvSpPr>
            <a:spLocks noGrp="1"/>
          </p:cNvSpPr>
          <p:nvPr>
            <p:ph type="sldNum" sz="quarter" idx="12"/>
          </p:nvPr>
        </p:nvSpPr>
        <p:spPr/>
        <p:txBody>
          <a:bodyPr/>
          <a:lstStyle/>
          <a:p>
            <a:fld id="{ACD34B06-FF70-8B47-B17C-B368C232A9CF}" type="slidenum">
              <a:rPr lang="en-US" smtClean="0"/>
              <a:pPr/>
              <a:t>34</a:t>
            </a:fld>
            <a:endParaRPr lang="en-US" dirty="0"/>
          </a:p>
        </p:txBody>
      </p:sp>
    </p:spTree>
    <p:extLst>
      <p:ext uri="{BB962C8B-B14F-4D97-AF65-F5344CB8AC3E}">
        <p14:creationId xmlns:p14="http://schemas.microsoft.com/office/powerpoint/2010/main" val="358543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t>Other Efforts in the Field</a:t>
            </a:r>
            <a:endParaRPr lang="en-US" sz="4400" dirty="0"/>
          </a:p>
        </p:txBody>
      </p:sp>
      <p:pic>
        <p:nvPicPr>
          <p:cNvPr id="7270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32766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325562"/>
            <a:ext cx="8229600" cy="5262979"/>
          </a:xfrm>
          <a:prstGeom prst="rect">
            <a:avLst/>
          </a:prstGeom>
        </p:spPr>
        <p:txBody>
          <a:bodyPr wrap="square">
            <a:spAutoFit/>
          </a:bodyPr>
          <a:lstStyle/>
          <a:p>
            <a:r>
              <a:rPr lang="en-US" sz="2400" b="1" dirty="0" smtClean="0">
                <a:latin typeface="Calibri" panose="020F0502020204030204" pitchFamily="34" charset="0"/>
                <a:ea typeface="Calibri" panose="020F0502020204030204" pitchFamily="34" charset="0"/>
                <a:cs typeface="Times New Roman" panose="02020603050405020304" pitchFamily="18" charset="0"/>
              </a:rPr>
              <a:t>Sources </a:t>
            </a:r>
            <a:r>
              <a:rPr lang="en-US" sz="2400" b="1" dirty="0">
                <a:latin typeface="Calibri" panose="020F0502020204030204" pitchFamily="34" charset="0"/>
                <a:ea typeface="Calibri" panose="020F0502020204030204" pitchFamily="34" charset="0"/>
                <a:cs typeface="Times New Roman" panose="02020603050405020304" pitchFamily="18" charset="0"/>
              </a:rPr>
              <a:t>of </a:t>
            </a:r>
            <a:r>
              <a:rPr lang="en-US" sz="2400" b="1" dirty="0" smtClean="0">
                <a:latin typeface="Calibri" panose="020F0502020204030204" pitchFamily="34" charset="0"/>
                <a:ea typeface="Calibri" panose="020F0502020204030204" pitchFamily="34" charset="0"/>
                <a:cs typeface="Times New Roman" panose="02020603050405020304" pitchFamily="18" charset="0"/>
              </a:rPr>
              <a:t>Vetted Instructional Materials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en-US" sz="2400" u="sng" dirty="0">
                <a:latin typeface="Calibri" panose="020F0502020204030204" pitchFamily="34" charset="0"/>
                <a:ea typeface="Calibri" panose="020F0502020204030204" pitchFamily="34" charset="0"/>
                <a:cs typeface="Times New Roman" panose="02020603050405020304" pitchFamily="18" charset="0"/>
                <a:hlinkClick r:id="rId3"/>
              </a:rPr>
              <a:t>achievethecore.org</a:t>
            </a:r>
            <a:r>
              <a:rPr lang="en-US" sz="2400" dirty="0">
                <a:latin typeface="Calibri" panose="020F0502020204030204" pitchFamily="34" charset="0"/>
                <a:ea typeface="Calibri" panose="020F0502020204030204" pitchFamily="34" charset="0"/>
                <a:cs typeface="Times New Roman" panose="02020603050405020304" pitchFamily="18" charset="0"/>
              </a:rPr>
              <a:t>, Student Achievement </a:t>
            </a:r>
            <a:r>
              <a:rPr lang="en-US" sz="2400" dirty="0" smtClean="0">
                <a:latin typeface="Calibri" panose="020F0502020204030204" pitchFamily="34" charset="0"/>
                <a:ea typeface="Calibri" panose="020F0502020204030204" pitchFamily="34" charset="0"/>
                <a:cs typeface="Times New Roman" panose="02020603050405020304" pitchFamily="18" charset="0"/>
              </a:rPr>
              <a:t>Partners</a:t>
            </a:r>
            <a:endParaRPr lang="en-US" sz="2400" u="sng" dirty="0" smtClean="0">
              <a:latin typeface="Calibri" panose="020F0502020204030204" pitchFamily="34" charset="0"/>
              <a:ea typeface="Calibri" panose="020F0502020204030204" pitchFamily="34" charset="0"/>
              <a:cs typeface="Times New Roman" panose="02020603050405020304" pitchFamily="18" charset="0"/>
              <a:hlinkClick r:id="rId4"/>
            </a:endParaRPr>
          </a:p>
          <a:p>
            <a:pPr marL="342900" marR="0" lvl="0" indent="-342900">
              <a:spcBef>
                <a:spcPts val="0"/>
              </a:spcBef>
              <a:spcAft>
                <a:spcPts val="0"/>
              </a:spcAft>
              <a:buFont typeface="Calibri" panose="020F0502020204030204" pitchFamily="34" charset="0"/>
              <a:buChar char="-"/>
            </a:pPr>
            <a:r>
              <a:rPr lang="en-US" sz="2400" u="sng" dirty="0" smtClean="0">
                <a:latin typeface="Calibri" panose="020F0502020204030204" pitchFamily="34" charset="0"/>
                <a:ea typeface="Calibri" panose="020F0502020204030204" pitchFamily="34" charset="0"/>
                <a:cs typeface="Times New Roman" panose="02020603050405020304" pitchFamily="18" charset="0"/>
                <a:hlinkClick r:id="rId4"/>
              </a:rPr>
              <a:t>EQuIP</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exemplars, </a:t>
            </a:r>
            <a:r>
              <a:rPr lang="en-US" sz="2400" dirty="0" smtClean="0">
                <a:latin typeface="Calibri" panose="020F0502020204030204" pitchFamily="34" charset="0"/>
                <a:ea typeface="Calibri" panose="020F0502020204030204" pitchFamily="34" charset="0"/>
                <a:cs typeface="Times New Roman" panose="02020603050405020304" pitchFamily="18" charset="0"/>
              </a:rPr>
              <a:t>Achieve</a:t>
            </a:r>
          </a:p>
          <a:p>
            <a:pPr marL="342900" marR="0" lvl="0" indent="-342900">
              <a:spcBef>
                <a:spcPts val="0"/>
              </a:spcBef>
              <a:spcAft>
                <a:spcPts val="0"/>
              </a:spcAft>
              <a:buFont typeface="Calibri" panose="020F050202020403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hlinkClick r:id="rId5"/>
              </a:rPr>
              <a:t>engageny.org</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hlinkClick r:id="rId6"/>
              </a:rPr>
              <a:t>louisianabelieves.com/academics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400" u="sng" dirty="0" smtClean="0">
                <a:latin typeface="Calibri" panose="020F0502020204030204" pitchFamily="34" charset="0"/>
                <a:ea typeface="Calibri" panose="020F0502020204030204" pitchFamily="34" charset="0"/>
                <a:cs typeface="Times New Roman" panose="02020603050405020304" pitchFamily="18" charset="0"/>
                <a:hlinkClick r:id="rId7"/>
              </a:rPr>
              <a:t>OER Commons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b="1" dirty="0" smtClean="0">
                <a:latin typeface="Calibri" panose="020F0502020204030204" pitchFamily="34" charset="0"/>
                <a:ea typeface="Calibri" panose="020F0502020204030204" pitchFamily="34" charset="0"/>
                <a:cs typeface="Times New Roman" panose="02020603050405020304" pitchFamily="18" charset="0"/>
              </a:rPr>
              <a:t>Evaluation </a:t>
            </a:r>
            <a:r>
              <a:rPr lang="en-US" sz="2400" b="1" dirty="0">
                <a:latin typeface="Calibri" panose="020F0502020204030204" pitchFamily="34" charset="0"/>
                <a:ea typeface="Calibri" panose="020F0502020204030204" pitchFamily="34" charset="0"/>
                <a:cs typeface="Times New Roman" panose="02020603050405020304" pitchFamily="18" charset="0"/>
              </a:rPr>
              <a:t>and R</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atings Platforms</a:t>
            </a:r>
            <a:endParaRPr lang="en-US" sz="2400" u="sng" dirty="0" smtClean="0">
              <a:latin typeface="Calibri" panose="020F0502020204030204" pitchFamily="34" charset="0"/>
              <a:ea typeface="Calibri" panose="020F0502020204030204" pitchFamily="34" charset="0"/>
              <a:cs typeface="Times New Roman" panose="02020603050405020304" pitchFamily="18" charset="0"/>
              <a:hlinkClick r:id="rId8"/>
            </a:endParaRPr>
          </a:p>
          <a:p>
            <a:pPr lvl="1"/>
            <a:r>
              <a:rPr lang="en-US" sz="2400" u="sng" dirty="0">
                <a:latin typeface="Calibri" panose="020F0502020204030204" pitchFamily="34" charset="0"/>
                <a:ea typeface="Calibri" panose="020F0502020204030204" pitchFamily="34" charset="0"/>
                <a:cs typeface="Times New Roman" panose="02020603050405020304" pitchFamily="18" charset="0"/>
                <a:hlinkClick r:id="rId8"/>
              </a:rPr>
              <a:t>g</a:t>
            </a:r>
            <a:r>
              <a:rPr lang="en-US" sz="2400" u="sng" dirty="0" smtClean="0">
                <a:latin typeface="Calibri" panose="020F0502020204030204" pitchFamily="34" charset="0"/>
                <a:ea typeface="Calibri" panose="020F0502020204030204" pitchFamily="34" charset="0"/>
                <a:cs typeface="Times New Roman" panose="02020603050405020304" pitchFamily="18" charset="0"/>
                <a:hlinkClick r:id="rId8"/>
              </a:rPr>
              <a:t>raphite.org</a:t>
            </a:r>
            <a:endParaRPr lang="en-US" sz="2400" u="sng" dirty="0" smtClean="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Coming soon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9634" y="4770162"/>
            <a:ext cx="1923052" cy="912059"/>
          </a:xfrm>
          <a:prstGeom prst="rect">
            <a:avLst/>
          </a:prstGeom>
        </p:spPr>
      </p:pic>
      <p:pic>
        <p:nvPicPr>
          <p:cNvPr id="7" name="Picture 6" descr="C:\Users\Cristina Munoz\AppData\Local\Microsoft\Windows\INetCache\Content.Outlook\UN39W5VF\edreports_logo_rgb.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0702" y="5653213"/>
            <a:ext cx="2240915" cy="739140"/>
          </a:xfrm>
          <a:prstGeom prst="rect">
            <a:avLst/>
          </a:prstGeom>
          <a:noFill/>
          <a:ln>
            <a:noFill/>
          </a:ln>
        </p:spPr>
      </p:pic>
      <p:pic>
        <p:nvPicPr>
          <p:cNvPr id="1026" name="Picture 2" descr="Louisiana Believes - Louisiana Department of Educ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9076" y="3746419"/>
            <a:ext cx="1496808" cy="676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5556" y="3883732"/>
            <a:ext cx="1320595" cy="539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3"/>
          <a:stretch>
            <a:fillRect/>
          </a:stretch>
        </p:blipFill>
        <p:spPr>
          <a:xfrm>
            <a:off x="7281588" y="3628768"/>
            <a:ext cx="1295400" cy="83820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2278" y="3826331"/>
            <a:ext cx="1341120" cy="48768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244" y="3759313"/>
            <a:ext cx="1275804" cy="651191"/>
          </a:xfrm>
          <a:prstGeom prst="rect">
            <a:avLst/>
          </a:prstGeom>
        </p:spPr>
      </p:pic>
    </p:spTree>
    <p:extLst>
      <p:ext uri="{BB962C8B-B14F-4D97-AF65-F5344CB8AC3E}">
        <p14:creationId xmlns:p14="http://schemas.microsoft.com/office/powerpoint/2010/main" val="29888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latin typeface="Calibri" pitchFamily="34" charset="0"/>
                <a:cs typeface="Arial" pitchFamily="34" charset="0"/>
              </a:rPr>
              <a:t>Summary and Closing</a:t>
            </a:r>
            <a:endParaRPr kumimoji="0" lang="en-US" sz="3200" b="0" u="none" strike="noStrike" cap="none" normalizeH="0" baseline="0" dirty="0" smtClean="0">
              <a:ln>
                <a:noFill/>
              </a:ln>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419600"/>
          </a:xfrm>
          <a:noFill/>
          <a:ln>
            <a:solidFill>
              <a:srgbClr val="91A226"/>
            </a:solidFill>
          </a:ln>
        </p:spPr>
        <p:txBody>
          <a:bodyPr>
            <a:normAutofit/>
          </a:bodyPr>
          <a:lstStyle/>
          <a:p>
            <a:pPr marL="0" indent="0" algn="ctr">
              <a:buNone/>
            </a:pPr>
            <a:endParaRPr lang="en-US" sz="2400" b="1" dirty="0" smtClean="0">
              <a:solidFill>
                <a:schemeClr val="tx1">
                  <a:lumMod val="75000"/>
                  <a:lumOff val="25000"/>
                </a:schemeClr>
              </a:solidFill>
            </a:endParaRPr>
          </a:p>
          <a:p>
            <a:pPr marL="0" indent="0" algn="ctr">
              <a:buNone/>
            </a:pPr>
            <a:endParaRPr lang="en-US" sz="2400" b="1" dirty="0">
              <a:solidFill>
                <a:schemeClr val="tx1">
                  <a:lumMod val="75000"/>
                  <a:lumOff val="25000"/>
                </a:schemeClr>
              </a:solidFill>
            </a:endParaRPr>
          </a:p>
          <a:p>
            <a:pPr marL="0" indent="0" algn="ctr">
              <a:buNone/>
            </a:pPr>
            <a:endParaRPr lang="en-US" sz="2400" b="1" i="1" dirty="0">
              <a:solidFill>
                <a:schemeClr val="accent6"/>
              </a:solidFill>
            </a:endParaRPr>
          </a:p>
          <a:p>
            <a:pPr marL="0" indent="0" algn="ctr">
              <a:buNone/>
            </a:pPr>
            <a:r>
              <a:rPr lang="en-US" sz="2800" b="1" i="1" dirty="0" smtClean="0">
                <a:solidFill>
                  <a:schemeClr val="accent6"/>
                </a:solidFill>
              </a:rPr>
              <a:t>What Is Our Role in Supporting Common Core Aligned Instructional Materials?</a:t>
            </a:r>
            <a:endParaRPr lang="en-US" sz="2800" b="1" i="1" dirty="0">
              <a:solidFill>
                <a:schemeClr val="accent6"/>
              </a:solidFill>
            </a:endParaRPr>
          </a:p>
        </p:txBody>
      </p:sp>
      <p:sp>
        <p:nvSpPr>
          <p:cNvPr id="10" name="Slide Number Placeholder 9"/>
          <p:cNvSpPr>
            <a:spLocks noGrp="1"/>
          </p:cNvSpPr>
          <p:nvPr>
            <p:ph type="sldNum" sz="quarter" idx="12"/>
          </p:nvPr>
        </p:nvSpPr>
        <p:spPr/>
        <p:txBody>
          <a:bodyPr/>
          <a:lstStyle/>
          <a:p>
            <a:fld id="{94CCF79C-41B6-404F-9A54-CCF32C55DDAE}" type="slidenum">
              <a:rPr lang="en-US" smtClean="0"/>
              <a:t>36</a:t>
            </a:fld>
            <a:endParaRPr lang="en-US" dirty="0"/>
          </a:p>
        </p:txBody>
      </p:sp>
    </p:spTree>
    <p:extLst>
      <p:ext uri="{BB962C8B-B14F-4D97-AF65-F5344CB8AC3E}">
        <p14:creationId xmlns:p14="http://schemas.microsoft.com/office/powerpoint/2010/main" val="6435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Locating Webinar Materials</a:t>
            </a:r>
            <a:endParaRPr lang="en-US" sz="4400" dirty="0"/>
          </a:p>
        </p:txBody>
      </p:sp>
      <p:sp>
        <p:nvSpPr>
          <p:cNvPr id="3" name="Content Placeholder 2"/>
          <p:cNvSpPr>
            <a:spLocks noGrp="1"/>
          </p:cNvSpPr>
          <p:nvPr>
            <p:ph idx="1"/>
          </p:nvPr>
        </p:nvSpPr>
        <p:spPr/>
        <p:txBody>
          <a:bodyPr/>
          <a:lstStyle/>
          <a:p>
            <a:endParaRPr lang="en-US" dirty="0" smtClean="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r>
              <a:rPr lang="en-US" sz="3200" dirty="0" smtClean="0">
                <a:hlinkClick r:id="rId3"/>
              </a:rPr>
              <a:t>http</a:t>
            </a:r>
            <a:r>
              <a:rPr lang="en-US" sz="3200" dirty="0">
                <a:hlinkClick r:id="rId3"/>
              </a:rPr>
              <a:t>://</a:t>
            </a:r>
            <a:r>
              <a:rPr lang="en-US" sz="3200" dirty="0" smtClean="0">
                <a:hlinkClick r:id="rId3"/>
              </a:rPr>
              <a:t>www.edfunders.org/common-core</a:t>
            </a: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37</a:t>
            </a:fld>
            <a:endParaRPr lang="en-US" dirty="0"/>
          </a:p>
        </p:txBody>
      </p:sp>
    </p:spTree>
    <p:extLst>
      <p:ext uri="{BB962C8B-B14F-4D97-AF65-F5344CB8AC3E}">
        <p14:creationId xmlns:p14="http://schemas.microsoft.com/office/powerpoint/2010/main" val="20159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Calibri" pitchFamily="34" charset="0"/>
                <a:cs typeface="Arial" pitchFamily="34" charset="0"/>
              </a:rPr>
              <a:t>Webinar Agenda</a:t>
            </a:r>
            <a:endParaRPr kumimoji="0" lang="en-US" sz="4400" b="0" u="none" strike="noStrike" cap="none" normalizeH="0" baseline="0" dirty="0" smtClean="0">
              <a:ln>
                <a:noFill/>
              </a:ln>
              <a:effectLst/>
              <a:latin typeface="Arial" pitchFamily="34" charset="0"/>
              <a:cs typeface="Arial" pitchFamily="34" charset="0"/>
            </a:endParaRPr>
          </a:p>
        </p:txBody>
      </p:sp>
      <p:sp>
        <p:nvSpPr>
          <p:cNvPr id="8" name="Rectangle 15"/>
          <p:cNvSpPr>
            <a:spLocks noChangeArrowheads="1"/>
          </p:cNvSpPr>
          <p:nvPr/>
        </p:nvSpPr>
        <p:spPr bwMode="auto">
          <a:xfrm>
            <a:off x="152400" y="152400"/>
            <a:ext cx="8839200" cy="6553200"/>
          </a:xfrm>
          <a:prstGeom prst="rect">
            <a:avLst/>
          </a:prstGeom>
          <a:noFill/>
          <a:ln w="38100" algn="in">
            <a:solidFill>
              <a:srgbClr val="005461"/>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0" name="Slide Number Placeholder 9"/>
          <p:cNvSpPr>
            <a:spLocks noGrp="1"/>
          </p:cNvSpPr>
          <p:nvPr>
            <p:ph type="sldNum" sz="quarter" idx="12"/>
          </p:nvPr>
        </p:nvSpPr>
        <p:spPr/>
        <p:txBody>
          <a:bodyPr/>
          <a:lstStyle/>
          <a:p>
            <a:fld id="{94CCF79C-41B6-404F-9A54-CCF32C55DDAE}" type="slidenum">
              <a:rPr lang="en-US" smtClean="0"/>
              <a:t>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676909"/>
              </p:ext>
            </p:extLst>
          </p:nvPr>
        </p:nvGraphicFramePr>
        <p:xfrm>
          <a:off x="304800" y="1300624"/>
          <a:ext cx="8619067" cy="5008490"/>
        </p:xfrm>
        <a:graphic>
          <a:graphicData uri="http://schemas.openxmlformats.org/drawingml/2006/table">
            <a:tbl>
              <a:tblPr firstRow="1" bandRow="1">
                <a:tableStyleId>{5C22544A-7EE6-4342-B048-85BDC9FD1C3A}</a:tableStyleId>
              </a:tblPr>
              <a:tblGrid>
                <a:gridCol w="8619067"/>
              </a:tblGrid>
              <a:tr h="365970">
                <a:tc>
                  <a:txBody>
                    <a:bodyPr/>
                    <a:lstStyle/>
                    <a:p>
                      <a:pPr algn="l"/>
                      <a:r>
                        <a:rPr lang="en-US" sz="1800" dirty="0" smtClean="0"/>
                        <a:t>AGENDA ITEM</a:t>
                      </a:r>
                      <a:endParaRPr lang="en-US" sz="1800" dirty="0"/>
                    </a:p>
                  </a:txBody>
                  <a:tcPr/>
                </a:tc>
              </a:tr>
              <a:tr h="762019">
                <a:tc>
                  <a:txBody>
                    <a:bodyPr/>
                    <a:lstStyle/>
                    <a:p>
                      <a:r>
                        <a:rPr lang="en-US" sz="1800" b="1" kern="1200" dirty="0" smtClean="0">
                          <a:solidFill>
                            <a:srgbClr val="E7982E"/>
                          </a:solidFill>
                          <a:effectLst/>
                        </a:rPr>
                        <a:t>Welcome</a:t>
                      </a:r>
                      <a:endParaRPr lang="en-US" b="1" dirty="0" smtClean="0">
                        <a:solidFill>
                          <a:srgbClr val="E7982E"/>
                        </a:solidFill>
                        <a:effectLst/>
                      </a:endParaRPr>
                    </a:p>
                    <a:p>
                      <a:r>
                        <a:rPr lang="en-US" sz="1800" i="1" kern="1200" baseline="0" dirty="0" smtClean="0">
                          <a:effectLst/>
                        </a:rPr>
                        <a:t>Ana Tilton—Executive Director, </a:t>
                      </a:r>
                      <a:r>
                        <a:rPr lang="en-US" sz="1800" i="1" kern="1200" dirty="0" smtClean="0">
                          <a:effectLst/>
                        </a:rPr>
                        <a:t>Grantmakers for Education</a:t>
                      </a:r>
                      <a:endParaRPr lang="en-US" i="1" dirty="0" smtClean="0">
                        <a:effectLst/>
                      </a:endParaRPr>
                    </a:p>
                  </a:txBody>
                  <a:tcPr/>
                </a:tc>
              </a:tr>
              <a:tr h="676793">
                <a:tc>
                  <a:txBody>
                    <a:bodyPr/>
                    <a:lstStyle/>
                    <a:p>
                      <a:r>
                        <a:rPr lang="en-US" sz="1800" b="1" kern="1200" dirty="0" smtClean="0">
                          <a:solidFill>
                            <a:srgbClr val="E7982E"/>
                          </a:solidFill>
                          <a:effectLst/>
                          <a:latin typeface="+mn-lt"/>
                          <a:ea typeface="+mn-ea"/>
                          <a:cs typeface="+mn-cs"/>
                        </a:rPr>
                        <a:t>Introduction and Context </a:t>
                      </a:r>
                      <a:endParaRPr lang="en-US" sz="1800" kern="1200" dirty="0" smtClean="0">
                        <a:solidFill>
                          <a:srgbClr val="E7982E"/>
                        </a:solidFill>
                        <a:effectLst/>
                        <a:latin typeface="+mn-lt"/>
                        <a:ea typeface="+mn-ea"/>
                        <a:cs typeface="+mn-cs"/>
                      </a:endParaRPr>
                    </a:p>
                    <a:p>
                      <a:pPr lvl="0"/>
                      <a:r>
                        <a:rPr lang="en-US" sz="1800" i="1" kern="1200" dirty="0" smtClean="0">
                          <a:solidFill>
                            <a:schemeClr val="dk1"/>
                          </a:solidFill>
                          <a:effectLst/>
                          <a:latin typeface="+mn-lt"/>
                          <a:ea typeface="+mn-ea"/>
                          <a:cs typeface="+mn-cs"/>
                        </a:rPr>
                        <a:t>Denis Udall</a:t>
                      </a:r>
                      <a:r>
                        <a:rPr lang="en-US" sz="1800" i="1" kern="1200" baseline="0" dirty="0" smtClean="0">
                          <a:solidFill>
                            <a:schemeClr val="dk1"/>
                          </a:solidFill>
                          <a:effectLst/>
                          <a:latin typeface="+mn-lt"/>
                          <a:ea typeface="+mn-ea"/>
                          <a:cs typeface="+mn-cs"/>
                        </a:rPr>
                        <a:t>– Program Officer, William and Flora Hewlett Foundation</a:t>
                      </a:r>
                      <a:endParaRPr lang="en-US" sz="1800" i="1" kern="1200" dirty="0" smtClean="0">
                        <a:solidFill>
                          <a:schemeClr val="dk1"/>
                        </a:solidFill>
                        <a:effectLst/>
                        <a:latin typeface="+mn-lt"/>
                        <a:ea typeface="+mn-ea"/>
                        <a:cs typeface="+mn-cs"/>
                      </a:endParaRPr>
                    </a:p>
                  </a:txBody>
                  <a:tcPr/>
                </a:tc>
              </a:tr>
              <a:tr h="977590">
                <a:tc>
                  <a:txBody>
                    <a:bodyPr/>
                    <a:lstStyle/>
                    <a:p>
                      <a:r>
                        <a:rPr lang="en-US" sz="1800" b="1" kern="1200" dirty="0" smtClean="0">
                          <a:solidFill>
                            <a:schemeClr val="accent3"/>
                          </a:solidFill>
                          <a:effectLst/>
                          <a:latin typeface="+mn-lt"/>
                          <a:ea typeface="+mn-ea"/>
                          <a:cs typeface="+mn-cs"/>
                        </a:rPr>
                        <a:t>What Do We Know about Efforts to Identify High Quality Instructional Materials?</a:t>
                      </a:r>
                      <a:r>
                        <a:rPr lang="en-US" sz="1800" b="1" kern="1200" dirty="0" smtClean="0">
                          <a:solidFill>
                            <a:schemeClr val="dk1"/>
                          </a:solidFill>
                          <a:effectLst/>
                          <a:latin typeface="+mn-lt"/>
                          <a:ea typeface="+mn-ea"/>
                          <a:cs typeface="+mn-cs"/>
                        </a:rPr>
                        <a:t> </a:t>
                      </a:r>
                    </a:p>
                    <a:p>
                      <a:r>
                        <a:rPr lang="en-US" sz="1800" i="1" kern="1200" dirty="0" smtClean="0">
                          <a:solidFill>
                            <a:schemeClr val="dk1"/>
                          </a:solidFill>
                          <a:effectLst/>
                          <a:latin typeface="+mn-lt"/>
                          <a:ea typeface="+mn-ea"/>
                          <a:cs typeface="+mn-cs"/>
                        </a:rPr>
                        <a:t>Bill Schmidt</a:t>
                      </a:r>
                      <a:r>
                        <a:rPr lang="en-US" sz="1800" i="1" kern="1200" baseline="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University Distinguished Professor, Michigan State University</a:t>
                      </a:r>
                    </a:p>
                    <a:p>
                      <a:r>
                        <a:rPr lang="en-US" sz="1800" i="1" kern="1200" dirty="0" smtClean="0">
                          <a:solidFill>
                            <a:schemeClr val="dk1"/>
                          </a:solidFill>
                          <a:effectLst/>
                          <a:latin typeface="+mn-lt"/>
                          <a:ea typeface="+mn-ea"/>
                          <a:cs typeface="+mn-cs"/>
                        </a:rPr>
                        <a:t>Amy Deslattes—I</a:t>
                      </a:r>
                      <a:r>
                        <a:rPr lang="en-US" sz="1800" i="1" kern="1200" baseline="0" dirty="0" smtClean="0">
                          <a:solidFill>
                            <a:schemeClr val="dk1"/>
                          </a:solidFill>
                          <a:effectLst/>
                          <a:latin typeface="+mn-lt"/>
                          <a:ea typeface="+mn-ea"/>
                          <a:cs typeface="+mn-cs"/>
                        </a:rPr>
                        <a:t>n</a:t>
                      </a:r>
                      <a:r>
                        <a:rPr lang="en-US" sz="1800" i="1" kern="1200" dirty="0" smtClean="0">
                          <a:solidFill>
                            <a:schemeClr val="dk1"/>
                          </a:solidFill>
                          <a:effectLst/>
                          <a:latin typeface="+mn-lt"/>
                          <a:ea typeface="+mn-ea"/>
                          <a:cs typeface="+mn-cs"/>
                        </a:rPr>
                        <a:t>structional Strategist, Lafayette High School</a:t>
                      </a:r>
                    </a:p>
                  </a:txBody>
                  <a:tcPr/>
                </a:tc>
              </a:tr>
              <a:tr h="902391">
                <a:tc>
                  <a:txBody>
                    <a:bodyPr/>
                    <a:lstStyle/>
                    <a:p>
                      <a:r>
                        <a:rPr lang="en-US" sz="1800" b="1" kern="1200" dirty="0" smtClean="0">
                          <a:solidFill>
                            <a:srgbClr val="E7982E"/>
                          </a:solidFill>
                          <a:effectLst/>
                          <a:latin typeface="+mn-lt"/>
                          <a:ea typeface="+mn-ea"/>
                          <a:cs typeface="+mn-cs"/>
                        </a:rPr>
                        <a:t>Facilitated Questions and Answers: Panelists and CCFWG Issue Team</a:t>
                      </a:r>
                      <a:endParaRPr lang="en-US" sz="1800" kern="1200" dirty="0" smtClean="0">
                        <a:solidFill>
                          <a:srgbClr val="E7982E"/>
                        </a:solidFill>
                        <a:effectLst/>
                        <a:latin typeface="+mn-lt"/>
                        <a:ea typeface="+mn-ea"/>
                        <a:cs typeface="+mn-cs"/>
                      </a:endParaRPr>
                    </a:p>
                    <a:p>
                      <a:pPr lvl="0"/>
                      <a:r>
                        <a:rPr lang="en-US" sz="1800" i="1" kern="1200" dirty="0" smtClean="0">
                          <a:solidFill>
                            <a:schemeClr val="dk1"/>
                          </a:solidFill>
                          <a:effectLst/>
                          <a:latin typeface="+mn-lt"/>
                          <a:ea typeface="+mn-ea"/>
                          <a:cs typeface="+mn-cs"/>
                        </a:rPr>
                        <a:t>Facilitated by Rachel Norman</a:t>
                      </a:r>
                      <a:r>
                        <a:rPr lang="en-US" sz="1800" i="1" kern="1200" baseline="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Program Officer, The Leona M. and Harry B. Helmsley Charitable Trust</a:t>
                      </a:r>
                      <a:endParaRPr lang="en-US" sz="1800" b="1" i="0" kern="1200" dirty="0" smtClean="0">
                        <a:solidFill>
                          <a:schemeClr val="accent3"/>
                        </a:solidFill>
                        <a:effectLst/>
                        <a:latin typeface="+mn-lt"/>
                        <a:ea typeface="+mn-ea"/>
                        <a:cs typeface="+mn-cs"/>
                      </a:endParaRPr>
                    </a:p>
                  </a:txBody>
                  <a:tcPr/>
                </a:tc>
              </a:tr>
              <a:tr h="671638">
                <a:tc>
                  <a:txBody>
                    <a:bodyPr/>
                    <a:lstStyle/>
                    <a:p>
                      <a:pPr lvl="0"/>
                      <a:r>
                        <a:rPr lang="en-US" sz="1800" b="1" i="0" kern="1200" dirty="0" smtClean="0">
                          <a:solidFill>
                            <a:schemeClr val="accent3"/>
                          </a:solidFill>
                          <a:effectLst/>
                          <a:latin typeface="+mn-lt"/>
                          <a:ea typeface="+mn-ea"/>
                          <a:cs typeface="+mn-cs"/>
                        </a:rPr>
                        <a:t>Update on Other Efforts in the Field</a:t>
                      </a:r>
                    </a:p>
                    <a:p>
                      <a:pPr lvl="0"/>
                      <a:r>
                        <a:rPr lang="en-US" sz="1800" i="1" kern="1200" dirty="0" smtClean="0">
                          <a:solidFill>
                            <a:schemeClr val="dk1"/>
                          </a:solidFill>
                          <a:effectLst/>
                          <a:latin typeface="+mn-lt"/>
                          <a:ea typeface="+mn-ea"/>
                          <a:cs typeface="+mn-cs"/>
                        </a:rPr>
                        <a:t>Rachel Norman</a:t>
                      </a:r>
                    </a:p>
                  </a:txBody>
                  <a:tcPr/>
                </a:tc>
              </a:tr>
              <a:tr h="631674">
                <a:tc>
                  <a:txBody>
                    <a:bodyPr/>
                    <a:lstStyle/>
                    <a:p>
                      <a:r>
                        <a:rPr lang="en-US" sz="1800" b="1" kern="1200" dirty="0" smtClean="0">
                          <a:solidFill>
                            <a:srgbClr val="E7982E"/>
                          </a:solidFill>
                          <a:effectLst/>
                          <a:latin typeface="+mn-lt"/>
                          <a:ea typeface="+mn-ea"/>
                          <a:cs typeface="+mn-cs"/>
                        </a:rPr>
                        <a:t>Closing: What is our role in supporting High Quality Instructional Materials?</a:t>
                      </a:r>
                    </a:p>
                    <a:p>
                      <a:pPr lvl="0"/>
                      <a:r>
                        <a:rPr lang="en-US" sz="1800" i="1" kern="1200" dirty="0" smtClean="0">
                          <a:solidFill>
                            <a:schemeClr val="dk1"/>
                          </a:solidFill>
                          <a:effectLst/>
                          <a:latin typeface="+mn-lt"/>
                          <a:ea typeface="+mn-ea"/>
                          <a:cs typeface="+mn-cs"/>
                        </a:rPr>
                        <a:t>Facilitated by Rachel Norman</a:t>
                      </a:r>
                    </a:p>
                  </a:txBody>
                  <a:tcPr/>
                </a:tc>
              </a:tr>
            </a:tbl>
          </a:graphicData>
        </a:graphic>
      </p:graphicFrame>
    </p:spTree>
    <p:extLst>
      <p:ext uri="{BB962C8B-B14F-4D97-AF65-F5344CB8AC3E}">
        <p14:creationId xmlns:p14="http://schemas.microsoft.com/office/powerpoint/2010/main" val="38813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latin typeface="Calibri" pitchFamily="34" charset="0"/>
                <a:cs typeface="Arial" pitchFamily="34" charset="0"/>
              </a:rPr>
              <a:t>Webinar Objectives</a:t>
            </a:r>
            <a:endParaRPr kumimoji="0" lang="en-US" sz="3200" b="0" u="none" strike="noStrike" cap="none" normalizeH="0" baseline="0" dirty="0" smtClean="0">
              <a:ln>
                <a:noFill/>
              </a:ln>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000" b="1" dirty="0"/>
              <a:t>As a result of participating in the program, funders will: </a:t>
            </a:r>
            <a:endParaRPr lang="en-US" sz="2000" b="1" dirty="0" smtClean="0"/>
          </a:p>
          <a:p>
            <a:pPr marL="0" indent="0">
              <a:buNone/>
            </a:pPr>
            <a:endParaRPr lang="en-US" sz="2000" dirty="0"/>
          </a:p>
          <a:p>
            <a:pPr lvl="1"/>
            <a:r>
              <a:rPr lang="en-US" sz="2000" dirty="0"/>
              <a:t>Understand more deeply the importance of </a:t>
            </a:r>
            <a:r>
              <a:rPr lang="en-US" sz="2000" dirty="0" smtClean="0"/>
              <a:t>high </a:t>
            </a:r>
            <a:r>
              <a:rPr lang="en-US" sz="2000" dirty="0"/>
              <a:t>quality instructional materials </a:t>
            </a:r>
            <a:r>
              <a:rPr lang="en-US" sz="2000" dirty="0" smtClean="0"/>
              <a:t>to support implementation of the Common Core</a:t>
            </a:r>
            <a:endParaRPr lang="en-US" sz="2000" dirty="0"/>
          </a:p>
          <a:p>
            <a:pPr lvl="1"/>
            <a:r>
              <a:rPr lang="en-US" sz="2000" dirty="0"/>
              <a:t>Gain an awareness of various national and state efforts in the field to evaluate, identify and select materials</a:t>
            </a:r>
          </a:p>
          <a:p>
            <a:pPr lvl="1"/>
            <a:r>
              <a:rPr lang="en-US" sz="2000" dirty="0" smtClean="0"/>
              <a:t>Understand how we got to this moment in time:  What is driving this issue and where are the strategic opportunities</a:t>
            </a:r>
            <a:r>
              <a:rPr lang="en-US" sz="2000" dirty="0"/>
              <a:t>?</a:t>
            </a:r>
            <a:endParaRPr lang="en-US" sz="2000" b="1" dirty="0">
              <a:solidFill>
                <a:schemeClr val="tx1">
                  <a:lumMod val="75000"/>
                  <a:lumOff val="25000"/>
                </a:schemeClr>
              </a:solidFill>
            </a:endParaRPr>
          </a:p>
        </p:txBody>
      </p:sp>
      <p:sp>
        <p:nvSpPr>
          <p:cNvPr id="10" name="Slide Number Placeholder 9"/>
          <p:cNvSpPr>
            <a:spLocks noGrp="1"/>
          </p:cNvSpPr>
          <p:nvPr>
            <p:ph type="sldNum" sz="quarter" idx="12"/>
          </p:nvPr>
        </p:nvSpPr>
        <p:spPr/>
        <p:txBody>
          <a:bodyPr/>
          <a:lstStyle/>
          <a:p>
            <a:fld id="{94CCF79C-41B6-404F-9A54-CCF32C55DDAE}" type="slidenum">
              <a:rPr lang="en-US" smtClean="0"/>
              <a:t>5</a:t>
            </a:fld>
            <a:endParaRPr lang="en-US" dirty="0"/>
          </a:p>
        </p:txBody>
      </p:sp>
    </p:spTree>
    <p:extLst>
      <p:ext uri="{BB962C8B-B14F-4D97-AF65-F5344CB8AC3E}">
        <p14:creationId xmlns:p14="http://schemas.microsoft.com/office/powerpoint/2010/main" val="26147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D34B06-FF70-8B47-B17C-B368C232A9CF}" type="slidenum">
              <a:rPr lang="en-US" smtClean="0"/>
              <a:pPr/>
              <a:t>6</a:t>
            </a:fld>
            <a:endParaRPr lang="en-US" dirty="0"/>
          </a:p>
        </p:txBody>
      </p:sp>
      <p:sp>
        <p:nvSpPr>
          <p:cNvPr id="3" name="TextBox 2"/>
          <p:cNvSpPr txBox="1"/>
          <p:nvPr/>
        </p:nvSpPr>
        <p:spPr>
          <a:xfrm>
            <a:off x="1752600" y="2967335"/>
            <a:ext cx="5791200" cy="923330"/>
          </a:xfrm>
          <a:prstGeom prst="rect">
            <a:avLst/>
          </a:prstGeom>
          <a:noFill/>
        </p:spPr>
        <p:txBody>
          <a:bodyPr wrap="square" rtlCol="0">
            <a:spAutoFit/>
          </a:bodyPr>
          <a:lstStyle/>
          <a:p>
            <a:pPr algn="ctr"/>
            <a:r>
              <a:rPr lang="en-US" sz="5400" b="1" dirty="0" smtClean="0">
                <a:solidFill>
                  <a:srgbClr val="91A226"/>
                </a:solidFill>
              </a:rPr>
              <a:t>INTRODUCTION</a:t>
            </a:r>
            <a:endParaRPr lang="en-US" sz="5400" b="1" dirty="0">
              <a:solidFill>
                <a:srgbClr val="91A226"/>
              </a:solidFill>
            </a:endParaRPr>
          </a:p>
        </p:txBody>
      </p:sp>
    </p:spTree>
    <p:extLst>
      <p:ext uri="{BB962C8B-B14F-4D97-AF65-F5344CB8AC3E}">
        <p14:creationId xmlns:p14="http://schemas.microsoft.com/office/powerpoint/2010/main" val="24218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973637"/>
          </a:xfrm>
        </p:spPr>
        <p:txBody>
          <a:bodyPr>
            <a:noAutofit/>
          </a:bodyPr>
          <a:lstStyle/>
          <a:p>
            <a:pPr marL="0" indent="0">
              <a:buNone/>
            </a:pPr>
            <a:r>
              <a:rPr lang="en-US" sz="2200" b="1" u="sng" dirty="0" smtClean="0"/>
              <a:t>GOALS</a:t>
            </a:r>
          </a:p>
          <a:p>
            <a:pPr lvl="0">
              <a:spcAft>
                <a:spcPts val="600"/>
              </a:spcAft>
            </a:pPr>
            <a:r>
              <a:rPr lang="en-US" sz="2000" dirty="0" smtClean="0"/>
              <a:t>Clearly </a:t>
            </a:r>
            <a:r>
              <a:rPr lang="en-US" sz="2000" dirty="0"/>
              <a:t>identify the emerging/pressing needs and gaps </a:t>
            </a:r>
            <a:r>
              <a:rPr lang="en-US" sz="2000" dirty="0" smtClean="0"/>
              <a:t>as </a:t>
            </a:r>
            <a:r>
              <a:rPr lang="en-US" sz="2000" dirty="0"/>
              <a:t>states and districts implement new standards and assessments </a:t>
            </a:r>
          </a:p>
          <a:p>
            <a:pPr lvl="0">
              <a:spcAft>
                <a:spcPts val="600"/>
              </a:spcAft>
            </a:pPr>
            <a:r>
              <a:rPr lang="en-US" sz="2000" dirty="0"/>
              <a:t>Match philanthropic resources with these gaps </a:t>
            </a:r>
          </a:p>
          <a:p>
            <a:pPr lvl="0">
              <a:spcAft>
                <a:spcPts val="600"/>
              </a:spcAft>
            </a:pPr>
            <a:r>
              <a:rPr lang="en-US" sz="2000" dirty="0"/>
              <a:t>Provide information to help individual funders </a:t>
            </a:r>
            <a:r>
              <a:rPr lang="en-US" sz="2000" dirty="0" smtClean="0"/>
              <a:t>strengthen </a:t>
            </a:r>
            <a:r>
              <a:rPr lang="en-US" sz="2000" dirty="0"/>
              <a:t>their own grantmaking strategies </a:t>
            </a:r>
            <a:r>
              <a:rPr lang="en-US" sz="2000" dirty="0" smtClean="0"/>
              <a:t>as </a:t>
            </a:r>
            <a:r>
              <a:rPr lang="en-US" sz="2000" dirty="0"/>
              <a:t>part of the shift to Common Core standards </a:t>
            </a:r>
          </a:p>
          <a:p>
            <a:pPr lvl="0">
              <a:spcAft>
                <a:spcPts val="600"/>
              </a:spcAft>
            </a:pPr>
            <a:r>
              <a:rPr lang="en-US" sz="2000" dirty="0"/>
              <a:t>Encourage coordinated grantmaking among funders with similar interests and </a:t>
            </a:r>
            <a:r>
              <a:rPr lang="en-US" sz="2000" dirty="0" smtClean="0"/>
              <a:t>strategies</a:t>
            </a:r>
            <a:endParaRPr lang="en-US" sz="2000" dirty="0"/>
          </a:p>
        </p:txBody>
      </p:sp>
      <p:sp>
        <p:nvSpPr>
          <p:cNvPr id="4" name="Slide Number Placeholder 3"/>
          <p:cNvSpPr>
            <a:spLocks noGrp="1"/>
          </p:cNvSpPr>
          <p:nvPr>
            <p:ph type="sldNum" sz="quarter" idx="12"/>
          </p:nvPr>
        </p:nvSpPr>
        <p:spPr/>
        <p:txBody>
          <a:bodyPr/>
          <a:lstStyle/>
          <a:p>
            <a:fld id="{ACD34B06-FF70-8B47-B17C-B368C232A9CF}" type="slidenum">
              <a:rPr lang="en-US" smtClean="0"/>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09963"/>
            <a:ext cx="6485467" cy="1215690"/>
          </a:xfrm>
          <a:prstGeom prst="rect">
            <a:avLst/>
          </a:prstGeom>
        </p:spPr>
      </p:pic>
    </p:spTree>
    <p:extLst>
      <p:ext uri="{BB962C8B-B14F-4D97-AF65-F5344CB8AC3E}">
        <p14:creationId xmlns:p14="http://schemas.microsoft.com/office/powerpoint/2010/main" val="17586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2089148" y="2228851"/>
            <a:ext cx="4781552" cy="3032126"/>
            <a:chOff x="1261531" y="1947333"/>
            <a:chExt cx="6375402" cy="4042834"/>
          </a:xfrm>
        </p:grpSpPr>
        <p:sp>
          <p:nvSpPr>
            <p:cNvPr id="104" name="Freeform 103"/>
            <p:cNvSpPr/>
            <p:nvPr/>
          </p:nvSpPr>
          <p:spPr>
            <a:xfrm>
              <a:off x="3119967" y="5863169"/>
              <a:ext cx="105833" cy="126998"/>
            </a:xfrm>
            <a:custGeom>
              <a:avLst/>
              <a:gdLst>
                <a:gd name="connsiteX0" fmla="*/ 4233 w 84666"/>
                <a:gd name="connsiteY0" fmla="*/ 0 h 110066"/>
                <a:gd name="connsiteX1" fmla="*/ 84666 w 84666"/>
                <a:gd name="connsiteY1" fmla="*/ 59266 h 110066"/>
                <a:gd name="connsiteX2" fmla="*/ 29633 w 84666"/>
                <a:gd name="connsiteY2" fmla="*/ 76200 h 110066"/>
                <a:gd name="connsiteX3" fmla="*/ 4233 w 84666"/>
                <a:gd name="connsiteY3" fmla="*/ 110066 h 110066"/>
                <a:gd name="connsiteX4" fmla="*/ 4233 w 84666"/>
                <a:gd name="connsiteY4" fmla="*/ 110066 h 110066"/>
                <a:gd name="connsiteX5" fmla="*/ 0 w 84666"/>
                <a:gd name="connsiteY5" fmla="*/ 67733 h 110066"/>
                <a:gd name="connsiteX6" fmla="*/ 4233 w 84666"/>
                <a:gd name="connsiteY6" fmla="*/ 0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66" h="110066">
                  <a:moveTo>
                    <a:pt x="4233" y="0"/>
                  </a:moveTo>
                  <a:lnTo>
                    <a:pt x="84666" y="59266"/>
                  </a:lnTo>
                  <a:lnTo>
                    <a:pt x="29633" y="76200"/>
                  </a:lnTo>
                  <a:lnTo>
                    <a:pt x="4233" y="110066"/>
                  </a:lnTo>
                  <a:lnTo>
                    <a:pt x="4233" y="110066"/>
                  </a:lnTo>
                  <a:lnTo>
                    <a:pt x="0" y="67733"/>
                  </a:lnTo>
                  <a:lnTo>
                    <a:pt x="4233" y="0"/>
                  </a:lnTo>
                  <a:close/>
                </a:path>
              </a:pathLst>
            </a:custGeom>
            <a:solidFill>
              <a:srgbClr val="FFFFFF"/>
            </a:solidFill>
            <a:ln>
              <a:noFill/>
            </a:ln>
            <a:effectLst>
              <a:outerShdw blurRad="38100" dist="381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2" name="Freeform 101"/>
            <p:cNvSpPr/>
            <p:nvPr/>
          </p:nvSpPr>
          <p:spPr>
            <a:xfrm>
              <a:off x="1261531" y="4825999"/>
              <a:ext cx="635000" cy="677334"/>
            </a:xfrm>
            <a:custGeom>
              <a:avLst/>
              <a:gdLst>
                <a:gd name="connsiteX0" fmla="*/ 67734 w 635000"/>
                <a:gd name="connsiteY0" fmla="*/ 465667 h 677334"/>
                <a:gd name="connsiteX1" fmla="*/ 186267 w 635000"/>
                <a:gd name="connsiteY1" fmla="*/ 321734 h 677334"/>
                <a:gd name="connsiteX2" fmla="*/ 93134 w 635000"/>
                <a:gd name="connsiteY2" fmla="*/ 67734 h 677334"/>
                <a:gd name="connsiteX3" fmla="*/ 177800 w 635000"/>
                <a:gd name="connsiteY3" fmla="*/ 0 h 677334"/>
                <a:gd name="connsiteX4" fmla="*/ 482600 w 635000"/>
                <a:gd name="connsiteY4" fmla="*/ 8467 h 677334"/>
                <a:gd name="connsiteX5" fmla="*/ 635000 w 635000"/>
                <a:gd name="connsiteY5" fmla="*/ 457200 h 677334"/>
                <a:gd name="connsiteX6" fmla="*/ 406400 w 635000"/>
                <a:gd name="connsiteY6" fmla="*/ 414867 h 677334"/>
                <a:gd name="connsiteX7" fmla="*/ 313267 w 635000"/>
                <a:gd name="connsiteY7" fmla="*/ 516467 h 677334"/>
                <a:gd name="connsiteX8" fmla="*/ 262467 w 635000"/>
                <a:gd name="connsiteY8" fmla="*/ 677334 h 677334"/>
                <a:gd name="connsiteX9" fmla="*/ 228600 w 635000"/>
                <a:gd name="connsiteY9" fmla="*/ 541867 h 677334"/>
                <a:gd name="connsiteX10" fmla="*/ 101600 w 635000"/>
                <a:gd name="connsiteY10" fmla="*/ 516467 h 677334"/>
                <a:gd name="connsiteX11" fmla="*/ 0 w 635000"/>
                <a:gd name="connsiteY11" fmla="*/ 491067 h 677334"/>
                <a:gd name="connsiteX12" fmla="*/ 67734 w 635000"/>
                <a:gd name="connsiteY12" fmla="*/ 465667 h 6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000" h="677334">
                  <a:moveTo>
                    <a:pt x="67734" y="465667"/>
                  </a:moveTo>
                  <a:lnTo>
                    <a:pt x="186267" y="321734"/>
                  </a:lnTo>
                  <a:lnTo>
                    <a:pt x="93134" y="67734"/>
                  </a:lnTo>
                  <a:lnTo>
                    <a:pt x="177800" y="0"/>
                  </a:lnTo>
                  <a:lnTo>
                    <a:pt x="482600" y="8467"/>
                  </a:lnTo>
                  <a:lnTo>
                    <a:pt x="635000" y="457200"/>
                  </a:lnTo>
                  <a:lnTo>
                    <a:pt x="406400" y="414867"/>
                  </a:lnTo>
                  <a:lnTo>
                    <a:pt x="313267" y="516467"/>
                  </a:lnTo>
                  <a:lnTo>
                    <a:pt x="262467" y="677334"/>
                  </a:lnTo>
                  <a:lnTo>
                    <a:pt x="228600" y="541867"/>
                  </a:lnTo>
                  <a:lnTo>
                    <a:pt x="101600" y="516467"/>
                  </a:lnTo>
                  <a:lnTo>
                    <a:pt x="0" y="491067"/>
                  </a:lnTo>
                  <a:lnTo>
                    <a:pt x="67734" y="465667"/>
                  </a:lnTo>
                  <a:close/>
                </a:path>
              </a:pathLst>
            </a:custGeom>
            <a:solidFill>
              <a:srgbClr val="FFFFFF"/>
            </a:solidFill>
            <a:ln>
              <a:noFill/>
            </a:ln>
            <a:effectLst>
              <a:outerShdw blurRad="266700" dist="177800" dir="2700000" rotWithShape="0">
                <a:schemeClr val="tx1">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1" name="Freeform 100"/>
            <p:cNvSpPr/>
            <p:nvPr/>
          </p:nvSpPr>
          <p:spPr>
            <a:xfrm>
              <a:off x="1336650" y="1947333"/>
              <a:ext cx="6300283" cy="3708400"/>
            </a:xfrm>
            <a:custGeom>
              <a:avLst/>
              <a:gdLst>
                <a:gd name="connsiteX0" fmla="*/ 703817 w 6300283"/>
                <a:gd name="connsiteY0" fmla="*/ 2421467 h 3708400"/>
                <a:gd name="connsiteX1" fmla="*/ 356683 w 6300283"/>
                <a:gd name="connsiteY1" fmla="*/ 1972734 h 3708400"/>
                <a:gd name="connsiteX2" fmla="*/ 246617 w 6300283"/>
                <a:gd name="connsiteY2" fmla="*/ 1651000 h 3708400"/>
                <a:gd name="connsiteX3" fmla="*/ 263550 w 6300283"/>
                <a:gd name="connsiteY3" fmla="*/ 1430867 h 3708400"/>
                <a:gd name="connsiteX4" fmla="*/ 145017 w 6300283"/>
                <a:gd name="connsiteY4" fmla="*/ 1041400 h 3708400"/>
                <a:gd name="connsiteX5" fmla="*/ 382083 w 6300283"/>
                <a:gd name="connsiteY5" fmla="*/ 338667 h 3708400"/>
                <a:gd name="connsiteX6" fmla="*/ 509083 w 6300283"/>
                <a:gd name="connsiteY6" fmla="*/ 177800 h 3708400"/>
                <a:gd name="connsiteX7" fmla="*/ 695350 w 6300283"/>
                <a:gd name="connsiteY7" fmla="*/ 0 h 3708400"/>
                <a:gd name="connsiteX8" fmla="*/ 2354817 w 6300283"/>
                <a:gd name="connsiteY8" fmla="*/ 270934 h 3708400"/>
                <a:gd name="connsiteX9" fmla="*/ 3489350 w 6300283"/>
                <a:gd name="connsiteY9" fmla="*/ 347134 h 3708400"/>
                <a:gd name="connsiteX10" fmla="*/ 3701017 w 6300283"/>
                <a:gd name="connsiteY10" fmla="*/ 372534 h 3708400"/>
                <a:gd name="connsiteX11" fmla="*/ 3667150 w 6300283"/>
                <a:gd name="connsiteY11" fmla="*/ 651934 h 3708400"/>
                <a:gd name="connsiteX12" fmla="*/ 3895750 w 6300283"/>
                <a:gd name="connsiteY12" fmla="*/ 677334 h 3708400"/>
                <a:gd name="connsiteX13" fmla="*/ 4124350 w 6300283"/>
                <a:gd name="connsiteY13" fmla="*/ 533400 h 3708400"/>
                <a:gd name="connsiteX14" fmla="*/ 4225950 w 6300283"/>
                <a:gd name="connsiteY14" fmla="*/ 601134 h 3708400"/>
                <a:gd name="connsiteX15" fmla="*/ 4056617 w 6300283"/>
                <a:gd name="connsiteY15" fmla="*/ 973667 h 3708400"/>
                <a:gd name="connsiteX16" fmla="*/ 4192083 w 6300283"/>
                <a:gd name="connsiteY16" fmla="*/ 1329267 h 3708400"/>
                <a:gd name="connsiteX17" fmla="*/ 4378350 w 6300283"/>
                <a:gd name="connsiteY17" fmla="*/ 1363134 h 3708400"/>
                <a:gd name="connsiteX18" fmla="*/ 4488417 w 6300283"/>
                <a:gd name="connsiteY18" fmla="*/ 922867 h 3708400"/>
                <a:gd name="connsiteX19" fmla="*/ 4564617 w 6300283"/>
                <a:gd name="connsiteY19" fmla="*/ 745067 h 3708400"/>
                <a:gd name="connsiteX20" fmla="*/ 4632350 w 6300283"/>
                <a:gd name="connsiteY20" fmla="*/ 762000 h 3708400"/>
                <a:gd name="connsiteX21" fmla="*/ 4590017 w 6300283"/>
                <a:gd name="connsiteY21" fmla="*/ 956734 h 3708400"/>
                <a:gd name="connsiteX22" fmla="*/ 4649283 w 6300283"/>
                <a:gd name="connsiteY22" fmla="*/ 1016000 h 3708400"/>
                <a:gd name="connsiteX23" fmla="*/ 4750883 w 6300283"/>
                <a:gd name="connsiteY23" fmla="*/ 948267 h 3708400"/>
                <a:gd name="connsiteX24" fmla="*/ 4666217 w 6300283"/>
                <a:gd name="connsiteY24" fmla="*/ 1270000 h 3708400"/>
                <a:gd name="connsiteX25" fmla="*/ 4852483 w 6300283"/>
                <a:gd name="connsiteY25" fmla="*/ 1320800 h 3708400"/>
                <a:gd name="connsiteX26" fmla="*/ 5292750 w 6300283"/>
                <a:gd name="connsiteY26" fmla="*/ 1100667 h 3708400"/>
                <a:gd name="connsiteX27" fmla="*/ 5589083 w 6300283"/>
                <a:gd name="connsiteY27" fmla="*/ 745067 h 3708400"/>
                <a:gd name="connsiteX28" fmla="*/ 5741483 w 6300283"/>
                <a:gd name="connsiteY28" fmla="*/ 618067 h 3708400"/>
                <a:gd name="connsiteX29" fmla="*/ 6003950 w 6300283"/>
                <a:gd name="connsiteY29" fmla="*/ 499534 h 3708400"/>
                <a:gd name="connsiteX30" fmla="*/ 6122483 w 6300283"/>
                <a:gd name="connsiteY30" fmla="*/ 186267 h 3708400"/>
                <a:gd name="connsiteX31" fmla="*/ 6300283 w 6300283"/>
                <a:gd name="connsiteY31" fmla="*/ 355600 h 3708400"/>
                <a:gd name="connsiteX32" fmla="*/ 6080150 w 6300283"/>
                <a:gd name="connsiteY32" fmla="*/ 592667 h 3708400"/>
                <a:gd name="connsiteX33" fmla="*/ 6003950 w 6300283"/>
                <a:gd name="connsiteY33" fmla="*/ 745067 h 3708400"/>
                <a:gd name="connsiteX34" fmla="*/ 6037817 w 6300283"/>
                <a:gd name="connsiteY34" fmla="*/ 889000 h 3708400"/>
                <a:gd name="connsiteX35" fmla="*/ 5860017 w 6300283"/>
                <a:gd name="connsiteY35" fmla="*/ 1032934 h 3708400"/>
                <a:gd name="connsiteX36" fmla="*/ 5775350 w 6300283"/>
                <a:gd name="connsiteY36" fmla="*/ 1219200 h 3708400"/>
                <a:gd name="connsiteX37" fmla="*/ 5639883 w 6300283"/>
                <a:gd name="connsiteY37" fmla="*/ 1295400 h 3708400"/>
                <a:gd name="connsiteX38" fmla="*/ 5538283 w 6300283"/>
                <a:gd name="connsiteY38" fmla="*/ 1430867 h 3708400"/>
                <a:gd name="connsiteX39" fmla="*/ 5521350 w 6300283"/>
                <a:gd name="connsiteY39" fmla="*/ 1667934 h 3708400"/>
                <a:gd name="connsiteX40" fmla="*/ 5606017 w 6300283"/>
                <a:gd name="connsiteY40" fmla="*/ 1905000 h 3708400"/>
                <a:gd name="connsiteX41" fmla="*/ 5597550 w 6300283"/>
                <a:gd name="connsiteY41" fmla="*/ 2116667 h 3708400"/>
                <a:gd name="connsiteX42" fmla="*/ 5385883 w 6300283"/>
                <a:gd name="connsiteY42" fmla="*/ 2328334 h 3708400"/>
                <a:gd name="connsiteX43" fmla="*/ 5199617 w 6300283"/>
                <a:gd name="connsiteY43" fmla="*/ 2599267 h 3708400"/>
                <a:gd name="connsiteX44" fmla="*/ 5131883 w 6300283"/>
                <a:gd name="connsiteY44" fmla="*/ 2844800 h 3708400"/>
                <a:gd name="connsiteX45" fmla="*/ 5352017 w 6300283"/>
                <a:gd name="connsiteY45" fmla="*/ 3302000 h 3708400"/>
                <a:gd name="connsiteX46" fmla="*/ 5445150 w 6300283"/>
                <a:gd name="connsiteY46" fmla="*/ 3471334 h 3708400"/>
                <a:gd name="connsiteX47" fmla="*/ 5453617 w 6300283"/>
                <a:gd name="connsiteY47" fmla="*/ 3632200 h 3708400"/>
                <a:gd name="connsiteX48" fmla="*/ 5301217 w 6300283"/>
                <a:gd name="connsiteY48" fmla="*/ 3547534 h 3708400"/>
                <a:gd name="connsiteX49" fmla="*/ 5199617 w 6300283"/>
                <a:gd name="connsiteY49" fmla="*/ 3302000 h 3708400"/>
                <a:gd name="connsiteX50" fmla="*/ 5081083 w 6300283"/>
                <a:gd name="connsiteY50" fmla="*/ 3022600 h 3708400"/>
                <a:gd name="connsiteX51" fmla="*/ 4920217 w 6300283"/>
                <a:gd name="connsiteY51" fmla="*/ 2954867 h 3708400"/>
                <a:gd name="connsiteX52" fmla="*/ 4700083 w 6300283"/>
                <a:gd name="connsiteY52" fmla="*/ 2963334 h 3708400"/>
                <a:gd name="connsiteX53" fmla="*/ 4412217 w 6300283"/>
                <a:gd name="connsiteY53" fmla="*/ 2929467 h 3708400"/>
                <a:gd name="connsiteX54" fmla="*/ 4166683 w 6300283"/>
                <a:gd name="connsiteY54" fmla="*/ 2980267 h 3708400"/>
                <a:gd name="connsiteX55" fmla="*/ 4014283 w 6300283"/>
                <a:gd name="connsiteY55" fmla="*/ 3022600 h 3708400"/>
                <a:gd name="connsiteX56" fmla="*/ 3963483 w 6300283"/>
                <a:gd name="connsiteY56" fmla="*/ 3132667 h 3708400"/>
                <a:gd name="connsiteX57" fmla="*/ 3616350 w 6300283"/>
                <a:gd name="connsiteY57" fmla="*/ 3056467 h 3708400"/>
                <a:gd name="connsiteX58" fmla="*/ 3438550 w 6300283"/>
                <a:gd name="connsiteY58" fmla="*/ 3124200 h 3708400"/>
                <a:gd name="connsiteX59" fmla="*/ 3133750 w 6300283"/>
                <a:gd name="connsiteY59" fmla="*/ 3310467 h 3708400"/>
                <a:gd name="connsiteX60" fmla="*/ 3015217 w 6300283"/>
                <a:gd name="connsiteY60" fmla="*/ 3479800 h 3708400"/>
                <a:gd name="connsiteX61" fmla="*/ 3057550 w 6300283"/>
                <a:gd name="connsiteY61" fmla="*/ 3708400 h 3708400"/>
                <a:gd name="connsiteX62" fmla="*/ 2905150 w 6300283"/>
                <a:gd name="connsiteY62" fmla="*/ 3640667 h 3708400"/>
                <a:gd name="connsiteX63" fmla="*/ 2837417 w 6300283"/>
                <a:gd name="connsiteY63" fmla="*/ 3437467 h 3708400"/>
                <a:gd name="connsiteX64" fmla="*/ 2676550 w 6300283"/>
                <a:gd name="connsiteY64" fmla="*/ 3175000 h 3708400"/>
                <a:gd name="connsiteX65" fmla="*/ 2558017 w 6300283"/>
                <a:gd name="connsiteY65" fmla="*/ 3081867 h 3708400"/>
                <a:gd name="connsiteX66" fmla="*/ 2371750 w 6300283"/>
                <a:gd name="connsiteY66" fmla="*/ 3073400 h 3708400"/>
                <a:gd name="connsiteX67" fmla="*/ 2320950 w 6300283"/>
                <a:gd name="connsiteY67" fmla="*/ 3225800 h 3708400"/>
                <a:gd name="connsiteX68" fmla="*/ 2168550 w 6300283"/>
                <a:gd name="connsiteY68" fmla="*/ 3090334 h 3708400"/>
                <a:gd name="connsiteX69" fmla="*/ 2168550 w 6300283"/>
                <a:gd name="connsiteY69" fmla="*/ 2971800 h 3708400"/>
                <a:gd name="connsiteX70" fmla="*/ 1939950 w 6300283"/>
                <a:gd name="connsiteY70" fmla="*/ 2717800 h 3708400"/>
                <a:gd name="connsiteX71" fmla="*/ 1719817 w 6300283"/>
                <a:gd name="connsiteY71" fmla="*/ 2709334 h 3708400"/>
                <a:gd name="connsiteX72" fmla="*/ 1660550 w 6300283"/>
                <a:gd name="connsiteY72" fmla="*/ 2785534 h 3708400"/>
                <a:gd name="connsiteX73" fmla="*/ 1398083 w 6300283"/>
                <a:gd name="connsiteY73" fmla="*/ 2751667 h 3708400"/>
                <a:gd name="connsiteX74" fmla="*/ 1067883 w 6300283"/>
                <a:gd name="connsiteY74" fmla="*/ 2582334 h 3708400"/>
                <a:gd name="connsiteX75" fmla="*/ 940883 w 6300283"/>
                <a:gd name="connsiteY75" fmla="*/ 2446867 h 3708400"/>
                <a:gd name="connsiteX76" fmla="*/ 703817 w 6300283"/>
                <a:gd name="connsiteY76" fmla="*/ 2421467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00283" h="3708400">
                  <a:moveTo>
                    <a:pt x="703817" y="2421467"/>
                  </a:moveTo>
                  <a:lnTo>
                    <a:pt x="356683" y="1972734"/>
                  </a:lnTo>
                  <a:lnTo>
                    <a:pt x="246617" y="1651000"/>
                  </a:lnTo>
                  <a:lnTo>
                    <a:pt x="263550" y="1430867"/>
                  </a:lnTo>
                  <a:cubicBezTo>
                    <a:pt x="135675" y="1038717"/>
                    <a:pt x="0" y="1041400"/>
                    <a:pt x="145017" y="1041400"/>
                  </a:cubicBezTo>
                  <a:lnTo>
                    <a:pt x="382083" y="338667"/>
                  </a:lnTo>
                  <a:lnTo>
                    <a:pt x="509083" y="177800"/>
                  </a:lnTo>
                  <a:lnTo>
                    <a:pt x="695350" y="0"/>
                  </a:lnTo>
                  <a:lnTo>
                    <a:pt x="2354817" y="270934"/>
                  </a:lnTo>
                  <a:cubicBezTo>
                    <a:pt x="2732982" y="296524"/>
                    <a:pt x="3110320" y="347134"/>
                    <a:pt x="3489350" y="347134"/>
                  </a:cubicBezTo>
                  <a:lnTo>
                    <a:pt x="3701017" y="372534"/>
                  </a:lnTo>
                  <a:lnTo>
                    <a:pt x="3667150" y="651934"/>
                  </a:lnTo>
                  <a:cubicBezTo>
                    <a:pt x="3890087" y="677658"/>
                    <a:pt x="3813418" y="677334"/>
                    <a:pt x="3895750" y="677334"/>
                  </a:cubicBezTo>
                  <a:cubicBezTo>
                    <a:pt x="4118245" y="531855"/>
                    <a:pt x="4028212" y="533400"/>
                    <a:pt x="4124350" y="533400"/>
                  </a:cubicBezTo>
                  <a:cubicBezTo>
                    <a:pt x="4228388" y="594089"/>
                    <a:pt x="4225950" y="553459"/>
                    <a:pt x="4225950" y="601134"/>
                  </a:cubicBezTo>
                  <a:lnTo>
                    <a:pt x="4056617" y="973667"/>
                  </a:lnTo>
                  <a:lnTo>
                    <a:pt x="4192083" y="1329267"/>
                  </a:lnTo>
                  <a:lnTo>
                    <a:pt x="4378350" y="1363134"/>
                  </a:lnTo>
                  <a:lnTo>
                    <a:pt x="4488417" y="922867"/>
                  </a:lnTo>
                  <a:cubicBezTo>
                    <a:pt x="4557155" y="742430"/>
                    <a:pt x="4492728" y="745067"/>
                    <a:pt x="4564617" y="745067"/>
                  </a:cubicBezTo>
                  <a:lnTo>
                    <a:pt x="4632350" y="762000"/>
                  </a:lnTo>
                  <a:lnTo>
                    <a:pt x="4590017" y="956734"/>
                  </a:lnTo>
                  <a:lnTo>
                    <a:pt x="4649283" y="1016000"/>
                  </a:lnTo>
                  <a:lnTo>
                    <a:pt x="4750883" y="948267"/>
                  </a:lnTo>
                  <a:lnTo>
                    <a:pt x="4666217" y="1270000"/>
                  </a:lnTo>
                  <a:cubicBezTo>
                    <a:pt x="4846730" y="1321575"/>
                    <a:pt x="4782379" y="1320800"/>
                    <a:pt x="4852483" y="1320800"/>
                  </a:cubicBezTo>
                  <a:lnTo>
                    <a:pt x="5292750" y="1100667"/>
                  </a:lnTo>
                  <a:lnTo>
                    <a:pt x="5589083" y="745067"/>
                  </a:lnTo>
                  <a:lnTo>
                    <a:pt x="5741483" y="618067"/>
                  </a:lnTo>
                  <a:cubicBezTo>
                    <a:pt x="6006552" y="506909"/>
                    <a:pt x="6003950" y="602870"/>
                    <a:pt x="6003950" y="499534"/>
                  </a:cubicBezTo>
                  <a:lnTo>
                    <a:pt x="6122483" y="186267"/>
                  </a:lnTo>
                  <a:lnTo>
                    <a:pt x="6300283" y="355600"/>
                  </a:lnTo>
                  <a:lnTo>
                    <a:pt x="6080150" y="592667"/>
                  </a:lnTo>
                  <a:cubicBezTo>
                    <a:pt x="6001183" y="733053"/>
                    <a:pt x="6003950" y="676325"/>
                    <a:pt x="6003950" y="745067"/>
                  </a:cubicBezTo>
                  <a:lnTo>
                    <a:pt x="6037817" y="889000"/>
                  </a:lnTo>
                  <a:lnTo>
                    <a:pt x="5860017" y="1032934"/>
                  </a:lnTo>
                  <a:lnTo>
                    <a:pt x="5775350" y="1219200"/>
                  </a:lnTo>
                  <a:lnTo>
                    <a:pt x="5639883" y="1295400"/>
                  </a:lnTo>
                  <a:lnTo>
                    <a:pt x="5538283" y="1430867"/>
                  </a:lnTo>
                  <a:cubicBezTo>
                    <a:pt x="5532431" y="1509874"/>
                    <a:pt x="5521350" y="1588710"/>
                    <a:pt x="5521350" y="1667934"/>
                  </a:cubicBezTo>
                  <a:lnTo>
                    <a:pt x="5606017" y="1905000"/>
                  </a:lnTo>
                  <a:lnTo>
                    <a:pt x="5597550" y="2116667"/>
                  </a:lnTo>
                  <a:lnTo>
                    <a:pt x="5385883" y="2328334"/>
                  </a:lnTo>
                  <a:lnTo>
                    <a:pt x="5199617" y="2599267"/>
                  </a:lnTo>
                  <a:lnTo>
                    <a:pt x="5131883" y="2844800"/>
                  </a:lnTo>
                  <a:lnTo>
                    <a:pt x="5352017" y="3302000"/>
                  </a:lnTo>
                  <a:lnTo>
                    <a:pt x="5445150" y="3471334"/>
                  </a:lnTo>
                  <a:lnTo>
                    <a:pt x="5453617" y="3632200"/>
                  </a:lnTo>
                  <a:lnTo>
                    <a:pt x="5301217" y="3547534"/>
                  </a:lnTo>
                  <a:lnTo>
                    <a:pt x="5199617" y="3302000"/>
                  </a:lnTo>
                  <a:lnTo>
                    <a:pt x="5081083" y="3022600"/>
                  </a:lnTo>
                  <a:lnTo>
                    <a:pt x="4920217" y="2954867"/>
                  </a:lnTo>
                  <a:cubicBezTo>
                    <a:pt x="4846843" y="2957802"/>
                    <a:pt x="4773515" y="2963334"/>
                    <a:pt x="4700083" y="2963334"/>
                  </a:cubicBezTo>
                  <a:lnTo>
                    <a:pt x="4412217" y="2929467"/>
                  </a:lnTo>
                  <a:lnTo>
                    <a:pt x="4166683" y="2980267"/>
                  </a:lnTo>
                  <a:lnTo>
                    <a:pt x="4014283" y="3022600"/>
                  </a:lnTo>
                  <a:lnTo>
                    <a:pt x="3963483" y="3132667"/>
                  </a:lnTo>
                  <a:lnTo>
                    <a:pt x="3616350" y="3056467"/>
                  </a:lnTo>
                  <a:lnTo>
                    <a:pt x="3438550" y="3124200"/>
                  </a:lnTo>
                  <a:lnTo>
                    <a:pt x="3133750" y="3310467"/>
                  </a:lnTo>
                  <a:lnTo>
                    <a:pt x="3015217" y="3479800"/>
                  </a:lnTo>
                  <a:lnTo>
                    <a:pt x="3057550" y="3708400"/>
                  </a:lnTo>
                  <a:cubicBezTo>
                    <a:pt x="2902520" y="3648111"/>
                    <a:pt x="2905150" y="3703640"/>
                    <a:pt x="2905150" y="3640667"/>
                  </a:cubicBezTo>
                  <a:lnTo>
                    <a:pt x="2837417" y="3437467"/>
                  </a:lnTo>
                  <a:lnTo>
                    <a:pt x="2676550" y="3175000"/>
                  </a:lnTo>
                  <a:lnTo>
                    <a:pt x="2558017" y="3081867"/>
                  </a:lnTo>
                  <a:lnTo>
                    <a:pt x="2371750" y="3073400"/>
                  </a:lnTo>
                  <a:lnTo>
                    <a:pt x="2320950" y="3225800"/>
                  </a:lnTo>
                  <a:lnTo>
                    <a:pt x="2168550" y="3090334"/>
                  </a:lnTo>
                  <a:lnTo>
                    <a:pt x="2168550" y="2971800"/>
                  </a:lnTo>
                  <a:lnTo>
                    <a:pt x="1939950" y="2717800"/>
                  </a:lnTo>
                  <a:lnTo>
                    <a:pt x="1719817" y="2709334"/>
                  </a:lnTo>
                  <a:lnTo>
                    <a:pt x="1660550" y="2785534"/>
                  </a:lnTo>
                  <a:lnTo>
                    <a:pt x="1398083" y="2751667"/>
                  </a:lnTo>
                  <a:lnTo>
                    <a:pt x="1067883" y="2582334"/>
                  </a:lnTo>
                  <a:cubicBezTo>
                    <a:pt x="947491" y="2444743"/>
                    <a:pt x="1009351" y="2446867"/>
                    <a:pt x="940883" y="2446867"/>
                  </a:cubicBezTo>
                  <a:lnTo>
                    <a:pt x="703817" y="2421467"/>
                  </a:lnTo>
                  <a:close/>
                </a:path>
              </a:pathLst>
            </a:custGeom>
            <a:solidFill>
              <a:srgbClr val="FFFFFF"/>
            </a:solidFill>
            <a:ln>
              <a:noFill/>
            </a:ln>
            <a:effectLst>
              <a:outerShdw blurRad="266700" dist="1778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grpSp>
      <p:sp>
        <p:nvSpPr>
          <p:cNvPr id="90" name="Freeform 39"/>
          <p:cNvSpPr>
            <a:spLocks/>
          </p:cNvSpPr>
          <p:nvPr/>
        </p:nvSpPr>
        <p:spPr bwMode="auto">
          <a:xfrm>
            <a:off x="4559494" y="2994624"/>
            <a:ext cx="569119" cy="377428"/>
          </a:xfrm>
          <a:custGeom>
            <a:avLst/>
            <a:gdLst/>
            <a:ahLst/>
            <a:cxnLst>
              <a:cxn ang="0">
                <a:pos x="1555" y="0"/>
              </a:cxn>
              <a:cxn ang="0">
                <a:pos x="1607" y="82"/>
              </a:cxn>
              <a:cxn ang="0">
                <a:pos x="1579" y="141"/>
              </a:cxn>
              <a:cxn ang="0">
                <a:pos x="1625" y="305"/>
              </a:cxn>
              <a:cxn ang="0">
                <a:pos x="1743" y="363"/>
              </a:cxn>
              <a:cxn ang="0">
                <a:pos x="1766" y="423"/>
              </a:cxn>
              <a:cxn ang="0">
                <a:pos x="1836" y="499"/>
              </a:cxn>
              <a:cxn ang="0">
                <a:pos x="1912" y="604"/>
              </a:cxn>
              <a:cxn ang="0">
                <a:pos x="1889" y="680"/>
              </a:cxn>
              <a:cxn ang="0">
                <a:pos x="1872" y="733"/>
              </a:cxn>
              <a:cxn ang="0">
                <a:pos x="1766" y="810"/>
              </a:cxn>
              <a:cxn ang="0">
                <a:pos x="1690" y="828"/>
              </a:cxn>
              <a:cxn ang="0">
                <a:pos x="1643" y="886"/>
              </a:cxn>
              <a:cxn ang="0">
                <a:pos x="1684" y="956"/>
              </a:cxn>
              <a:cxn ang="0">
                <a:pos x="1684" y="1044"/>
              </a:cxn>
              <a:cxn ang="0">
                <a:pos x="1590" y="1173"/>
              </a:cxn>
              <a:cxn ang="0">
                <a:pos x="1579" y="1238"/>
              </a:cxn>
              <a:cxn ang="0">
                <a:pos x="1466" y="1179"/>
              </a:cxn>
              <a:cxn ang="0">
                <a:pos x="241" y="1196"/>
              </a:cxn>
              <a:cxn ang="0">
                <a:pos x="241" y="1120"/>
              </a:cxn>
              <a:cxn ang="0">
                <a:pos x="206" y="1056"/>
              </a:cxn>
              <a:cxn ang="0">
                <a:pos x="217" y="997"/>
              </a:cxn>
              <a:cxn ang="0">
                <a:pos x="188" y="909"/>
              </a:cxn>
              <a:cxn ang="0">
                <a:pos x="188" y="845"/>
              </a:cxn>
              <a:cxn ang="0">
                <a:pos x="129" y="780"/>
              </a:cxn>
              <a:cxn ang="0">
                <a:pos x="111" y="715"/>
              </a:cxn>
              <a:cxn ang="0">
                <a:pos x="58" y="622"/>
              </a:cxn>
              <a:cxn ang="0">
                <a:pos x="76" y="539"/>
              </a:cxn>
              <a:cxn ang="0">
                <a:pos x="30" y="469"/>
              </a:cxn>
              <a:cxn ang="0">
                <a:pos x="23" y="423"/>
              </a:cxn>
              <a:cxn ang="0">
                <a:pos x="23" y="276"/>
              </a:cxn>
              <a:cxn ang="0">
                <a:pos x="41" y="217"/>
              </a:cxn>
              <a:cxn ang="0">
                <a:pos x="12" y="141"/>
              </a:cxn>
              <a:cxn ang="0">
                <a:pos x="12" y="76"/>
              </a:cxn>
              <a:cxn ang="0">
                <a:pos x="23" y="47"/>
              </a:cxn>
            </a:cxnLst>
            <a:rect l="0" t="0" r="r" b="b"/>
            <a:pathLst>
              <a:path w="1912" h="1267">
                <a:moveTo>
                  <a:pt x="41" y="47"/>
                </a:moveTo>
                <a:lnTo>
                  <a:pt x="1555" y="0"/>
                </a:lnTo>
                <a:lnTo>
                  <a:pt x="1572" y="47"/>
                </a:lnTo>
                <a:lnTo>
                  <a:pt x="1607" y="82"/>
                </a:lnTo>
                <a:lnTo>
                  <a:pt x="1602" y="106"/>
                </a:lnTo>
                <a:lnTo>
                  <a:pt x="1579" y="141"/>
                </a:lnTo>
                <a:lnTo>
                  <a:pt x="1596" y="194"/>
                </a:lnTo>
                <a:lnTo>
                  <a:pt x="1625" y="305"/>
                </a:lnTo>
                <a:lnTo>
                  <a:pt x="1713" y="340"/>
                </a:lnTo>
                <a:lnTo>
                  <a:pt x="1743" y="363"/>
                </a:lnTo>
                <a:lnTo>
                  <a:pt x="1755" y="398"/>
                </a:lnTo>
                <a:lnTo>
                  <a:pt x="1766" y="423"/>
                </a:lnTo>
                <a:lnTo>
                  <a:pt x="1831" y="463"/>
                </a:lnTo>
                <a:lnTo>
                  <a:pt x="1836" y="499"/>
                </a:lnTo>
                <a:lnTo>
                  <a:pt x="1889" y="534"/>
                </a:lnTo>
                <a:lnTo>
                  <a:pt x="1912" y="604"/>
                </a:lnTo>
                <a:lnTo>
                  <a:pt x="1912" y="639"/>
                </a:lnTo>
                <a:lnTo>
                  <a:pt x="1889" y="680"/>
                </a:lnTo>
                <a:lnTo>
                  <a:pt x="1872" y="698"/>
                </a:lnTo>
                <a:lnTo>
                  <a:pt x="1872" y="733"/>
                </a:lnTo>
                <a:lnTo>
                  <a:pt x="1819" y="792"/>
                </a:lnTo>
                <a:lnTo>
                  <a:pt x="1766" y="810"/>
                </a:lnTo>
                <a:lnTo>
                  <a:pt x="1755" y="828"/>
                </a:lnTo>
                <a:lnTo>
                  <a:pt x="1690" y="828"/>
                </a:lnTo>
                <a:lnTo>
                  <a:pt x="1660" y="845"/>
                </a:lnTo>
                <a:lnTo>
                  <a:pt x="1643" y="886"/>
                </a:lnTo>
                <a:lnTo>
                  <a:pt x="1649" y="921"/>
                </a:lnTo>
                <a:lnTo>
                  <a:pt x="1684" y="956"/>
                </a:lnTo>
                <a:lnTo>
                  <a:pt x="1695" y="985"/>
                </a:lnTo>
                <a:lnTo>
                  <a:pt x="1684" y="1044"/>
                </a:lnTo>
                <a:lnTo>
                  <a:pt x="1637" y="1144"/>
                </a:lnTo>
                <a:lnTo>
                  <a:pt x="1590" y="1173"/>
                </a:lnTo>
                <a:lnTo>
                  <a:pt x="1579" y="1203"/>
                </a:lnTo>
                <a:lnTo>
                  <a:pt x="1579" y="1238"/>
                </a:lnTo>
                <a:lnTo>
                  <a:pt x="1561" y="1267"/>
                </a:lnTo>
                <a:lnTo>
                  <a:pt x="1466" y="1179"/>
                </a:lnTo>
                <a:lnTo>
                  <a:pt x="252" y="1214"/>
                </a:lnTo>
                <a:lnTo>
                  <a:pt x="241" y="1196"/>
                </a:lnTo>
                <a:lnTo>
                  <a:pt x="229" y="1156"/>
                </a:lnTo>
                <a:lnTo>
                  <a:pt x="241" y="1120"/>
                </a:lnTo>
                <a:lnTo>
                  <a:pt x="217" y="1091"/>
                </a:lnTo>
                <a:lnTo>
                  <a:pt x="206" y="1056"/>
                </a:lnTo>
                <a:lnTo>
                  <a:pt x="229" y="1027"/>
                </a:lnTo>
                <a:lnTo>
                  <a:pt x="217" y="997"/>
                </a:lnTo>
                <a:lnTo>
                  <a:pt x="176" y="974"/>
                </a:lnTo>
                <a:lnTo>
                  <a:pt x="188" y="909"/>
                </a:lnTo>
                <a:lnTo>
                  <a:pt x="194" y="879"/>
                </a:lnTo>
                <a:lnTo>
                  <a:pt x="188" y="845"/>
                </a:lnTo>
                <a:lnTo>
                  <a:pt x="141" y="816"/>
                </a:lnTo>
                <a:lnTo>
                  <a:pt x="129" y="780"/>
                </a:lnTo>
                <a:lnTo>
                  <a:pt x="141" y="751"/>
                </a:lnTo>
                <a:lnTo>
                  <a:pt x="111" y="715"/>
                </a:lnTo>
                <a:lnTo>
                  <a:pt x="88" y="652"/>
                </a:lnTo>
                <a:lnTo>
                  <a:pt x="58" y="622"/>
                </a:lnTo>
                <a:lnTo>
                  <a:pt x="76" y="569"/>
                </a:lnTo>
                <a:lnTo>
                  <a:pt x="76" y="539"/>
                </a:lnTo>
                <a:lnTo>
                  <a:pt x="35" y="516"/>
                </a:lnTo>
                <a:lnTo>
                  <a:pt x="30" y="469"/>
                </a:lnTo>
                <a:lnTo>
                  <a:pt x="35" y="458"/>
                </a:lnTo>
                <a:lnTo>
                  <a:pt x="23" y="423"/>
                </a:lnTo>
                <a:lnTo>
                  <a:pt x="0" y="346"/>
                </a:lnTo>
                <a:lnTo>
                  <a:pt x="23" y="276"/>
                </a:lnTo>
                <a:lnTo>
                  <a:pt x="18" y="241"/>
                </a:lnTo>
                <a:lnTo>
                  <a:pt x="41" y="217"/>
                </a:lnTo>
                <a:lnTo>
                  <a:pt x="30" y="158"/>
                </a:lnTo>
                <a:lnTo>
                  <a:pt x="12" y="141"/>
                </a:lnTo>
                <a:lnTo>
                  <a:pt x="23" y="100"/>
                </a:lnTo>
                <a:lnTo>
                  <a:pt x="12" y="76"/>
                </a:lnTo>
                <a:lnTo>
                  <a:pt x="0" y="53"/>
                </a:lnTo>
                <a:lnTo>
                  <a:pt x="23" y="47"/>
                </a:lnTo>
                <a:lnTo>
                  <a:pt x="41" y="47"/>
                </a:lnTo>
                <a:close/>
              </a:path>
            </a:pathLst>
          </a:custGeom>
          <a:solidFill>
            <a:srgbClr val="3B325E"/>
          </a:solidFill>
          <a:ln w="9525">
            <a:solidFill>
              <a:srgbClr val="FFFFFF"/>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kern="0" dirty="0">
              <a:solidFill>
                <a:sysClr val="windowText" lastClr="000000"/>
              </a:solidFill>
              <a:ea typeface="ＭＳ Ｐゴシック" charset="-128"/>
            </a:endParaRPr>
          </a:p>
        </p:txBody>
      </p:sp>
      <p:sp>
        <p:nvSpPr>
          <p:cNvPr id="2" name="Title 1"/>
          <p:cNvSpPr>
            <a:spLocks noGrp="1"/>
          </p:cNvSpPr>
          <p:nvPr>
            <p:ph type="title"/>
          </p:nvPr>
        </p:nvSpPr>
        <p:spPr/>
        <p:txBody>
          <a:bodyPr>
            <a:normAutofit/>
          </a:bodyPr>
          <a:lstStyle/>
          <a:p>
            <a:r>
              <a:rPr lang="en-US" dirty="0" smtClean="0"/>
              <a:t>States that have Adopted Common Core</a:t>
            </a:r>
            <a:endParaRPr lang="en-US" dirty="0"/>
          </a:p>
        </p:txBody>
      </p:sp>
      <p:sp>
        <p:nvSpPr>
          <p:cNvPr id="5" name="Slide Number Placeholder 4"/>
          <p:cNvSpPr>
            <a:spLocks noGrp="1"/>
          </p:cNvSpPr>
          <p:nvPr>
            <p:ph type="sldNum" sz="quarter" idx="12"/>
          </p:nvPr>
        </p:nvSpPr>
        <p:spPr/>
        <p:txBody>
          <a:bodyPr/>
          <a:lstStyle/>
          <a:p>
            <a:fld id="{ACD34B06-FF70-8B47-B17C-B368C232A9CF}" type="slidenum">
              <a:rPr lang="en-US" smtClean="0"/>
              <a:pPr/>
              <a:t>8</a:t>
            </a:fld>
            <a:endParaRPr lang="en-US" dirty="0"/>
          </a:p>
        </p:txBody>
      </p:sp>
      <p:grpSp>
        <p:nvGrpSpPr>
          <p:cNvPr id="6" name="Group 244"/>
          <p:cNvGrpSpPr>
            <a:grpSpLocks/>
          </p:cNvGrpSpPr>
          <p:nvPr/>
        </p:nvGrpSpPr>
        <p:grpSpPr bwMode="auto">
          <a:xfrm>
            <a:off x="1740502" y="4340599"/>
            <a:ext cx="1202666" cy="817145"/>
            <a:chOff x="900" y="3251"/>
            <a:chExt cx="1226" cy="833"/>
          </a:xfrm>
          <a:solidFill>
            <a:srgbClr val="E7982E"/>
          </a:solidFill>
        </p:grpSpPr>
        <p:sp>
          <p:nvSpPr>
            <p:cNvPr id="7" name="Freeform 74"/>
            <p:cNvSpPr>
              <a:spLocks/>
            </p:cNvSpPr>
            <p:nvPr/>
          </p:nvSpPr>
          <p:spPr bwMode="auto">
            <a:xfrm>
              <a:off x="1246" y="3251"/>
              <a:ext cx="880" cy="730"/>
            </a:xfrm>
            <a:custGeom>
              <a:avLst/>
              <a:gdLst/>
              <a:ahLst/>
              <a:cxnLst>
                <a:cxn ang="0">
                  <a:pos x="736" y="432"/>
                </a:cxn>
                <a:cxn ang="0">
                  <a:pos x="600" y="360"/>
                </a:cxn>
                <a:cxn ang="0">
                  <a:pos x="576" y="368"/>
                </a:cxn>
                <a:cxn ang="0">
                  <a:pos x="496" y="352"/>
                </a:cxn>
                <a:cxn ang="0">
                  <a:pos x="352" y="16"/>
                </a:cxn>
                <a:cxn ang="0">
                  <a:pos x="264" y="24"/>
                </a:cxn>
                <a:cxn ang="0">
                  <a:pos x="216" y="8"/>
                </a:cxn>
                <a:cxn ang="0">
                  <a:pos x="184" y="8"/>
                </a:cxn>
                <a:cxn ang="0">
                  <a:pos x="160" y="8"/>
                </a:cxn>
                <a:cxn ang="0">
                  <a:pos x="112" y="32"/>
                </a:cxn>
                <a:cxn ang="0">
                  <a:pos x="48" y="88"/>
                </a:cxn>
                <a:cxn ang="0">
                  <a:pos x="72" y="152"/>
                </a:cxn>
                <a:cxn ang="0">
                  <a:pos x="112" y="176"/>
                </a:cxn>
                <a:cxn ang="0">
                  <a:pos x="88" y="168"/>
                </a:cxn>
                <a:cxn ang="0">
                  <a:pos x="112" y="192"/>
                </a:cxn>
                <a:cxn ang="0">
                  <a:pos x="72" y="176"/>
                </a:cxn>
                <a:cxn ang="0">
                  <a:pos x="32" y="192"/>
                </a:cxn>
                <a:cxn ang="0">
                  <a:pos x="16" y="224"/>
                </a:cxn>
                <a:cxn ang="0">
                  <a:pos x="56" y="248"/>
                </a:cxn>
                <a:cxn ang="0">
                  <a:pos x="112" y="240"/>
                </a:cxn>
                <a:cxn ang="0">
                  <a:pos x="104" y="256"/>
                </a:cxn>
                <a:cxn ang="0">
                  <a:pos x="72" y="312"/>
                </a:cxn>
                <a:cxn ang="0">
                  <a:pos x="48" y="336"/>
                </a:cxn>
                <a:cxn ang="0">
                  <a:pos x="16" y="368"/>
                </a:cxn>
                <a:cxn ang="0">
                  <a:pos x="32" y="384"/>
                </a:cxn>
                <a:cxn ang="0">
                  <a:pos x="40" y="424"/>
                </a:cxn>
                <a:cxn ang="0">
                  <a:pos x="80" y="416"/>
                </a:cxn>
                <a:cxn ang="0">
                  <a:pos x="96" y="456"/>
                </a:cxn>
                <a:cxn ang="0">
                  <a:pos x="112" y="464"/>
                </a:cxn>
                <a:cxn ang="0">
                  <a:pos x="144" y="472"/>
                </a:cxn>
                <a:cxn ang="0">
                  <a:pos x="176" y="472"/>
                </a:cxn>
                <a:cxn ang="0">
                  <a:pos x="176" y="504"/>
                </a:cxn>
                <a:cxn ang="0">
                  <a:pos x="136" y="560"/>
                </a:cxn>
                <a:cxn ang="0">
                  <a:pos x="112" y="592"/>
                </a:cxn>
                <a:cxn ang="0">
                  <a:pos x="64" y="608"/>
                </a:cxn>
                <a:cxn ang="0">
                  <a:pos x="80" y="608"/>
                </a:cxn>
                <a:cxn ang="0">
                  <a:pos x="104" y="608"/>
                </a:cxn>
                <a:cxn ang="0">
                  <a:pos x="136" y="584"/>
                </a:cxn>
                <a:cxn ang="0">
                  <a:pos x="184" y="544"/>
                </a:cxn>
                <a:cxn ang="0">
                  <a:pos x="248" y="480"/>
                </a:cxn>
                <a:cxn ang="0">
                  <a:pos x="248" y="432"/>
                </a:cxn>
                <a:cxn ang="0">
                  <a:pos x="320" y="368"/>
                </a:cxn>
                <a:cxn ang="0">
                  <a:pos x="296" y="408"/>
                </a:cxn>
                <a:cxn ang="0">
                  <a:pos x="296" y="424"/>
                </a:cxn>
                <a:cxn ang="0">
                  <a:pos x="320" y="416"/>
                </a:cxn>
                <a:cxn ang="0">
                  <a:pos x="336" y="376"/>
                </a:cxn>
                <a:cxn ang="0">
                  <a:pos x="352" y="368"/>
                </a:cxn>
                <a:cxn ang="0">
                  <a:pos x="400" y="384"/>
                </a:cxn>
                <a:cxn ang="0">
                  <a:pos x="448" y="376"/>
                </a:cxn>
                <a:cxn ang="0">
                  <a:pos x="512" y="376"/>
                </a:cxn>
                <a:cxn ang="0">
                  <a:pos x="592" y="408"/>
                </a:cxn>
                <a:cxn ang="0">
                  <a:pos x="592" y="384"/>
                </a:cxn>
                <a:cxn ang="0">
                  <a:pos x="592" y="368"/>
                </a:cxn>
                <a:cxn ang="0">
                  <a:pos x="632" y="384"/>
                </a:cxn>
                <a:cxn ang="0">
                  <a:pos x="672" y="424"/>
                </a:cxn>
                <a:cxn ang="0">
                  <a:pos x="704" y="456"/>
                </a:cxn>
                <a:cxn ang="0">
                  <a:pos x="744" y="472"/>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8" name="Freeform 75"/>
            <p:cNvSpPr>
              <a:spLocks/>
            </p:cNvSpPr>
            <p:nvPr/>
          </p:nvSpPr>
          <p:spPr bwMode="auto">
            <a:xfrm>
              <a:off x="1939" y="3719"/>
              <a:ext cx="37" cy="37"/>
            </a:xfrm>
            <a:custGeom>
              <a:avLst/>
              <a:gdLst/>
              <a:ahLst/>
              <a:cxnLst>
                <a:cxn ang="0">
                  <a:pos x="0" y="8"/>
                </a:cxn>
                <a:cxn ang="0">
                  <a:pos x="0" y="8"/>
                </a:cxn>
                <a:cxn ang="0">
                  <a:pos x="16" y="0"/>
                </a:cxn>
                <a:cxn ang="0">
                  <a:pos x="16" y="0"/>
                </a:cxn>
                <a:cxn ang="0">
                  <a:pos x="32" y="24"/>
                </a:cxn>
                <a:cxn ang="0">
                  <a:pos x="32" y="24"/>
                </a:cxn>
                <a:cxn ang="0">
                  <a:pos x="32" y="24"/>
                </a:cxn>
                <a:cxn ang="0">
                  <a:pos x="32" y="24"/>
                </a:cxn>
                <a:cxn ang="0">
                  <a:pos x="24" y="16"/>
                </a:cxn>
                <a:cxn ang="0">
                  <a:pos x="24" y="16"/>
                </a:cxn>
                <a:cxn ang="0">
                  <a:pos x="16" y="24"/>
                </a:cxn>
                <a:cxn ang="0">
                  <a:pos x="16" y="24"/>
                </a:cxn>
                <a:cxn ang="0">
                  <a:pos x="24" y="24"/>
                </a:cxn>
                <a:cxn ang="0">
                  <a:pos x="24" y="24"/>
                </a:cxn>
                <a:cxn ang="0">
                  <a:pos x="16" y="32"/>
                </a:cxn>
                <a:cxn ang="0">
                  <a:pos x="16" y="32"/>
                </a:cxn>
                <a:cxn ang="0">
                  <a:pos x="0" y="16"/>
                </a:cxn>
                <a:cxn ang="0">
                  <a:pos x="0" y="16"/>
                </a:cxn>
                <a:cxn ang="0">
                  <a:pos x="0" y="8"/>
                </a:cxn>
              </a:cxnLst>
              <a:rect l="0" t="0" r="r" b="b"/>
              <a:pathLst>
                <a:path w="32" h="32">
                  <a:moveTo>
                    <a:pt x="0" y="8"/>
                  </a:moveTo>
                  <a:lnTo>
                    <a:pt x="0" y="8"/>
                  </a:lnTo>
                  <a:lnTo>
                    <a:pt x="16" y="0"/>
                  </a:lnTo>
                  <a:lnTo>
                    <a:pt x="16" y="0"/>
                  </a:lnTo>
                  <a:lnTo>
                    <a:pt x="32" y="24"/>
                  </a:lnTo>
                  <a:lnTo>
                    <a:pt x="32" y="24"/>
                  </a:lnTo>
                  <a:lnTo>
                    <a:pt x="32" y="24"/>
                  </a:lnTo>
                  <a:lnTo>
                    <a:pt x="32" y="24"/>
                  </a:lnTo>
                  <a:lnTo>
                    <a:pt x="24" y="16"/>
                  </a:lnTo>
                  <a:lnTo>
                    <a:pt x="24" y="16"/>
                  </a:lnTo>
                  <a:lnTo>
                    <a:pt x="16" y="24"/>
                  </a:lnTo>
                  <a:lnTo>
                    <a:pt x="16" y="24"/>
                  </a:lnTo>
                  <a:lnTo>
                    <a:pt x="24" y="24"/>
                  </a:lnTo>
                  <a:lnTo>
                    <a:pt x="24" y="24"/>
                  </a:lnTo>
                  <a:lnTo>
                    <a:pt x="16" y="32"/>
                  </a:lnTo>
                  <a:lnTo>
                    <a:pt x="16" y="32"/>
                  </a:lnTo>
                  <a:lnTo>
                    <a:pt x="0" y="16"/>
                  </a:lnTo>
                  <a:lnTo>
                    <a:pt x="0" y="16"/>
                  </a:lnTo>
                  <a:lnTo>
                    <a:pt x="0" y="8"/>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9" name="Freeform 78"/>
            <p:cNvSpPr>
              <a:spLocks/>
            </p:cNvSpPr>
            <p:nvPr/>
          </p:nvSpPr>
          <p:spPr bwMode="auto">
            <a:xfrm>
              <a:off x="1976" y="3756"/>
              <a:ext cx="28" cy="38"/>
            </a:xfrm>
            <a:custGeom>
              <a:avLst/>
              <a:gdLst/>
              <a:ahLst/>
              <a:cxnLst>
                <a:cxn ang="0">
                  <a:pos x="0" y="0"/>
                </a:cxn>
                <a:cxn ang="0">
                  <a:pos x="0" y="0"/>
                </a:cxn>
                <a:cxn ang="0">
                  <a:pos x="8" y="24"/>
                </a:cxn>
                <a:cxn ang="0">
                  <a:pos x="8" y="24"/>
                </a:cxn>
                <a:cxn ang="0">
                  <a:pos x="24" y="32"/>
                </a:cxn>
                <a:cxn ang="0">
                  <a:pos x="24" y="32"/>
                </a:cxn>
                <a:cxn ang="0">
                  <a:pos x="16" y="8"/>
                </a:cxn>
                <a:cxn ang="0">
                  <a:pos x="16" y="8"/>
                </a:cxn>
                <a:cxn ang="0">
                  <a:pos x="8" y="0"/>
                </a:cxn>
                <a:cxn ang="0">
                  <a:pos x="8" y="0"/>
                </a:cxn>
                <a:cxn ang="0">
                  <a:pos x="0" y="0"/>
                </a:cxn>
              </a:cxnLst>
              <a:rect l="0" t="0" r="r" b="b"/>
              <a:pathLst>
                <a:path w="24" h="32">
                  <a:moveTo>
                    <a:pt x="0" y="0"/>
                  </a:moveTo>
                  <a:lnTo>
                    <a:pt x="0" y="0"/>
                  </a:lnTo>
                  <a:lnTo>
                    <a:pt x="8" y="24"/>
                  </a:lnTo>
                  <a:lnTo>
                    <a:pt x="8" y="24"/>
                  </a:lnTo>
                  <a:lnTo>
                    <a:pt x="24" y="32"/>
                  </a:lnTo>
                  <a:lnTo>
                    <a:pt x="24" y="32"/>
                  </a:lnTo>
                  <a:lnTo>
                    <a:pt x="16" y="8"/>
                  </a:lnTo>
                  <a:lnTo>
                    <a:pt x="16" y="8"/>
                  </a:lnTo>
                  <a:lnTo>
                    <a:pt x="8" y="0"/>
                  </a:lnTo>
                  <a:lnTo>
                    <a:pt x="8" y="0"/>
                  </a:lnTo>
                  <a:lnTo>
                    <a:pt x="0"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0" name="Freeform 79"/>
            <p:cNvSpPr>
              <a:spLocks/>
            </p:cNvSpPr>
            <p:nvPr/>
          </p:nvSpPr>
          <p:spPr bwMode="auto">
            <a:xfrm>
              <a:off x="1967" y="3719"/>
              <a:ext cx="37" cy="28"/>
            </a:xfrm>
            <a:custGeom>
              <a:avLst/>
              <a:gdLst/>
              <a:ahLst/>
              <a:cxnLst>
                <a:cxn ang="0">
                  <a:pos x="32" y="16"/>
                </a:cxn>
                <a:cxn ang="0">
                  <a:pos x="32" y="16"/>
                </a:cxn>
                <a:cxn ang="0">
                  <a:pos x="24" y="24"/>
                </a:cxn>
                <a:cxn ang="0">
                  <a:pos x="24" y="24"/>
                </a:cxn>
                <a:cxn ang="0">
                  <a:pos x="16" y="24"/>
                </a:cxn>
                <a:cxn ang="0">
                  <a:pos x="16" y="24"/>
                </a:cxn>
                <a:cxn ang="0">
                  <a:pos x="16" y="16"/>
                </a:cxn>
                <a:cxn ang="0">
                  <a:pos x="16" y="16"/>
                </a:cxn>
                <a:cxn ang="0">
                  <a:pos x="0" y="0"/>
                </a:cxn>
                <a:cxn ang="0">
                  <a:pos x="0" y="0"/>
                </a:cxn>
                <a:cxn ang="0">
                  <a:pos x="8" y="0"/>
                </a:cxn>
                <a:cxn ang="0">
                  <a:pos x="8" y="0"/>
                </a:cxn>
                <a:cxn ang="0">
                  <a:pos x="32" y="16"/>
                </a:cxn>
              </a:cxnLst>
              <a:rect l="0" t="0" r="r" b="b"/>
              <a:pathLst>
                <a:path w="32" h="24">
                  <a:moveTo>
                    <a:pt x="32" y="16"/>
                  </a:moveTo>
                  <a:lnTo>
                    <a:pt x="32" y="16"/>
                  </a:lnTo>
                  <a:lnTo>
                    <a:pt x="24" y="24"/>
                  </a:lnTo>
                  <a:lnTo>
                    <a:pt x="24" y="24"/>
                  </a:lnTo>
                  <a:lnTo>
                    <a:pt x="16" y="24"/>
                  </a:lnTo>
                  <a:lnTo>
                    <a:pt x="16" y="24"/>
                  </a:lnTo>
                  <a:lnTo>
                    <a:pt x="16" y="16"/>
                  </a:lnTo>
                  <a:lnTo>
                    <a:pt x="16" y="16"/>
                  </a:lnTo>
                  <a:lnTo>
                    <a:pt x="0" y="0"/>
                  </a:lnTo>
                  <a:lnTo>
                    <a:pt x="0" y="0"/>
                  </a:lnTo>
                  <a:lnTo>
                    <a:pt x="8" y="0"/>
                  </a:lnTo>
                  <a:lnTo>
                    <a:pt x="8" y="0"/>
                  </a:lnTo>
                  <a:lnTo>
                    <a:pt x="32" y="16"/>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1" name="Freeform 82"/>
            <p:cNvSpPr>
              <a:spLocks/>
            </p:cNvSpPr>
            <p:nvPr/>
          </p:nvSpPr>
          <p:spPr bwMode="auto">
            <a:xfrm>
              <a:off x="2051" y="3784"/>
              <a:ext cx="38" cy="47"/>
            </a:xfrm>
            <a:custGeom>
              <a:avLst/>
              <a:gdLst/>
              <a:ahLst/>
              <a:cxnLst>
                <a:cxn ang="0">
                  <a:pos x="8" y="8"/>
                </a:cxn>
                <a:cxn ang="0">
                  <a:pos x="8" y="8"/>
                </a:cxn>
                <a:cxn ang="0">
                  <a:pos x="32" y="32"/>
                </a:cxn>
                <a:cxn ang="0">
                  <a:pos x="32" y="32"/>
                </a:cxn>
                <a:cxn ang="0">
                  <a:pos x="32" y="40"/>
                </a:cxn>
                <a:cxn ang="0">
                  <a:pos x="32" y="40"/>
                </a:cxn>
                <a:cxn ang="0">
                  <a:pos x="16" y="24"/>
                </a:cxn>
                <a:cxn ang="0">
                  <a:pos x="16" y="24"/>
                </a:cxn>
                <a:cxn ang="0">
                  <a:pos x="8" y="24"/>
                </a:cxn>
                <a:cxn ang="0">
                  <a:pos x="8" y="24"/>
                </a:cxn>
                <a:cxn ang="0">
                  <a:pos x="0" y="16"/>
                </a:cxn>
                <a:cxn ang="0">
                  <a:pos x="0" y="16"/>
                </a:cxn>
                <a:cxn ang="0">
                  <a:pos x="0" y="0"/>
                </a:cxn>
                <a:cxn ang="0">
                  <a:pos x="0" y="0"/>
                </a:cxn>
                <a:cxn ang="0">
                  <a:pos x="8" y="8"/>
                </a:cxn>
              </a:cxnLst>
              <a:rect l="0" t="0" r="r" b="b"/>
              <a:pathLst>
                <a:path w="32" h="40">
                  <a:moveTo>
                    <a:pt x="8" y="8"/>
                  </a:moveTo>
                  <a:lnTo>
                    <a:pt x="8" y="8"/>
                  </a:lnTo>
                  <a:lnTo>
                    <a:pt x="32" y="32"/>
                  </a:lnTo>
                  <a:lnTo>
                    <a:pt x="32" y="32"/>
                  </a:lnTo>
                  <a:lnTo>
                    <a:pt x="32" y="40"/>
                  </a:lnTo>
                  <a:lnTo>
                    <a:pt x="32" y="40"/>
                  </a:lnTo>
                  <a:lnTo>
                    <a:pt x="16" y="24"/>
                  </a:lnTo>
                  <a:lnTo>
                    <a:pt x="16" y="24"/>
                  </a:lnTo>
                  <a:lnTo>
                    <a:pt x="8" y="24"/>
                  </a:lnTo>
                  <a:lnTo>
                    <a:pt x="8" y="24"/>
                  </a:lnTo>
                  <a:lnTo>
                    <a:pt x="0" y="16"/>
                  </a:lnTo>
                  <a:lnTo>
                    <a:pt x="0" y="16"/>
                  </a:lnTo>
                  <a:lnTo>
                    <a:pt x="0" y="0"/>
                  </a:lnTo>
                  <a:lnTo>
                    <a:pt x="0" y="0"/>
                  </a:lnTo>
                  <a:lnTo>
                    <a:pt x="8" y="8"/>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2" name="Freeform 83"/>
            <p:cNvSpPr>
              <a:spLocks/>
            </p:cNvSpPr>
            <p:nvPr/>
          </p:nvSpPr>
          <p:spPr bwMode="auto">
            <a:xfrm>
              <a:off x="2079" y="3859"/>
              <a:ext cx="47" cy="28"/>
            </a:xfrm>
            <a:custGeom>
              <a:avLst/>
              <a:gdLst/>
              <a:ahLst/>
              <a:cxnLst>
                <a:cxn ang="0">
                  <a:pos x="16" y="0"/>
                </a:cxn>
                <a:cxn ang="0">
                  <a:pos x="16" y="0"/>
                </a:cxn>
                <a:cxn ang="0">
                  <a:pos x="16" y="16"/>
                </a:cxn>
                <a:cxn ang="0">
                  <a:pos x="16" y="16"/>
                </a:cxn>
                <a:cxn ang="0">
                  <a:pos x="24" y="16"/>
                </a:cxn>
                <a:cxn ang="0">
                  <a:pos x="24" y="16"/>
                </a:cxn>
                <a:cxn ang="0">
                  <a:pos x="24" y="0"/>
                </a:cxn>
                <a:cxn ang="0">
                  <a:pos x="24" y="0"/>
                </a:cxn>
                <a:cxn ang="0">
                  <a:pos x="32" y="0"/>
                </a:cxn>
                <a:cxn ang="0">
                  <a:pos x="40" y="8"/>
                </a:cxn>
                <a:cxn ang="0">
                  <a:pos x="40" y="16"/>
                </a:cxn>
                <a:cxn ang="0">
                  <a:pos x="32" y="24"/>
                </a:cxn>
                <a:cxn ang="0">
                  <a:pos x="32" y="24"/>
                </a:cxn>
                <a:cxn ang="0">
                  <a:pos x="24" y="24"/>
                </a:cxn>
                <a:cxn ang="0">
                  <a:pos x="16" y="24"/>
                </a:cxn>
                <a:cxn ang="0">
                  <a:pos x="16" y="24"/>
                </a:cxn>
                <a:cxn ang="0">
                  <a:pos x="8" y="16"/>
                </a:cxn>
                <a:cxn ang="0">
                  <a:pos x="8" y="16"/>
                </a:cxn>
                <a:cxn ang="0">
                  <a:pos x="0" y="0"/>
                </a:cxn>
                <a:cxn ang="0">
                  <a:pos x="0" y="0"/>
                </a:cxn>
                <a:cxn ang="0">
                  <a:pos x="16" y="0"/>
                </a:cxn>
              </a:cxnLst>
              <a:rect l="0" t="0" r="r" b="b"/>
              <a:pathLst>
                <a:path w="40" h="24">
                  <a:moveTo>
                    <a:pt x="16" y="0"/>
                  </a:moveTo>
                  <a:lnTo>
                    <a:pt x="16" y="0"/>
                  </a:lnTo>
                  <a:lnTo>
                    <a:pt x="16" y="16"/>
                  </a:lnTo>
                  <a:lnTo>
                    <a:pt x="16" y="16"/>
                  </a:lnTo>
                  <a:lnTo>
                    <a:pt x="24" y="16"/>
                  </a:lnTo>
                  <a:lnTo>
                    <a:pt x="24" y="16"/>
                  </a:lnTo>
                  <a:lnTo>
                    <a:pt x="24" y="0"/>
                  </a:lnTo>
                  <a:lnTo>
                    <a:pt x="24" y="0"/>
                  </a:lnTo>
                  <a:lnTo>
                    <a:pt x="32" y="0"/>
                  </a:lnTo>
                  <a:lnTo>
                    <a:pt x="40" y="8"/>
                  </a:lnTo>
                  <a:lnTo>
                    <a:pt x="40" y="16"/>
                  </a:lnTo>
                  <a:lnTo>
                    <a:pt x="32" y="24"/>
                  </a:lnTo>
                  <a:lnTo>
                    <a:pt x="32" y="24"/>
                  </a:lnTo>
                  <a:lnTo>
                    <a:pt x="24" y="24"/>
                  </a:lnTo>
                  <a:lnTo>
                    <a:pt x="16" y="24"/>
                  </a:lnTo>
                  <a:lnTo>
                    <a:pt x="16" y="24"/>
                  </a:lnTo>
                  <a:lnTo>
                    <a:pt x="8" y="16"/>
                  </a:lnTo>
                  <a:lnTo>
                    <a:pt x="8" y="16"/>
                  </a:lnTo>
                  <a:lnTo>
                    <a:pt x="0" y="0"/>
                  </a:lnTo>
                  <a:lnTo>
                    <a:pt x="0" y="0"/>
                  </a:lnTo>
                  <a:lnTo>
                    <a:pt x="16"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3" name="Freeform 88"/>
            <p:cNvSpPr>
              <a:spLocks/>
            </p:cNvSpPr>
            <p:nvPr/>
          </p:nvSpPr>
          <p:spPr bwMode="auto">
            <a:xfrm>
              <a:off x="1527" y="3831"/>
              <a:ext cx="56" cy="47"/>
            </a:xfrm>
            <a:custGeom>
              <a:avLst/>
              <a:gdLst/>
              <a:ahLst/>
              <a:cxnLst>
                <a:cxn ang="0">
                  <a:pos x="24" y="0"/>
                </a:cxn>
                <a:cxn ang="0">
                  <a:pos x="24" y="0"/>
                </a:cxn>
                <a:cxn ang="0">
                  <a:pos x="16" y="8"/>
                </a:cxn>
                <a:cxn ang="0">
                  <a:pos x="16" y="8"/>
                </a:cxn>
                <a:cxn ang="0">
                  <a:pos x="16" y="16"/>
                </a:cxn>
                <a:cxn ang="0">
                  <a:pos x="16" y="16"/>
                </a:cxn>
                <a:cxn ang="0">
                  <a:pos x="16" y="24"/>
                </a:cxn>
                <a:cxn ang="0">
                  <a:pos x="16" y="24"/>
                </a:cxn>
                <a:cxn ang="0">
                  <a:pos x="8" y="8"/>
                </a:cxn>
                <a:cxn ang="0">
                  <a:pos x="8" y="8"/>
                </a:cxn>
                <a:cxn ang="0">
                  <a:pos x="0" y="24"/>
                </a:cxn>
                <a:cxn ang="0">
                  <a:pos x="0" y="24"/>
                </a:cxn>
                <a:cxn ang="0">
                  <a:pos x="8" y="40"/>
                </a:cxn>
                <a:cxn ang="0">
                  <a:pos x="8" y="40"/>
                </a:cxn>
                <a:cxn ang="0">
                  <a:pos x="24" y="32"/>
                </a:cxn>
                <a:cxn ang="0">
                  <a:pos x="24" y="32"/>
                </a:cxn>
                <a:cxn ang="0">
                  <a:pos x="32" y="16"/>
                </a:cxn>
                <a:cxn ang="0">
                  <a:pos x="32" y="16"/>
                </a:cxn>
                <a:cxn ang="0">
                  <a:pos x="48" y="16"/>
                </a:cxn>
                <a:cxn ang="0">
                  <a:pos x="48" y="16"/>
                </a:cxn>
                <a:cxn ang="0">
                  <a:pos x="40" y="8"/>
                </a:cxn>
                <a:cxn ang="0">
                  <a:pos x="40" y="0"/>
                </a:cxn>
                <a:cxn ang="0">
                  <a:pos x="40" y="0"/>
                </a:cxn>
                <a:cxn ang="0">
                  <a:pos x="24" y="0"/>
                </a:cxn>
              </a:cxnLst>
              <a:rect l="0" t="0" r="r" b="b"/>
              <a:pathLst>
                <a:path w="48" h="40">
                  <a:moveTo>
                    <a:pt x="24" y="0"/>
                  </a:moveTo>
                  <a:lnTo>
                    <a:pt x="24" y="0"/>
                  </a:lnTo>
                  <a:lnTo>
                    <a:pt x="16" y="8"/>
                  </a:lnTo>
                  <a:lnTo>
                    <a:pt x="16" y="8"/>
                  </a:lnTo>
                  <a:lnTo>
                    <a:pt x="16" y="16"/>
                  </a:lnTo>
                  <a:lnTo>
                    <a:pt x="16" y="16"/>
                  </a:lnTo>
                  <a:lnTo>
                    <a:pt x="16" y="24"/>
                  </a:lnTo>
                  <a:lnTo>
                    <a:pt x="16" y="24"/>
                  </a:lnTo>
                  <a:lnTo>
                    <a:pt x="8" y="8"/>
                  </a:lnTo>
                  <a:lnTo>
                    <a:pt x="8" y="8"/>
                  </a:lnTo>
                  <a:lnTo>
                    <a:pt x="0" y="24"/>
                  </a:lnTo>
                  <a:lnTo>
                    <a:pt x="0" y="24"/>
                  </a:lnTo>
                  <a:lnTo>
                    <a:pt x="8" y="40"/>
                  </a:lnTo>
                  <a:lnTo>
                    <a:pt x="8" y="40"/>
                  </a:lnTo>
                  <a:lnTo>
                    <a:pt x="24" y="32"/>
                  </a:lnTo>
                  <a:lnTo>
                    <a:pt x="24" y="32"/>
                  </a:lnTo>
                  <a:lnTo>
                    <a:pt x="32" y="16"/>
                  </a:lnTo>
                  <a:lnTo>
                    <a:pt x="32" y="16"/>
                  </a:lnTo>
                  <a:lnTo>
                    <a:pt x="48" y="16"/>
                  </a:lnTo>
                  <a:lnTo>
                    <a:pt x="48" y="16"/>
                  </a:lnTo>
                  <a:lnTo>
                    <a:pt x="40" y="8"/>
                  </a:lnTo>
                  <a:lnTo>
                    <a:pt x="40" y="0"/>
                  </a:lnTo>
                  <a:lnTo>
                    <a:pt x="40" y="0"/>
                  </a:lnTo>
                  <a:lnTo>
                    <a:pt x="24"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4" name="Freeform 89"/>
            <p:cNvSpPr>
              <a:spLocks/>
            </p:cNvSpPr>
            <p:nvPr/>
          </p:nvSpPr>
          <p:spPr bwMode="auto">
            <a:xfrm>
              <a:off x="1199" y="4009"/>
              <a:ext cx="38" cy="28"/>
            </a:xfrm>
            <a:custGeom>
              <a:avLst/>
              <a:gdLst/>
              <a:ahLst/>
              <a:cxnLst>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15" name="Freeform 91"/>
            <p:cNvSpPr>
              <a:spLocks/>
            </p:cNvSpPr>
            <p:nvPr/>
          </p:nvSpPr>
          <p:spPr bwMode="auto">
            <a:xfrm>
              <a:off x="1199" y="4009"/>
              <a:ext cx="38" cy="28"/>
            </a:xfrm>
            <a:custGeom>
              <a:avLst/>
              <a:gdLst/>
              <a:ahLst/>
              <a:cxnLst>
                <a:cxn ang="0">
                  <a:pos x="24" y="0"/>
                </a:cxn>
                <a:cxn ang="0">
                  <a:pos x="24" y="0"/>
                </a:cxn>
                <a:cxn ang="0">
                  <a:pos x="24" y="0"/>
                </a:cxn>
                <a:cxn ang="0">
                  <a:pos x="32" y="8"/>
                </a:cxn>
                <a:cxn ang="0">
                  <a:pos x="32" y="8"/>
                </a:cxn>
                <a:cxn ang="0">
                  <a:pos x="32" y="8"/>
                </a:cxn>
                <a:cxn ang="0">
                  <a:pos x="32" y="8"/>
                </a:cxn>
                <a:cxn ang="0">
                  <a:pos x="8" y="24"/>
                </a:cxn>
                <a:cxn ang="0">
                  <a:pos x="8" y="24"/>
                </a:cxn>
                <a:cxn ang="0">
                  <a:pos x="8" y="24"/>
                </a:cxn>
                <a:cxn ang="0">
                  <a:pos x="8" y="24"/>
                </a:cxn>
                <a:cxn ang="0">
                  <a:pos x="0" y="24"/>
                </a:cxn>
                <a:cxn ang="0">
                  <a:pos x="0" y="24"/>
                </a:cxn>
                <a:cxn ang="0">
                  <a:pos x="0" y="24"/>
                </a:cxn>
                <a:cxn ang="0">
                  <a:pos x="0" y="24"/>
                </a:cxn>
                <a:cxn ang="0">
                  <a:pos x="8" y="16"/>
                </a:cxn>
                <a:cxn ang="0">
                  <a:pos x="8" y="16"/>
                </a:cxn>
                <a:cxn ang="0">
                  <a:pos x="8" y="16"/>
                </a:cxn>
                <a:cxn ang="0">
                  <a:pos x="8" y="16"/>
                </a:cxn>
                <a:cxn ang="0">
                  <a:pos x="16" y="8"/>
                </a:cxn>
                <a:cxn ang="0">
                  <a:pos x="16" y="8"/>
                </a:cxn>
                <a:cxn ang="0">
                  <a:pos x="16" y="8"/>
                </a:cxn>
                <a:cxn ang="0">
                  <a:pos x="16" y="8"/>
                </a:cxn>
                <a:cxn ang="0">
                  <a:pos x="16" y="8"/>
                </a:cxn>
                <a:cxn ang="0">
                  <a:pos x="16" y="8"/>
                </a:cxn>
                <a:cxn ang="0">
                  <a:pos x="16" y="8"/>
                </a:cxn>
                <a:cxn ang="0">
                  <a:pos x="16" y="8"/>
                </a:cxn>
                <a:cxn ang="0">
                  <a:pos x="24" y="0"/>
                </a:cxn>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24" y="0"/>
                  </a:lnTo>
                  <a:lnTo>
                    <a:pt x="32" y="8"/>
                  </a:lnTo>
                  <a:lnTo>
                    <a:pt x="32" y="8"/>
                  </a:lnTo>
                  <a:lnTo>
                    <a:pt x="32" y="8"/>
                  </a:lnTo>
                  <a:lnTo>
                    <a:pt x="32" y="8"/>
                  </a:lnTo>
                  <a:lnTo>
                    <a:pt x="8" y="24"/>
                  </a:lnTo>
                  <a:lnTo>
                    <a:pt x="8" y="24"/>
                  </a:lnTo>
                  <a:lnTo>
                    <a:pt x="8" y="24"/>
                  </a:lnTo>
                  <a:lnTo>
                    <a:pt x="8" y="24"/>
                  </a:lnTo>
                  <a:lnTo>
                    <a:pt x="0" y="24"/>
                  </a:lnTo>
                  <a:lnTo>
                    <a:pt x="0" y="24"/>
                  </a:lnTo>
                  <a:lnTo>
                    <a:pt x="0" y="24"/>
                  </a:lnTo>
                  <a:lnTo>
                    <a:pt x="0" y="24"/>
                  </a:lnTo>
                  <a:lnTo>
                    <a:pt x="8" y="16"/>
                  </a:lnTo>
                  <a:lnTo>
                    <a:pt x="8" y="16"/>
                  </a:lnTo>
                  <a:lnTo>
                    <a:pt x="8" y="16"/>
                  </a:lnTo>
                  <a:lnTo>
                    <a:pt x="8" y="16"/>
                  </a:lnTo>
                  <a:lnTo>
                    <a:pt x="16" y="8"/>
                  </a:lnTo>
                  <a:lnTo>
                    <a:pt x="16" y="8"/>
                  </a:lnTo>
                  <a:lnTo>
                    <a:pt x="16" y="8"/>
                  </a:lnTo>
                  <a:lnTo>
                    <a:pt x="16" y="8"/>
                  </a:lnTo>
                  <a:lnTo>
                    <a:pt x="16" y="8"/>
                  </a:lnTo>
                  <a:lnTo>
                    <a:pt x="16" y="8"/>
                  </a:lnTo>
                  <a:lnTo>
                    <a:pt x="16" y="8"/>
                  </a:lnTo>
                  <a:lnTo>
                    <a:pt x="16" y="8"/>
                  </a:lnTo>
                  <a:lnTo>
                    <a:pt x="24" y="0"/>
                  </a:lnTo>
                  <a:lnTo>
                    <a:pt x="24" y="0"/>
                  </a:ln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noFill/>
              <a:prstDash val="solid"/>
              <a:round/>
              <a:headEnd/>
              <a:tailEnd/>
            </a:ln>
          </p:spPr>
          <p:txBody>
            <a:bodyPr>
              <a:prstTxWarp prst="textNoShape">
                <a:avLst/>
              </a:prstTxWarp>
            </a:bodyPr>
            <a:lstStyle/>
            <a:p>
              <a:pPr defTabSz="342900"/>
              <a:endParaRPr lang="en-US" sz="1350" dirty="0">
                <a:solidFill>
                  <a:prstClr val="black"/>
                </a:solidFill>
              </a:endParaRPr>
            </a:p>
          </p:txBody>
        </p:sp>
        <p:sp>
          <p:nvSpPr>
            <p:cNvPr id="16" name="Freeform 92"/>
            <p:cNvSpPr>
              <a:spLocks/>
            </p:cNvSpPr>
            <p:nvPr/>
          </p:nvSpPr>
          <p:spPr bwMode="auto">
            <a:xfrm>
              <a:off x="1162" y="4028"/>
              <a:ext cx="37" cy="28"/>
            </a:xfrm>
            <a:custGeom>
              <a:avLst/>
              <a:gdLst/>
              <a:ahLst/>
              <a:cxnLst>
                <a:cxn ang="0">
                  <a:pos x="0" y="24"/>
                </a:cxn>
                <a:cxn ang="0">
                  <a:pos x="0" y="24"/>
                </a:cxn>
                <a:cxn ang="0">
                  <a:pos x="0" y="24"/>
                </a:cxn>
                <a:cxn ang="0">
                  <a:pos x="0" y="16"/>
                </a:cxn>
                <a:cxn ang="0">
                  <a:pos x="0" y="16"/>
                </a:cxn>
                <a:cxn ang="0">
                  <a:pos x="8" y="8"/>
                </a:cxn>
                <a:cxn ang="0">
                  <a:pos x="8" y="8"/>
                </a:cxn>
                <a:cxn ang="0">
                  <a:pos x="8" y="8"/>
                </a:cxn>
                <a:cxn ang="0">
                  <a:pos x="24" y="0"/>
                </a:cxn>
                <a:cxn ang="0">
                  <a:pos x="24" y="0"/>
                </a:cxn>
                <a:cxn ang="0">
                  <a:pos x="24" y="0"/>
                </a:cxn>
                <a:cxn ang="0">
                  <a:pos x="24" y="0"/>
                </a:cxn>
                <a:cxn ang="0">
                  <a:pos x="32" y="0"/>
                </a:cxn>
                <a:cxn ang="0">
                  <a:pos x="24" y="8"/>
                </a:cxn>
                <a:cxn ang="0">
                  <a:pos x="16" y="16"/>
                </a:cxn>
                <a:cxn ang="0">
                  <a:pos x="8" y="24"/>
                </a:cxn>
                <a:cxn ang="0">
                  <a:pos x="0" y="24"/>
                </a:cxn>
              </a:cxnLst>
              <a:rect l="0" t="0" r="r" b="b"/>
              <a:pathLst>
                <a:path w="32" h="24">
                  <a:moveTo>
                    <a:pt x="0" y="24"/>
                  </a:moveTo>
                  <a:lnTo>
                    <a:pt x="0" y="24"/>
                  </a:lnTo>
                  <a:lnTo>
                    <a:pt x="0" y="24"/>
                  </a:lnTo>
                  <a:lnTo>
                    <a:pt x="0" y="16"/>
                  </a:lnTo>
                  <a:lnTo>
                    <a:pt x="0" y="16"/>
                  </a:lnTo>
                  <a:lnTo>
                    <a:pt x="8" y="8"/>
                  </a:lnTo>
                  <a:lnTo>
                    <a:pt x="8" y="8"/>
                  </a:lnTo>
                  <a:lnTo>
                    <a:pt x="8" y="8"/>
                  </a:lnTo>
                  <a:lnTo>
                    <a:pt x="24" y="0"/>
                  </a:lnTo>
                  <a:lnTo>
                    <a:pt x="24" y="0"/>
                  </a:lnTo>
                  <a:lnTo>
                    <a:pt x="24" y="0"/>
                  </a:lnTo>
                  <a:lnTo>
                    <a:pt x="24" y="0"/>
                  </a:lnTo>
                  <a:lnTo>
                    <a:pt x="32" y="0"/>
                  </a:lnTo>
                  <a:lnTo>
                    <a:pt x="24" y="8"/>
                  </a:lnTo>
                  <a:lnTo>
                    <a:pt x="16" y="16"/>
                  </a:lnTo>
                  <a:lnTo>
                    <a:pt x="8" y="24"/>
                  </a:lnTo>
                  <a:lnTo>
                    <a:pt x="0" y="24"/>
                  </a:lnTo>
                  <a:close/>
                </a:path>
              </a:pathLst>
            </a:custGeom>
            <a:grpFill/>
            <a:ln w="6350" cmpd="sng">
              <a:noFill/>
              <a:prstDash val="solid"/>
              <a:round/>
              <a:headEnd/>
              <a:tailEnd/>
            </a:ln>
          </p:spPr>
          <p:txBody>
            <a:bodyPr>
              <a:prstTxWarp prst="textNoShape">
                <a:avLst/>
              </a:prstTxWarp>
            </a:bodyPr>
            <a:lstStyle/>
            <a:p>
              <a:pPr defTabSz="342900"/>
              <a:endParaRPr lang="en-US" sz="1350" dirty="0">
                <a:solidFill>
                  <a:prstClr val="black"/>
                </a:solidFill>
              </a:endParaRPr>
            </a:p>
          </p:txBody>
        </p:sp>
        <p:sp>
          <p:nvSpPr>
            <p:cNvPr id="17" name="Oval 93"/>
            <p:cNvSpPr>
              <a:spLocks noChangeArrowheads="1"/>
            </p:cNvSpPr>
            <p:nvPr/>
          </p:nvSpPr>
          <p:spPr bwMode="auto">
            <a:xfrm>
              <a:off x="1274" y="3981"/>
              <a:ext cx="28" cy="28"/>
            </a:xfrm>
            <a:prstGeom prst="ellipse">
              <a:avLst/>
            </a:prstGeom>
            <a:grpFill/>
            <a:ln w="6350">
              <a:noFill/>
              <a:round/>
              <a:headEnd/>
              <a:tailEnd/>
            </a:ln>
          </p:spPr>
          <p:txBody>
            <a:bodyPr>
              <a:prstTxWarp prst="textNoShape">
                <a:avLst/>
              </a:prstTxWarp>
            </a:bodyPr>
            <a:lstStyle/>
            <a:p>
              <a:pPr defTabSz="342900"/>
              <a:endParaRPr lang="en-US" sz="1350" dirty="0">
                <a:solidFill>
                  <a:prstClr val="black"/>
                </a:solidFill>
              </a:endParaRPr>
            </a:p>
          </p:txBody>
        </p:sp>
        <p:sp>
          <p:nvSpPr>
            <p:cNvPr id="18" name="Oval 94"/>
            <p:cNvSpPr>
              <a:spLocks noChangeArrowheads="1"/>
            </p:cNvSpPr>
            <p:nvPr/>
          </p:nvSpPr>
          <p:spPr bwMode="auto">
            <a:xfrm>
              <a:off x="937" y="4056"/>
              <a:ext cx="29" cy="28"/>
            </a:xfrm>
            <a:prstGeom prst="ellipse">
              <a:avLst/>
            </a:prstGeom>
            <a:grpFill/>
            <a:ln w="6350">
              <a:noFill/>
              <a:round/>
              <a:headEnd/>
              <a:tailEnd/>
            </a:ln>
          </p:spPr>
          <p:txBody>
            <a:bodyPr>
              <a:prstTxWarp prst="textNoShape">
                <a:avLst/>
              </a:prstTxWarp>
            </a:bodyPr>
            <a:lstStyle/>
            <a:p>
              <a:pPr defTabSz="342900"/>
              <a:endParaRPr lang="en-US" sz="1350" dirty="0">
                <a:solidFill>
                  <a:prstClr val="black"/>
                </a:solidFill>
              </a:endParaRPr>
            </a:p>
          </p:txBody>
        </p:sp>
        <p:sp>
          <p:nvSpPr>
            <p:cNvPr id="19" name="Oval 95"/>
            <p:cNvSpPr>
              <a:spLocks noChangeArrowheads="1"/>
            </p:cNvSpPr>
            <p:nvPr/>
          </p:nvSpPr>
          <p:spPr bwMode="auto">
            <a:xfrm>
              <a:off x="1022" y="4056"/>
              <a:ext cx="28" cy="28"/>
            </a:xfrm>
            <a:prstGeom prst="ellipse">
              <a:avLst/>
            </a:prstGeom>
            <a:grpFill/>
            <a:ln w="6350">
              <a:noFill/>
              <a:round/>
              <a:headEnd/>
              <a:tailEnd/>
            </a:ln>
          </p:spPr>
          <p:txBody>
            <a:bodyPr>
              <a:prstTxWarp prst="textNoShape">
                <a:avLst/>
              </a:prstTxWarp>
            </a:bodyPr>
            <a:lstStyle/>
            <a:p>
              <a:pPr defTabSz="342900"/>
              <a:endParaRPr lang="en-US" sz="1350" dirty="0">
                <a:solidFill>
                  <a:prstClr val="black"/>
                </a:solidFill>
              </a:endParaRPr>
            </a:p>
          </p:txBody>
        </p:sp>
        <p:sp>
          <p:nvSpPr>
            <p:cNvPr id="20" name="Oval 96"/>
            <p:cNvSpPr>
              <a:spLocks noChangeArrowheads="1"/>
            </p:cNvSpPr>
            <p:nvPr/>
          </p:nvSpPr>
          <p:spPr bwMode="auto">
            <a:xfrm>
              <a:off x="900" y="4047"/>
              <a:ext cx="19" cy="28"/>
            </a:xfrm>
            <a:prstGeom prst="ellipse">
              <a:avLst/>
            </a:prstGeom>
            <a:grpFill/>
            <a:ln w="6350">
              <a:noFill/>
              <a:round/>
              <a:headEnd/>
              <a:tailEnd/>
            </a:ln>
          </p:spPr>
          <p:txBody>
            <a:bodyPr>
              <a:prstTxWarp prst="textNoShape">
                <a:avLst/>
              </a:prstTxWarp>
            </a:bodyPr>
            <a:lstStyle/>
            <a:p>
              <a:pPr defTabSz="342900"/>
              <a:endParaRPr lang="en-US" sz="1350" dirty="0">
                <a:solidFill>
                  <a:prstClr val="black"/>
                </a:solidFill>
              </a:endParaRPr>
            </a:p>
          </p:txBody>
        </p:sp>
        <p:sp>
          <p:nvSpPr>
            <p:cNvPr id="21" name="Oval 97"/>
            <p:cNvSpPr>
              <a:spLocks noChangeArrowheads="1"/>
            </p:cNvSpPr>
            <p:nvPr/>
          </p:nvSpPr>
          <p:spPr bwMode="auto">
            <a:xfrm>
              <a:off x="1377" y="3962"/>
              <a:ext cx="19" cy="19"/>
            </a:xfrm>
            <a:prstGeom prst="ellipse">
              <a:avLst/>
            </a:prstGeom>
            <a:grpFill/>
            <a:ln w="6350">
              <a:noFill/>
              <a:round/>
              <a:headEnd/>
              <a:tailEnd/>
            </a:ln>
          </p:spPr>
          <p:txBody>
            <a:bodyPr>
              <a:prstTxWarp prst="textNoShape">
                <a:avLst/>
              </a:prstTxWarp>
            </a:bodyPr>
            <a:lstStyle/>
            <a:p>
              <a:pPr defTabSz="342900"/>
              <a:endParaRPr lang="en-US" sz="1350" dirty="0">
                <a:solidFill>
                  <a:prstClr val="black"/>
                </a:solidFill>
              </a:endParaRPr>
            </a:p>
          </p:txBody>
        </p:sp>
        <p:sp>
          <p:nvSpPr>
            <p:cNvPr id="22" name="Freeform 98"/>
            <p:cNvSpPr>
              <a:spLocks/>
            </p:cNvSpPr>
            <p:nvPr/>
          </p:nvSpPr>
          <p:spPr bwMode="auto">
            <a:xfrm>
              <a:off x="1237" y="3728"/>
              <a:ext cx="37" cy="19"/>
            </a:xfrm>
            <a:custGeom>
              <a:avLst/>
              <a:gdLst/>
              <a:ahLst/>
              <a:cxnLst>
                <a:cxn ang="0">
                  <a:pos x="24" y="0"/>
                </a:cxn>
                <a:cxn ang="0">
                  <a:pos x="32" y="0"/>
                </a:cxn>
                <a:cxn ang="0">
                  <a:pos x="32" y="8"/>
                </a:cxn>
                <a:cxn ang="0">
                  <a:pos x="32" y="16"/>
                </a:cxn>
                <a:cxn ang="0">
                  <a:pos x="16" y="16"/>
                </a:cxn>
                <a:cxn ang="0">
                  <a:pos x="16" y="16"/>
                </a:cxn>
                <a:cxn ang="0">
                  <a:pos x="0" y="8"/>
                </a:cxn>
                <a:cxn ang="0">
                  <a:pos x="0" y="8"/>
                </a:cxn>
                <a:cxn ang="0">
                  <a:pos x="0" y="0"/>
                </a:cxn>
                <a:cxn ang="0">
                  <a:pos x="0" y="0"/>
                </a:cxn>
                <a:cxn ang="0">
                  <a:pos x="24" y="0"/>
                </a:cxn>
              </a:cxnLst>
              <a:rect l="0" t="0" r="r" b="b"/>
              <a:pathLst>
                <a:path w="32" h="16">
                  <a:moveTo>
                    <a:pt x="24" y="0"/>
                  </a:moveTo>
                  <a:lnTo>
                    <a:pt x="32" y="0"/>
                  </a:lnTo>
                  <a:lnTo>
                    <a:pt x="32" y="8"/>
                  </a:lnTo>
                  <a:lnTo>
                    <a:pt x="32" y="16"/>
                  </a:lnTo>
                  <a:lnTo>
                    <a:pt x="16" y="16"/>
                  </a:lnTo>
                  <a:lnTo>
                    <a:pt x="16" y="16"/>
                  </a:lnTo>
                  <a:lnTo>
                    <a:pt x="0" y="8"/>
                  </a:lnTo>
                  <a:lnTo>
                    <a:pt x="0" y="8"/>
                  </a:lnTo>
                  <a:lnTo>
                    <a:pt x="0" y="0"/>
                  </a:lnTo>
                  <a:lnTo>
                    <a:pt x="0" y="0"/>
                  </a:lnTo>
                  <a:lnTo>
                    <a:pt x="24"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23" name="Freeform 99"/>
            <p:cNvSpPr>
              <a:spLocks/>
            </p:cNvSpPr>
            <p:nvPr/>
          </p:nvSpPr>
          <p:spPr bwMode="auto">
            <a:xfrm>
              <a:off x="984" y="4047"/>
              <a:ext cx="38" cy="18"/>
            </a:xfrm>
            <a:custGeom>
              <a:avLst/>
              <a:gdLst/>
              <a:ahLst/>
              <a:cxnLst>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24" y="16"/>
                  </a:lnTo>
                  <a:lnTo>
                    <a:pt x="24" y="16"/>
                  </a:lnTo>
                  <a:lnTo>
                    <a:pt x="32" y="0"/>
                  </a:lnTo>
                  <a:lnTo>
                    <a:pt x="32" y="0"/>
                  </a:lnTo>
                  <a:lnTo>
                    <a:pt x="16" y="0"/>
                  </a:lnTo>
                  <a:lnTo>
                    <a:pt x="0" y="8"/>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sp>
          <p:nvSpPr>
            <p:cNvPr id="24" name="Freeform 101"/>
            <p:cNvSpPr>
              <a:spLocks/>
            </p:cNvSpPr>
            <p:nvPr/>
          </p:nvSpPr>
          <p:spPr bwMode="auto">
            <a:xfrm>
              <a:off x="984" y="4047"/>
              <a:ext cx="38" cy="18"/>
            </a:xfrm>
            <a:custGeom>
              <a:avLst/>
              <a:gdLst/>
              <a:ahLst/>
              <a:cxnLst>
                <a:cxn ang="0">
                  <a:pos x="0" y="8"/>
                </a:cxn>
                <a:cxn ang="0">
                  <a:pos x="0" y="8"/>
                </a:cxn>
                <a:cxn ang="0">
                  <a:pos x="0" y="8"/>
                </a:cxn>
                <a:cxn ang="0">
                  <a:pos x="24" y="16"/>
                </a:cxn>
                <a:cxn ang="0">
                  <a:pos x="24" y="16"/>
                </a:cxn>
                <a:cxn ang="0">
                  <a:pos x="24" y="16"/>
                </a:cxn>
                <a:cxn ang="0">
                  <a:pos x="24" y="16"/>
                </a:cxn>
                <a:cxn ang="0">
                  <a:pos x="32" y="0"/>
                </a:cxn>
                <a:cxn ang="0">
                  <a:pos x="32" y="0"/>
                </a:cxn>
                <a:cxn ang="0">
                  <a:pos x="32" y="0"/>
                </a:cxn>
                <a:cxn ang="0">
                  <a:pos x="32" y="0"/>
                </a:cxn>
                <a:cxn ang="0">
                  <a:pos x="16" y="0"/>
                </a:cxn>
                <a:cxn ang="0">
                  <a:pos x="16" y="0"/>
                </a:cxn>
                <a:cxn ang="0">
                  <a:pos x="0" y="8"/>
                </a:cxn>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0" y="8"/>
                  </a:lnTo>
                  <a:lnTo>
                    <a:pt x="24" y="16"/>
                  </a:lnTo>
                  <a:lnTo>
                    <a:pt x="24" y="16"/>
                  </a:lnTo>
                  <a:lnTo>
                    <a:pt x="24" y="16"/>
                  </a:lnTo>
                  <a:lnTo>
                    <a:pt x="24" y="16"/>
                  </a:lnTo>
                  <a:lnTo>
                    <a:pt x="32" y="0"/>
                  </a:lnTo>
                  <a:lnTo>
                    <a:pt x="32" y="0"/>
                  </a:lnTo>
                  <a:lnTo>
                    <a:pt x="32" y="0"/>
                  </a:lnTo>
                  <a:lnTo>
                    <a:pt x="32" y="0"/>
                  </a:lnTo>
                  <a:lnTo>
                    <a:pt x="16" y="0"/>
                  </a:lnTo>
                  <a:lnTo>
                    <a:pt x="16" y="0"/>
                  </a:lnTo>
                  <a:lnTo>
                    <a:pt x="0" y="8"/>
                  </a:lnTo>
                  <a:lnTo>
                    <a:pt x="0" y="8"/>
                  </a:lnTo>
                  <a:lnTo>
                    <a:pt x="0" y="8"/>
                  </a:lnTo>
                  <a:lnTo>
                    <a:pt x="24" y="16"/>
                  </a:lnTo>
                  <a:lnTo>
                    <a:pt x="24" y="16"/>
                  </a:lnTo>
                  <a:lnTo>
                    <a:pt x="32" y="0"/>
                  </a:lnTo>
                  <a:lnTo>
                    <a:pt x="32" y="0"/>
                  </a:lnTo>
                  <a:lnTo>
                    <a:pt x="16" y="0"/>
                  </a:lnTo>
                  <a:lnTo>
                    <a:pt x="0" y="8"/>
                  </a:lnTo>
                  <a:close/>
                </a:path>
              </a:pathLst>
            </a:custGeom>
            <a:grpFill/>
            <a:ln w="6350" cmpd="sng">
              <a:noFill/>
              <a:prstDash val="solid"/>
              <a:round/>
              <a:headEnd/>
              <a:tailEnd/>
            </a:ln>
          </p:spPr>
          <p:txBody>
            <a:bodyPr>
              <a:prstTxWarp prst="textNoShape">
                <a:avLst/>
              </a:prstTxWarp>
            </a:bodyPr>
            <a:lstStyle/>
            <a:p>
              <a:pPr defTabSz="342900"/>
              <a:endParaRPr lang="en-US" sz="1350" dirty="0">
                <a:solidFill>
                  <a:prstClr val="black"/>
                </a:solidFill>
              </a:endParaRPr>
            </a:p>
          </p:txBody>
        </p:sp>
        <p:sp>
          <p:nvSpPr>
            <p:cNvPr id="25" name="Freeform 102"/>
            <p:cNvSpPr>
              <a:spLocks/>
            </p:cNvSpPr>
            <p:nvPr/>
          </p:nvSpPr>
          <p:spPr bwMode="auto">
            <a:xfrm>
              <a:off x="1171" y="3560"/>
              <a:ext cx="47" cy="47"/>
            </a:xfrm>
            <a:custGeom>
              <a:avLst/>
              <a:gdLst/>
              <a:ahLst/>
              <a:cxnLst>
                <a:cxn ang="0">
                  <a:pos x="0" y="0"/>
                </a:cxn>
                <a:cxn ang="0">
                  <a:pos x="0" y="8"/>
                </a:cxn>
                <a:cxn ang="0">
                  <a:pos x="8" y="16"/>
                </a:cxn>
                <a:cxn ang="0">
                  <a:pos x="16" y="16"/>
                </a:cxn>
                <a:cxn ang="0">
                  <a:pos x="24" y="8"/>
                </a:cxn>
                <a:cxn ang="0">
                  <a:pos x="24" y="8"/>
                </a:cxn>
                <a:cxn ang="0">
                  <a:pos x="24" y="16"/>
                </a:cxn>
                <a:cxn ang="0">
                  <a:pos x="32" y="24"/>
                </a:cxn>
                <a:cxn ang="0">
                  <a:pos x="40" y="24"/>
                </a:cxn>
                <a:cxn ang="0">
                  <a:pos x="40" y="24"/>
                </a:cxn>
                <a:cxn ang="0">
                  <a:pos x="24" y="40"/>
                </a:cxn>
                <a:cxn ang="0">
                  <a:pos x="24" y="40"/>
                </a:cxn>
                <a:cxn ang="0">
                  <a:pos x="24" y="32"/>
                </a:cxn>
                <a:cxn ang="0">
                  <a:pos x="16" y="16"/>
                </a:cxn>
                <a:cxn ang="0">
                  <a:pos x="0" y="16"/>
                </a:cxn>
                <a:cxn ang="0">
                  <a:pos x="0" y="16"/>
                </a:cxn>
                <a:cxn ang="0">
                  <a:pos x="0" y="16"/>
                </a:cxn>
                <a:cxn ang="0">
                  <a:pos x="0" y="8"/>
                </a:cxn>
                <a:cxn ang="0">
                  <a:pos x="0" y="0"/>
                </a:cxn>
              </a:cxnLst>
              <a:rect l="0" t="0" r="r" b="b"/>
              <a:pathLst>
                <a:path w="40" h="40">
                  <a:moveTo>
                    <a:pt x="0" y="0"/>
                  </a:moveTo>
                  <a:lnTo>
                    <a:pt x="0" y="8"/>
                  </a:lnTo>
                  <a:lnTo>
                    <a:pt x="8" y="16"/>
                  </a:lnTo>
                  <a:lnTo>
                    <a:pt x="16" y="16"/>
                  </a:lnTo>
                  <a:lnTo>
                    <a:pt x="24" y="8"/>
                  </a:lnTo>
                  <a:lnTo>
                    <a:pt x="24" y="8"/>
                  </a:lnTo>
                  <a:lnTo>
                    <a:pt x="24" y="16"/>
                  </a:lnTo>
                  <a:lnTo>
                    <a:pt x="32" y="24"/>
                  </a:lnTo>
                  <a:lnTo>
                    <a:pt x="40" y="24"/>
                  </a:lnTo>
                  <a:lnTo>
                    <a:pt x="40" y="24"/>
                  </a:lnTo>
                  <a:lnTo>
                    <a:pt x="24" y="40"/>
                  </a:lnTo>
                  <a:lnTo>
                    <a:pt x="24" y="40"/>
                  </a:lnTo>
                  <a:lnTo>
                    <a:pt x="24" y="32"/>
                  </a:lnTo>
                  <a:lnTo>
                    <a:pt x="16" y="16"/>
                  </a:lnTo>
                  <a:lnTo>
                    <a:pt x="0" y="16"/>
                  </a:lnTo>
                  <a:lnTo>
                    <a:pt x="0" y="16"/>
                  </a:lnTo>
                  <a:lnTo>
                    <a:pt x="0" y="16"/>
                  </a:lnTo>
                  <a:lnTo>
                    <a:pt x="0" y="8"/>
                  </a:lnTo>
                  <a:lnTo>
                    <a:pt x="0" y="0"/>
                  </a:lnTo>
                  <a:close/>
                </a:path>
              </a:pathLst>
            </a:custGeom>
            <a:grpFill/>
            <a:ln w="6350" cmpd="sng">
              <a:noFill/>
              <a:round/>
              <a:headEnd/>
              <a:tailEnd/>
            </a:ln>
          </p:spPr>
          <p:txBody>
            <a:bodyPr>
              <a:prstTxWarp prst="textNoShape">
                <a:avLst/>
              </a:prstTxWarp>
            </a:bodyPr>
            <a:lstStyle/>
            <a:p>
              <a:pPr defTabSz="342900"/>
              <a:endParaRPr lang="en-US" sz="1350" dirty="0">
                <a:solidFill>
                  <a:prstClr val="black"/>
                </a:solidFill>
              </a:endParaRPr>
            </a:p>
          </p:txBody>
        </p:sp>
      </p:grpSp>
      <p:grpSp>
        <p:nvGrpSpPr>
          <p:cNvPr id="26" name="Group 243"/>
          <p:cNvGrpSpPr>
            <a:grpSpLocks/>
          </p:cNvGrpSpPr>
          <p:nvPr/>
        </p:nvGrpSpPr>
        <p:grpSpPr bwMode="auto">
          <a:xfrm>
            <a:off x="3125628" y="4973323"/>
            <a:ext cx="440455" cy="284480"/>
            <a:chOff x="2400" y="3800"/>
            <a:chExt cx="449" cy="290"/>
          </a:xfrm>
          <a:solidFill>
            <a:srgbClr val="3B325E"/>
          </a:solidFill>
        </p:grpSpPr>
        <p:sp>
          <p:nvSpPr>
            <p:cNvPr id="27" name="Freeform 163"/>
            <p:cNvSpPr>
              <a:spLocks/>
            </p:cNvSpPr>
            <p:nvPr/>
          </p:nvSpPr>
          <p:spPr bwMode="auto">
            <a:xfrm>
              <a:off x="2437" y="3800"/>
              <a:ext cx="38" cy="37"/>
            </a:xfrm>
            <a:custGeom>
              <a:avLst/>
              <a:gdLst/>
              <a:ahLst/>
              <a:cxnLst>
                <a:cxn ang="0">
                  <a:pos x="0" y="16"/>
                </a:cxn>
                <a:cxn ang="0">
                  <a:pos x="0" y="8"/>
                </a:cxn>
                <a:cxn ang="0">
                  <a:pos x="16" y="0"/>
                </a:cxn>
                <a:cxn ang="0">
                  <a:pos x="32" y="0"/>
                </a:cxn>
                <a:cxn ang="0">
                  <a:pos x="32" y="0"/>
                </a:cxn>
                <a:cxn ang="0">
                  <a:pos x="32" y="16"/>
                </a:cxn>
                <a:cxn ang="0">
                  <a:pos x="32" y="16"/>
                </a:cxn>
                <a:cxn ang="0">
                  <a:pos x="24" y="32"/>
                </a:cxn>
                <a:cxn ang="0">
                  <a:pos x="24" y="32"/>
                </a:cxn>
                <a:cxn ang="0">
                  <a:pos x="16" y="32"/>
                </a:cxn>
                <a:cxn ang="0">
                  <a:pos x="0" y="24"/>
                </a:cxn>
                <a:cxn ang="0">
                  <a:pos x="0" y="16"/>
                </a:cxn>
              </a:cxnLst>
              <a:rect l="0" t="0" r="r" b="b"/>
              <a:pathLst>
                <a:path w="32" h="32">
                  <a:moveTo>
                    <a:pt x="0" y="16"/>
                  </a:moveTo>
                  <a:lnTo>
                    <a:pt x="0" y="8"/>
                  </a:lnTo>
                  <a:lnTo>
                    <a:pt x="16" y="0"/>
                  </a:lnTo>
                  <a:lnTo>
                    <a:pt x="32" y="0"/>
                  </a:lnTo>
                  <a:lnTo>
                    <a:pt x="32" y="0"/>
                  </a:lnTo>
                  <a:lnTo>
                    <a:pt x="32" y="16"/>
                  </a:lnTo>
                  <a:lnTo>
                    <a:pt x="32" y="16"/>
                  </a:lnTo>
                  <a:lnTo>
                    <a:pt x="24" y="32"/>
                  </a:lnTo>
                  <a:lnTo>
                    <a:pt x="24" y="32"/>
                  </a:lnTo>
                  <a:lnTo>
                    <a:pt x="16" y="32"/>
                  </a:lnTo>
                  <a:lnTo>
                    <a:pt x="0" y="24"/>
                  </a:lnTo>
                  <a:lnTo>
                    <a:pt x="0" y="16"/>
                  </a:lnTo>
                  <a:close/>
                </a:path>
              </a:pathLst>
            </a:custGeom>
            <a:grpFill/>
            <a:ln w="9525" cmpd="sng">
              <a:noFill/>
              <a:round/>
              <a:headEnd/>
              <a:tailEnd/>
            </a:ln>
          </p:spPr>
          <p:txBody>
            <a:bodyPr>
              <a:prstTxWarp prst="textNoShape">
                <a:avLst/>
              </a:prstTxWarp>
            </a:bodyPr>
            <a:lstStyle/>
            <a:p>
              <a:pPr defTabSz="342900"/>
              <a:endParaRPr lang="en-US" sz="1350" dirty="0">
                <a:solidFill>
                  <a:prstClr val="black"/>
                </a:solidFill>
              </a:endParaRPr>
            </a:p>
          </p:txBody>
        </p:sp>
        <p:sp>
          <p:nvSpPr>
            <p:cNvPr id="28" name="Freeform 164"/>
            <p:cNvSpPr>
              <a:spLocks/>
            </p:cNvSpPr>
            <p:nvPr/>
          </p:nvSpPr>
          <p:spPr bwMode="auto">
            <a:xfrm>
              <a:off x="2568" y="3847"/>
              <a:ext cx="47" cy="47"/>
            </a:xfrm>
            <a:custGeom>
              <a:avLst/>
              <a:gdLst/>
              <a:ahLst/>
              <a:cxnLst>
                <a:cxn ang="0">
                  <a:pos x="8" y="8"/>
                </a:cxn>
                <a:cxn ang="0">
                  <a:pos x="8" y="8"/>
                </a:cxn>
                <a:cxn ang="0">
                  <a:pos x="8" y="0"/>
                </a:cxn>
                <a:cxn ang="0">
                  <a:pos x="16" y="0"/>
                </a:cxn>
                <a:cxn ang="0">
                  <a:pos x="24" y="16"/>
                </a:cxn>
                <a:cxn ang="0">
                  <a:pos x="32" y="24"/>
                </a:cxn>
                <a:cxn ang="0">
                  <a:pos x="40" y="32"/>
                </a:cxn>
                <a:cxn ang="0">
                  <a:pos x="32" y="40"/>
                </a:cxn>
                <a:cxn ang="0">
                  <a:pos x="32" y="40"/>
                </a:cxn>
                <a:cxn ang="0">
                  <a:pos x="16" y="32"/>
                </a:cxn>
                <a:cxn ang="0">
                  <a:pos x="16" y="32"/>
                </a:cxn>
                <a:cxn ang="0">
                  <a:pos x="16" y="32"/>
                </a:cxn>
                <a:cxn ang="0">
                  <a:pos x="8" y="32"/>
                </a:cxn>
                <a:cxn ang="0">
                  <a:pos x="8" y="32"/>
                </a:cxn>
                <a:cxn ang="0">
                  <a:pos x="0" y="24"/>
                </a:cxn>
                <a:cxn ang="0">
                  <a:pos x="0" y="24"/>
                </a:cxn>
                <a:cxn ang="0">
                  <a:pos x="0" y="8"/>
                </a:cxn>
                <a:cxn ang="0">
                  <a:pos x="0" y="8"/>
                </a:cxn>
                <a:cxn ang="0">
                  <a:pos x="8" y="8"/>
                </a:cxn>
              </a:cxnLst>
              <a:rect l="0" t="0" r="r" b="b"/>
              <a:pathLst>
                <a:path w="40" h="40">
                  <a:moveTo>
                    <a:pt x="8" y="8"/>
                  </a:moveTo>
                  <a:lnTo>
                    <a:pt x="8" y="8"/>
                  </a:lnTo>
                  <a:lnTo>
                    <a:pt x="8" y="0"/>
                  </a:lnTo>
                  <a:lnTo>
                    <a:pt x="16" y="0"/>
                  </a:lnTo>
                  <a:lnTo>
                    <a:pt x="24" y="16"/>
                  </a:lnTo>
                  <a:lnTo>
                    <a:pt x="32" y="24"/>
                  </a:lnTo>
                  <a:lnTo>
                    <a:pt x="40" y="32"/>
                  </a:lnTo>
                  <a:lnTo>
                    <a:pt x="32" y="40"/>
                  </a:lnTo>
                  <a:lnTo>
                    <a:pt x="32" y="40"/>
                  </a:lnTo>
                  <a:lnTo>
                    <a:pt x="16" y="32"/>
                  </a:lnTo>
                  <a:lnTo>
                    <a:pt x="16" y="32"/>
                  </a:lnTo>
                  <a:lnTo>
                    <a:pt x="16" y="32"/>
                  </a:lnTo>
                  <a:lnTo>
                    <a:pt x="8" y="32"/>
                  </a:lnTo>
                  <a:lnTo>
                    <a:pt x="8" y="32"/>
                  </a:lnTo>
                  <a:lnTo>
                    <a:pt x="0" y="24"/>
                  </a:lnTo>
                  <a:lnTo>
                    <a:pt x="0" y="24"/>
                  </a:lnTo>
                  <a:lnTo>
                    <a:pt x="0" y="8"/>
                  </a:lnTo>
                  <a:lnTo>
                    <a:pt x="0" y="8"/>
                  </a:lnTo>
                  <a:lnTo>
                    <a:pt x="8" y="8"/>
                  </a:lnTo>
                  <a:close/>
                </a:path>
              </a:pathLst>
            </a:custGeom>
            <a:grpFill/>
            <a:ln w="9525" cmpd="sng">
              <a:noFill/>
              <a:round/>
              <a:headEnd/>
              <a:tailEnd/>
            </a:ln>
          </p:spPr>
          <p:txBody>
            <a:bodyPr>
              <a:prstTxWarp prst="textNoShape">
                <a:avLst/>
              </a:prstTxWarp>
            </a:bodyPr>
            <a:lstStyle/>
            <a:p>
              <a:pPr defTabSz="342900"/>
              <a:endParaRPr lang="en-US" sz="1350" dirty="0">
                <a:solidFill>
                  <a:prstClr val="black"/>
                </a:solidFill>
              </a:endParaRPr>
            </a:p>
          </p:txBody>
        </p:sp>
        <p:sp>
          <p:nvSpPr>
            <p:cNvPr id="29" name="Freeform 167"/>
            <p:cNvSpPr>
              <a:spLocks/>
            </p:cNvSpPr>
            <p:nvPr/>
          </p:nvSpPr>
          <p:spPr bwMode="auto">
            <a:xfrm>
              <a:off x="2643" y="3884"/>
              <a:ext cx="47" cy="19"/>
            </a:xfrm>
            <a:custGeom>
              <a:avLst/>
              <a:gdLst/>
              <a:ahLst/>
              <a:cxnLst>
                <a:cxn ang="0">
                  <a:pos x="8" y="0"/>
                </a:cxn>
                <a:cxn ang="0">
                  <a:pos x="0" y="16"/>
                </a:cxn>
                <a:cxn ang="0">
                  <a:pos x="0" y="16"/>
                </a:cxn>
                <a:cxn ang="0">
                  <a:pos x="24" y="16"/>
                </a:cxn>
                <a:cxn ang="0">
                  <a:pos x="24" y="16"/>
                </a:cxn>
                <a:cxn ang="0">
                  <a:pos x="32" y="16"/>
                </a:cxn>
                <a:cxn ang="0">
                  <a:pos x="40" y="16"/>
                </a:cxn>
                <a:cxn ang="0">
                  <a:pos x="40" y="8"/>
                </a:cxn>
                <a:cxn ang="0">
                  <a:pos x="24" y="8"/>
                </a:cxn>
                <a:cxn ang="0">
                  <a:pos x="8" y="8"/>
                </a:cxn>
                <a:cxn ang="0">
                  <a:pos x="8" y="0"/>
                </a:cxn>
              </a:cxnLst>
              <a:rect l="0" t="0" r="r" b="b"/>
              <a:pathLst>
                <a:path w="40" h="16">
                  <a:moveTo>
                    <a:pt x="8" y="0"/>
                  </a:moveTo>
                  <a:lnTo>
                    <a:pt x="0" y="16"/>
                  </a:lnTo>
                  <a:lnTo>
                    <a:pt x="0" y="16"/>
                  </a:lnTo>
                  <a:lnTo>
                    <a:pt x="24" y="16"/>
                  </a:lnTo>
                  <a:lnTo>
                    <a:pt x="24" y="16"/>
                  </a:lnTo>
                  <a:lnTo>
                    <a:pt x="32" y="16"/>
                  </a:lnTo>
                  <a:lnTo>
                    <a:pt x="40" y="16"/>
                  </a:lnTo>
                  <a:lnTo>
                    <a:pt x="40" y="8"/>
                  </a:lnTo>
                  <a:lnTo>
                    <a:pt x="24" y="8"/>
                  </a:lnTo>
                  <a:lnTo>
                    <a:pt x="8" y="8"/>
                  </a:lnTo>
                  <a:lnTo>
                    <a:pt x="8" y="0"/>
                  </a:lnTo>
                  <a:close/>
                </a:path>
              </a:pathLst>
            </a:custGeom>
            <a:grpFill/>
            <a:ln w="9525" cmpd="sng">
              <a:noFill/>
              <a:round/>
              <a:headEnd/>
              <a:tailEnd/>
            </a:ln>
          </p:spPr>
          <p:txBody>
            <a:bodyPr>
              <a:prstTxWarp prst="textNoShape">
                <a:avLst/>
              </a:prstTxWarp>
            </a:bodyPr>
            <a:lstStyle/>
            <a:p>
              <a:pPr defTabSz="342900"/>
              <a:endParaRPr lang="en-US" sz="1350" dirty="0">
                <a:solidFill>
                  <a:prstClr val="black"/>
                </a:solidFill>
              </a:endParaRPr>
            </a:p>
          </p:txBody>
        </p:sp>
        <p:sp>
          <p:nvSpPr>
            <p:cNvPr id="30" name="Freeform 168"/>
            <p:cNvSpPr>
              <a:spLocks/>
            </p:cNvSpPr>
            <p:nvPr/>
          </p:nvSpPr>
          <p:spPr bwMode="auto">
            <a:xfrm>
              <a:off x="2699" y="3912"/>
              <a:ext cx="56" cy="38"/>
            </a:xfrm>
            <a:custGeom>
              <a:avLst/>
              <a:gdLst/>
              <a:ahLst/>
              <a:cxnLst>
                <a:cxn ang="0">
                  <a:pos x="0" y="0"/>
                </a:cxn>
                <a:cxn ang="0">
                  <a:pos x="0" y="0"/>
                </a:cxn>
                <a:cxn ang="0">
                  <a:pos x="0" y="0"/>
                </a:cxn>
                <a:cxn ang="0">
                  <a:pos x="8" y="0"/>
                </a:cxn>
                <a:cxn ang="0">
                  <a:pos x="16" y="8"/>
                </a:cxn>
                <a:cxn ang="0">
                  <a:pos x="32" y="8"/>
                </a:cxn>
                <a:cxn ang="0">
                  <a:pos x="32" y="8"/>
                </a:cxn>
                <a:cxn ang="0">
                  <a:pos x="40" y="8"/>
                </a:cxn>
                <a:cxn ang="0">
                  <a:pos x="40" y="16"/>
                </a:cxn>
                <a:cxn ang="0">
                  <a:pos x="48" y="16"/>
                </a:cxn>
                <a:cxn ang="0">
                  <a:pos x="48" y="24"/>
                </a:cxn>
                <a:cxn ang="0">
                  <a:pos x="32" y="24"/>
                </a:cxn>
                <a:cxn ang="0">
                  <a:pos x="32" y="24"/>
                </a:cxn>
                <a:cxn ang="0">
                  <a:pos x="24" y="32"/>
                </a:cxn>
                <a:cxn ang="0">
                  <a:pos x="16" y="32"/>
                </a:cxn>
                <a:cxn ang="0">
                  <a:pos x="16" y="24"/>
                </a:cxn>
                <a:cxn ang="0">
                  <a:pos x="16" y="24"/>
                </a:cxn>
                <a:cxn ang="0">
                  <a:pos x="8" y="16"/>
                </a:cxn>
                <a:cxn ang="0">
                  <a:pos x="8" y="16"/>
                </a:cxn>
                <a:cxn ang="0">
                  <a:pos x="0" y="0"/>
                </a:cxn>
              </a:cxnLst>
              <a:rect l="0" t="0" r="r" b="b"/>
              <a:pathLst>
                <a:path w="48" h="32">
                  <a:moveTo>
                    <a:pt x="0" y="0"/>
                  </a:moveTo>
                  <a:lnTo>
                    <a:pt x="0" y="0"/>
                  </a:lnTo>
                  <a:lnTo>
                    <a:pt x="0" y="0"/>
                  </a:lnTo>
                  <a:lnTo>
                    <a:pt x="8" y="0"/>
                  </a:lnTo>
                  <a:lnTo>
                    <a:pt x="16" y="8"/>
                  </a:lnTo>
                  <a:lnTo>
                    <a:pt x="32" y="8"/>
                  </a:lnTo>
                  <a:lnTo>
                    <a:pt x="32" y="8"/>
                  </a:lnTo>
                  <a:lnTo>
                    <a:pt x="40" y="8"/>
                  </a:lnTo>
                  <a:lnTo>
                    <a:pt x="40" y="16"/>
                  </a:lnTo>
                  <a:lnTo>
                    <a:pt x="48" y="16"/>
                  </a:lnTo>
                  <a:lnTo>
                    <a:pt x="48" y="24"/>
                  </a:lnTo>
                  <a:lnTo>
                    <a:pt x="32" y="24"/>
                  </a:lnTo>
                  <a:lnTo>
                    <a:pt x="32" y="24"/>
                  </a:lnTo>
                  <a:lnTo>
                    <a:pt x="24" y="32"/>
                  </a:lnTo>
                  <a:lnTo>
                    <a:pt x="16" y="32"/>
                  </a:lnTo>
                  <a:lnTo>
                    <a:pt x="16" y="24"/>
                  </a:lnTo>
                  <a:lnTo>
                    <a:pt x="16" y="24"/>
                  </a:lnTo>
                  <a:lnTo>
                    <a:pt x="8" y="16"/>
                  </a:lnTo>
                  <a:lnTo>
                    <a:pt x="8" y="16"/>
                  </a:lnTo>
                  <a:lnTo>
                    <a:pt x="0" y="0"/>
                  </a:lnTo>
                  <a:close/>
                </a:path>
              </a:pathLst>
            </a:custGeom>
            <a:grpFill/>
            <a:ln w="9525" cmpd="sng">
              <a:noFill/>
              <a:round/>
              <a:headEnd/>
              <a:tailEnd/>
            </a:ln>
          </p:spPr>
          <p:txBody>
            <a:bodyPr>
              <a:prstTxWarp prst="textNoShape">
                <a:avLst/>
              </a:prstTxWarp>
            </a:bodyPr>
            <a:lstStyle/>
            <a:p>
              <a:pPr defTabSz="342900"/>
              <a:endParaRPr lang="en-US" sz="1350" dirty="0">
                <a:solidFill>
                  <a:prstClr val="black"/>
                </a:solidFill>
              </a:endParaRPr>
            </a:p>
          </p:txBody>
        </p:sp>
        <p:sp>
          <p:nvSpPr>
            <p:cNvPr id="31" name="Freeform 171"/>
            <p:cNvSpPr>
              <a:spLocks/>
            </p:cNvSpPr>
            <p:nvPr/>
          </p:nvSpPr>
          <p:spPr bwMode="auto">
            <a:xfrm>
              <a:off x="2746" y="3968"/>
              <a:ext cx="103" cy="122"/>
            </a:xfrm>
            <a:custGeom>
              <a:avLst/>
              <a:gdLst/>
              <a:ahLst/>
              <a:cxnLst>
                <a:cxn ang="0">
                  <a:pos x="16" y="8"/>
                </a:cxn>
                <a:cxn ang="0">
                  <a:pos x="16" y="0"/>
                </a:cxn>
                <a:cxn ang="0">
                  <a:pos x="16" y="0"/>
                </a:cxn>
                <a:cxn ang="0">
                  <a:pos x="32" y="16"/>
                </a:cxn>
                <a:cxn ang="0">
                  <a:pos x="32" y="16"/>
                </a:cxn>
                <a:cxn ang="0">
                  <a:pos x="64" y="32"/>
                </a:cxn>
                <a:cxn ang="0">
                  <a:pos x="72" y="32"/>
                </a:cxn>
                <a:cxn ang="0">
                  <a:pos x="72" y="32"/>
                </a:cxn>
                <a:cxn ang="0">
                  <a:pos x="72" y="40"/>
                </a:cxn>
                <a:cxn ang="0">
                  <a:pos x="72" y="40"/>
                </a:cxn>
                <a:cxn ang="0">
                  <a:pos x="80" y="56"/>
                </a:cxn>
                <a:cxn ang="0">
                  <a:pos x="88" y="56"/>
                </a:cxn>
                <a:cxn ang="0">
                  <a:pos x="88" y="56"/>
                </a:cxn>
                <a:cxn ang="0">
                  <a:pos x="88" y="72"/>
                </a:cxn>
                <a:cxn ang="0">
                  <a:pos x="72" y="80"/>
                </a:cxn>
                <a:cxn ang="0">
                  <a:pos x="40" y="88"/>
                </a:cxn>
                <a:cxn ang="0">
                  <a:pos x="32" y="104"/>
                </a:cxn>
                <a:cxn ang="0">
                  <a:pos x="32" y="104"/>
                </a:cxn>
                <a:cxn ang="0">
                  <a:pos x="24" y="104"/>
                </a:cxn>
                <a:cxn ang="0">
                  <a:pos x="8" y="96"/>
                </a:cxn>
                <a:cxn ang="0">
                  <a:pos x="16" y="72"/>
                </a:cxn>
                <a:cxn ang="0">
                  <a:pos x="16" y="64"/>
                </a:cxn>
                <a:cxn ang="0">
                  <a:pos x="0" y="48"/>
                </a:cxn>
                <a:cxn ang="0">
                  <a:pos x="0" y="40"/>
                </a:cxn>
                <a:cxn ang="0">
                  <a:pos x="8" y="40"/>
                </a:cxn>
                <a:cxn ang="0">
                  <a:pos x="16" y="40"/>
                </a:cxn>
                <a:cxn ang="0">
                  <a:pos x="16" y="40"/>
                </a:cxn>
                <a:cxn ang="0">
                  <a:pos x="16" y="16"/>
                </a:cxn>
                <a:cxn ang="0">
                  <a:pos x="16" y="8"/>
                </a:cxn>
              </a:cxnLst>
              <a:rect l="0" t="0" r="r" b="b"/>
              <a:pathLst>
                <a:path w="88" h="104">
                  <a:moveTo>
                    <a:pt x="16" y="8"/>
                  </a:moveTo>
                  <a:lnTo>
                    <a:pt x="16" y="0"/>
                  </a:lnTo>
                  <a:lnTo>
                    <a:pt x="16" y="0"/>
                  </a:lnTo>
                  <a:lnTo>
                    <a:pt x="32" y="16"/>
                  </a:lnTo>
                  <a:lnTo>
                    <a:pt x="32" y="16"/>
                  </a:lnTo>
                  <a:lnTo>
                    <a:pt x="64" y="32"/>
                  </a:lnTo>
                  <a:lnTo>
                    <a:pt x="72" y="32"/>
                  </a:lnTo>
                  <a:lnTo>
                    <a:pt x="72" y="32"/>
                  </a:lnTo>
                  <a:lnTo>
                    <a:pt x="72" y="40"/>
                  </a:lnTo>
                  <a:lnTo>
                    <a:pt x="72" y="40"/>
                  </a:lnTo>
                  <a:lnTo>
                    <a:pt x="80" y="56"/>
                  </a:lnTo>
                  <a:lnTo>
                    <a:pt x="88" y="56"/>
                  </a:lnTo>
                  <a:lnTo>
                    <a:pt x="88" y="56"/>
                  </a:lnTo>
                  <a:lnTo>
                    <a:pt x="88" y="72"/>
                  </a:lnTo>
                  <a:lnTo>
                    <a:pt x="72" y="80"/>
                  </a:lnTo>
                  <a:lnTo>
                    <a:pt x="40" y="88"/>
                  </a:lnTo>
                  <a:lnTo>
                    <a:pt x="32" y="104"/>
                  </a:lnTo>
                  <a:lnTo>
                    <a:pt x="32" y="104"/>
                  </a:lnTo>
                  <a:lnTo>
                    <a:pt x="24" y="104"/>
                  </a:lnTo>
                  <a:lnTo>
                    <a:pt x="8" y="96"/>
                  </a:lnTo>
                  <a:lnTo>
                    <a:pt x="16" y="72"/>
                  </a:lnTo>
                  <a:lnTo>
                    <a:pt x="16" y="64"/>
                  </a:lnTo>
                  <a:lnTo>
                    <a:pt x="0" y="48"/>
                  </a:lnTo>
                  <a:lnTo>
                    <a:pt x="0" y="40"/>
                  </a:lnTo>
                  <a:lnTo>
                    <a:pt x="8" y="40"/>
                  </a:lnTo>
                  <a:lnTo>
                    <a:pt x="16" y="40"/>
                  </a:lnTo>
                  <a:lnTo>
                    <a:pt x="16" y="40"/>
                  </a:lnTo>
                  <a:lnTo>
                    <a:pt x="16" y="16"/>
                  </a:lnTo>
                  <a:lnTo>
                    <a:pt x="16" y="8"/>
                  </a:lnTo>
                  <a:close/>
                </a:path>
              </a:pathLst>
            </a:custGeom>
            <a:grpFill/>
            <a:ln w="9525" cmpd="sng">
              <a:noFill/>
              <a:round/>
              <a:headEnd/>
              <a:tailEnd/>
            </a:ln>
          </p:spPr>
          <p:txBody>
            <a:bodyPr>
              <a:prstTxWarp prst="textNoShape">
                <a:avLst/>
              </a:prstTxWarp>
            </a:bodyPr>
            <a:lstStyle/>
            <a:p>
              <a:pPr defTabSz="342900"/>
              <a:endParaRPr lang="en-US" sz="1350" dirty="0">
                <a:solidFill>
                  <a:prstClr val="black"/>
                </a:solidFill>
              </a:endParaRPr>
            </a:p>
          </p:txBody>
        </p:sp>
        <p:sp>
          <p:nvSpPr>
            <p:cNvPr id="32" name="Freeform 173"/>
            <p:cNvSpPr>
              <a:spLocks/>
            </p:cNvSpPr>
            <p:nvPr/>
          </p:nvSpPr>
          <p:spPr bwMode="auto">
            <a:xfrm>
              <a:off x="2671" y="3922"/>
              <a:ext cx="10" cy="9"/>
            </a:xfrm>
            <a:custGeom>
              <a:avLst/>
              <a:gdLst/>
              <a:ahLst/>
              <a:cxnLst>
                <a:cxn ang="0">
                  <a:pos x="8" y="0"/>
                </a:cxn>
                <a:cxn ang="0">
                  <a:pos x="8" y="0"/>
                </a:cxn>
                <a:cxn ang="0">
                  <a:pos x="8" y="0"/>
                </a:cxn>
                <a:cxn ang="0">
                  <a:pos x="8" y="8"/>
                </a:cxn>
                <a:cxn ang="0">
                  <a:pos x="8" y="8"/>
                </a:cxn>
                <a:cxn ang="0">
                  <a:pos x="8" y="8"/>
                </a:cxn>
                <a:cxn ang="0">
                  <a:pos x="8" y="8"/>
                </a:cxn>
                <a:cxn ang="0">
                  <a:pos x="0" y="8"/>
                </a:cxn>
                <a:cxn ang="0">
                  <a:pos x="0" y="8"/>
                </a:cxn>
                <a:cxn ang="0">
                  <a:pos x="0" y="8"/>
                </a:cxn>
                <a:cxn ang="0">
                  <a:pos x="0" y="8"/>
                </a:cxn>
                <a:cxn ang="0">
                  <a:pos x="0" y="8"/>
                </a:cxn>
                <a:cxn ang="0">
                  <a:pos x="0" y="8"/>
                </a:cxn>
                <a:cxn ang="0">
                  <a:pos x="0" y="8"/>
                </a:cxn>
                <a:cxn ang="0">
                  <a:pos x="0" y="8"/>
                </a:cxn>
                <a:cxn ang="0">
                  <a:pos x="0" y="0"/>
                </a:cxn>
                <a:cxn ang="0">
                  <a:pos x="0" y="0"/>
                </a:cxn>
                <a:cxn ang="0">
                  <a:pos x="0" y="0"/>
                </a:cxn>
                <a:cxn ang="0">
                  <a:pos x="0" y="0"/>
                </a:cxn>
                <a:cxn ang="0">
                  <a:pos x="8" y="0"/>
                </a:cxn>
                <a:cxn ang="0">
                  <a:pos x="8" y="0"/>
                </a:cxn>
                <a:cxn ang="0">
                  <a:pos x="8" y="0"/>
                </a:cxn>
                <a:cxn ang="0">
                  <a:pos x="8" y="8"/>
                </a:cxn>
                <a:cxn ang="0">
                  <a:pos x="8" y="8"/>
                </a:cxn>
                <a:cxn ang="0">
                  <a:pos x="0" y="8"/>
                </a:cxn>
                <a:cxn ang="0">
                  <a:pos x="0" y="8"/>
                </a:cxn>
                <a:cxn ang="0">
                  <a:pos x="0" y="8"/>
                </a:cxn>
                <a:cxn ang="0">
                  <a:pos x="0" y="8"/>
                </a:cxn>
                <a:cxn ang="0">
                  <a:pos x="0" y="0"/>
                </a:cxn>
                <a:cxn ang="0">
                  <a:pos x="0" y="0"/>
                </a:cxn>
                <a:cxn ang="0">
                  <a:pos x="8" y="0"/>
                </a:cxn>
              </a:cxnLst>
              <a:rect l="0" t="0" r="r" b="b"/>
              <a:pathLst>
                <a:path w="8" h="8">
                  <a:moveTo>
                    <a:pt x="8" y="0"/>
                  </a:moveTo>
                  <a:lnTo>
                    <a:pt x="8" y="0"/>
                  </a:lnTo>
                  <a:lnTo>
                    <a:pt x="8" y="0"/>
                  </a:lnTo>
                  <a:lnTo>
                    <a:pt x="8" y="8"/>
                  </a:lnTo>
                  <a:lnTo>
                    <a:pt x="8" y="8"/>
                  </a:lnTo>
                  <a:lnTo>
                    <a:pt x="8" y="8"/>
                  </a:lnTo>
                  <a:lnTo>
                    <a:pt x="8" y="8"/>
                  </a:lnTo>
                  <a:lnTo>
                    <a:pt x="0" y="8"/>
                  </a:lnTo>
                  <a:lnTo>
                    <a:pt x="0" y="8"/>
                  </a:lnTo>
                  <a:lnTo>
                    <a:pt x="0" y="8"/>
                  </a:lnTo>
                  <a:lnTo>
                    <a:pt x="0" y="8"/>
                  </a:lnTo>
                  <a:lnTo>
                    <a:pt x="0" y="8"/>
                  </a:lnTo>
                  <a:lnTo>
                    <a:pt x="0" y="8"/>
                  </a:lnTo>
                  <a:lnTo>
                    <a:pt x="0" y="8"/>
                  </a:lnTo>
                  <a:lnTo>
                    <a:pt x="0" y="8"/>
                  </a:lnTo>
                  <a:lnTo>
                    <a:pt x="0" y="0"/>
                  </a:lnTo>
                  <a:lnTo>
                    <a:pt x="0" y="0"/>
                  </a:lnTo>
                  <a:lnTo>
                    <a:pt x="0" y="0"/>
                  </a:lnTo>
                  <a:lnTo>
                    <a:pt x="0" y="0"/>
                  </a:lnTo>
                  <a:lnTo>
                    <a:pt x="8" y="0"/>
                  </a:lnTo>
                  <a:lnTo>
                    <a:pt x="8" y="0"/>
                  </a:lnTo>
                  <a:lnTo>
                    <a:pt x="8" y="0"/>
                  </a:lnTo>
                  <a:lnTo>
                    <a:pt x="8" y="8"/>
                  </a:lnTo>
                  <a:lnTo>
                    <a:pt x="8" y="8"/>
                  </a:lnTo>
                  <a:lnTo>
                    <a:pt x="0" y="8"/>
                  </a:lnTo>
                  <a:lnTo>
                    <a:pt x="0" y="8"/>
                  </a:lnTo>
                  <a:lnTo>
                    <a:pt x="0" y="8"/>
                  </a:lnTo>
                  <a:lnTo>
                    <a:pt x="0" y="8"/>
                  </a:lnTo>
                  <a:lnTo>
                    <a:pt x="0" y="0"/>
                  </a:lnTo>
                  <a:lnTo>
                    <a:pt x="0" y="0"/>
                  </a:lnTo>
                  <a:lnTo>
                    <a:pt x="8" y="0"/>
                  </a:lnTo>
                  <a:close/>
                </a:path>
              </a:pathLst>
            </a:custGeom>
            <a:grpFill/>
            <a:ln w="9525" cmpd="sng">
              <a:noFill/>
              <a:prstDash val="solid"/>
              <a:round/>
              <a:headEnd/>
              <a:tailEnd/>
            </a:ln>
          </p:spPr>
          <p:txBody>
            <a:bodyPr>
              <a:prstTxWarp prst="textNoShape">
                <a:avLst/>
              </a:prstTxWarp>
            </a:bodyPr>
            <a:lstStyle/>
            <a:p>
              <a:pPr defTabSz="342900"/>
              <a:endParaRPr lang="en-US" sz="1350" dirty="0">
                <a:solidFill>
                  <a:prstClr val="black"/>
                </a:solidFill>
              </a:endParaRPr>
            </a:p>
          </p:txBody>
        </p:sp>
        <p:sp>
          <p:nvSpPr>
            <p:cNvPr id="33" name="Oval 174"/>
            <p:cNvSpPr>
              <a:spLocks noChangeArrowheads="1"/>
            </p:cNvSpPr>
            <p:nvPr/>
          </p:nvSpPr>
          <p:spPr bwMode="auto">
            <a:xfrm>
              <a:off x="2699" y="3950"/>
              <a:ext cx="19" cy="18"/>
            </a:xfrm>
            <a:prstGeom prst="ellipse">
              <a:avLst/>
            </a:prstGeom>
            <a:grpFill/>
            <a:ln w="9525">
              <a:noFill/>
              <a:round/>
              <a:headEnd/>
              <a:tailEnd/>
            </a:ln>
          </p:spPr>
          <p:txBody>
            <a:bodyPr>
              <a:prstTxWarp prst="textNoShape">
                <a:avLst/>
              </a:prstTxWarp>
            </a:bodyPr>
            <a:lstStyle/>
            <a:p>
              <a:pPr defTabSz="342900"/>
              <a:endParaRPr lang="en-US" sz="1350" dirty="0">
                <a:solidFill>
                  <a:prstClr val="black"/>
                </a:solidFill>
              </a:endParaRPr>
            </a:p>
          </p:txBody>
        </p:sp>
        <p:sp>
          <p:nvSpPr>
            <p:cNvPr id="34" name="Oval 175"/>
            <p:cNvSpPr>
              <a:spLocks noChangeArrowheads="1"/>
            </p:cNvSpPr>
            <p:nvPr/>
          </p:nvSpPr>
          <p:spPr bwMode="auto">
            <a:xfrm>
              <a:off x="2400" y="3828"/>
              <a:ext cx="28" cy="19"/>
            </a:xfrm>
            <a:prstGeom prst="ellipse">
              <a:avLst/>
            </a:prstGeom>
            <a:grpFill/>
            <a:ln w="9525">
              <a:noFill/>
              <a:round/>
              <a:headEnd/>
              <a:tailEnd/>
            </a:ln>
          </p:spPr>
          <p:txBody>
            <a:bodyPr>
              <a:prstTxWarp prst="textNoShape">
                <a:avLst/>
              </a:prstTxWarp>
            </a:bodyPr>
            <a:lstStyle/>
            <a:p>
              <a:pPr defTabSz="342900"/>
              <a:endParaRPr lang="en-US" sz="1350" dirty="0">
                <a:solidFill>
                  <a:prstClr val="black"/>
                </a:solidFill>
              </a:endParaRPr>
            </a:p>
          </p:txBody>
        </p:sp>
      </p:grpSp>
      <p:sp>
        <p:nvSpPr>
          <p:cNvPr id="35" name="Freeform 152"/>
          <p:cNvSpPr>
            <a:spLocks/>
          </p:cNvSpPr>
          <p:nvPr/>
        </p:nvSpPr>
        <p:spPr bwMode="auto">
          <a:xfrm>
            <a:off x="5450351" y="4384348"/>
            <a:ext cx="835784" cy="642533"/>
          </a:xfrm>
          <a:custGeom>
            <a:avLst/>
            <a:gdLst/>
            <a:ahLst/>
            <a:cxnLst>
              <a:cxn ang="0">
                <a:pos x="536" y="40"/>
              </a:cxn>
              <a:cxn ang="0">
                <a:pos x="520" y="64"/>
              </a:cxn>
              <a:cxn ang="0">
                <a:pos x="528" y="40"/>
              </a:cxn>
              <a:cxn ang="0">
                <a:pos x="552" y="80"/>
              </a:cxn>
              <a:cxn ang="0">
                <a:pos x="568" y="104"/>
              </a:cxn>
              <a:cxn ang="0">
                <a:pos x="600" y="160"/>
              </a:cxn>
              <a:cxn ang="0">
                <a:pos x="584" y="144"/>
              </a:cxn>
              <a:cxn ang="0">
                <a:pos x="616" y="192"/>
              </a:cxn>
              <a:cxn ang="0">
                <a:pos x="664" y="296"/>
              </a:cxn>
              <a:cxn ang="0">
                <a:pos x="704" y="368"/>
              </a:cxn>
              <a:cxn ang="0">
                <a:pos x="720" y="384"/>
              </a:cxn>
              <a:cxn ang="0">
                <a:pos x="720" y="472"/>
              </a:cxn>
              <a:cxn ang="0">
                <a:pos x="712" y="544"/>
              </a:cxn>
              <a:cxn ang="0">
                <a:pos x="672" y="552"/>
              </a:cxn>
              <a:cxn ang="0">
                <a:pos x="640" y="544"/>
              </a:cxn>
              <a:cxn ang="0">
                <a:pos x="656" y="552"/>
              </a:cxn>
              <a:cxn ang="0">
                <a:pos x="656" y="536"/>
              </a:cxn>
              <a:cxn ang="0">
                <a:pos x="648" y="520"/>
              </a:cxn>
              <a:cxn ang="0">
                <a:pos x="640" y="536"/>
              </a:cxn>
              <a:cxn ang="0">
                <a:pos x="584" y="488"/>
              </a:cxn>
              <a:cxn ang="0">
                <a:pos x="552" y="440"/>
              </a:cxn>
              <a:cxn ang="0">
                <a:pos x="536" y="408"/>
              </a:cxn>
              <a:cxn ang="0">
                <a:pos x="528" y="392"/>
              </a:cxn>
              <a:cxn ang="0">
                <a:pos x="528" y="408"/>
              </a:cxn>
              <a:cxn ang="0">
                <a:pos x="496" y="384"/>
              </a:cxn>
              <a:cxn ang="0">
                <a:pos x="480" y="344"/>
              </a:cxn>
              <a:cxn ang="0">
                <a:pos x="480" y="312"/>
              </a:cxn>
              <a:cxn ang="0">
                <a:pos x="464" y="328"/>
              </a:cxn>
              <a:cxn ang="0">
                <a:pos x="456" y="288"/>
              </a:cxn>
              <a:cxn ang="0">
                <a:pos x="456" y="216"/>
              </a:cxn>
              <a:cxn ang="0">
                <a:pos x="440" y="184"/>
              </a:cxn>
              <a:cxn ang="0">
                <a:pos x="408" y="184"/>
              </a:cxn>
              <a:cxn ang="0">
                <a:pos x="392" y="160"/>
              </a:cxn>
              <a:cxn ang="0">
                <a:pos x="328" y="104"/>
              </a:cxn>
              <a:cxn ang="0">
                <a:pos x="288" y="120"/>
              </a:cxn>
              <a:cxn ang="0">
                <a:pos x="248" y="144"/>
              </a:cxn>
              <a:cxn ang="0">
                <a:pos x="248" y="136"/>
              </a:cxn>
              <a:cxn ang="0">
                <a:pos x="208" y="160"/>
              </a:cxn>
              <a:cxn ang="0">
                <a:pos x="208" y="152"/>
              </a:cxn>
              <a:cxn ang="0">
                <a:pos x="200" y="136"/>
              </a:cxn>
              <a:cxn ang="0">
                <a:pos x="192" y="120"/>
              </a:cxn>
              <a:cxn ang="0">
                <a:pos x="184" y="96"/>
              </a:cxn>
              <a:cxn ang="0">
                <a:pos x="168" y="112"/>
              </a:cxn>
              <a:cxn ang="0">
                <a:pos x="104" y="96"/>
              </a:cxn>
              <a:cxn ang="0">
                <a:pos x="120" y="88"/>
              </a:cxn>
              <a:cxn ang="0">
                <a:pos x="80" y="96"/>
              </a:cxn>
              <a:cxn ang="0">
                <a:pos x="48" y="104"/>
              </a:cxn>
              <a:cxn ang="0">
                <a:pos x="56" y="88"/>
              </a:cxn>
              <a:cxn ang="0">
                <a:pos x="40" y="80"/>
              </a:cxn>
              <a:cxn ang="0">
                <a:pos x="32" y="104"/>
              </a:cxn>
              <a:cxn ang="0">
                <a:pos x="24" y="104"/>
              </a:cxn>
              <a:cxn ang="0">
                <a:pos x="24" y="96"/>
              </a:cxn>
              <a:cxn ang="0">
                <a:pos x="8" y="64"/>
              </a:cxn>
              <a:cxn ang="0">
                <a:pos x="224" y="24"/>
              </a:cxn>
              <a:cxn ang="0">
                <a:pos x="464" y="32"/>
              </a:cxn>
              <a:cxn ang="0">
                <a:pos x="488" y="40"/>
              </a:cxn>
              <a:cxn ang="0">
                <a:pos x="488" y="0"/>
              </a:cxn>
              <a:cxn ang="0">
                <a:pos x="528" y="16"/>
              </a:cxn>
            </a:cxnLst>
            <a:rect l="0" t="0" r="r" b="b"/>
            <a:pathLst>
              <a:path w="728" h="560">
                <a:moveTo>
                  <a:pt x="528" y="32"/>
                </a:moveTo>
                <a:lnTo>
                  <a:pt x="528" y="32"/>
                </a:lnTo>
                <a:lnTo>
                  <a:pt x="536" y="32"/>
                </a:lnTo>
                <a:lnTo>
                  <a:pt x="536" y="32"/>
                </a:lnTo>
                <a:lnTo>
                  <a:pt x="536" y="40"/>
                </a:lnTo>
                <a:lnTo>
                  <a:pt x="536" y="40"/>
                </a:lnTo>
                <a:lnTo>
                  <a:pt x="528" y="40"/>
                </a:lnTo>
                <a:lnTo>
                  <a:pt x="520" y="40"/>
                </a:lnTo>
                <a:lnTo>
                  <a:pt x="520" y="56"/>
                </a:lnTo>
                <a:lnTo>
                  <a:pt x="520" y="64"/>
                </a:lnTo>
                <a:lnTo>
                  <a:pt x="520" y="64"/>
                </a:lnTo>
                <a:lnTo>
                  <a:pt x="520" y="56"/>
                </a:lnTo>
                <a:lnTo>
                  <a:pt x="520" y="56"/>
                </a:lnTo>
                <a:lnTo>
                  <a:pt x="520" y="48"/>
                </a:lnTo>
                <a:lnTo>
                  <a:pt x="528" y="40"/>
                </a:lnTo>
                <a:lnTo>
                  <a:pt x="536" y="40"/>
                </a:lnTo>
                <a:lnTo>
                  <a:pt x="536" y="40"/>
                </a:lnTo>
                <a:lnTo>
                  <a:pt x="536" y="40"/>
                </a:lnTo>
                <a:lnTo>
                  <a:pt x="552" y="80"/>
                </a:lnTo>
                <a:lnTo>
                  <a:pt x="552" y="80"/>
                </a:lnTo>
                <a:lnTo>
                  <a:pt x="552" y="96"/>
                </a:lnTo>
                <a:lnTo>
                  <a:pt x="552" y="96"/>
                </a:lnTo>
                <a:lnTo>
                  <a:pt x="560" y="112"/>
                </a:lnTo>
                <a:lnTo>
                  <a:pt x="560" y="112"/>
                </a:lnTo>
                <a:lnTo>
                  <a:pt x="568" y="104"/>
                </a:lnTo>
                <a:lnTo>
                  <a:pt x="568" y="104"/>
                </a:lnTo>
                <a:lnTo>
                  <a:pt x="576" y="112"/>
                </a:lnTo>
                <a:lnTo>
                  <a:pt x="584" y="136"/>
                </a:lnTo>
                <a:lnTo>
                  <a:pt x="592" y="144"/>
                </a:lnTo>
                <a:lnTo>
                  <a:pt x="600" y="160"/>
                </a:lnTo>
                <a:lnTo>
                  <a:pt x="600" y="168"/>
                </a:lnTo>
                <a:lnTo>
                  <a:pt x="584" y="144"/>
                </a:lnTo>
                <a:lnTo>
                  <a:pt x="584" y="144"/>
                </a:lnTo>
                <a:lnTo>
                  <a:pt x="584" y="144"/>
                </a:lnTo>
                <a:lnTo>
                  <a:pt x="584" y="144"/>
                </a:lnTo>
                <a:lnTo>
                  <a:pt x="600" y="168"/>
                </a:lnTo>
                <a:lnTo>
                  <a:pt x="608" y="176"/>
                </a:lnTo>
                <a:lnTo>
                  <a:pt x="616" y="192"/>
                </a:lnTo>
                <a:lnTo>
                  <a:pt x="616" y="192"/>
                </a:lnTo>
                <a:lnTo>
                  <a:pt x="616" y="192"/>
                </a:lnTo>
                <a:lnTo>
                  <a:pt x="616" y="192"/>
                </a:lnTo>
                <a:lnTo>
                  <a:pt x="616" y="192"/>
                </a:lnTo>
                <a:lnTo>
                  <a:pt x="616" y="192"/>
                </a:lnTo>
                <a:lnTo>
                  <a:pt x="624" y="224"/>
                </a:lnTo>
                <a:lnTo>
                  <a:pt x="664" y="296"/>
                </a:lnTo>
                <a:lnTo>
                  <a:pt x="688" y="328"/>
                </a:lnTo>
                <a:lnTo>
                  <a:pt x="696" y="344"/>
                </a:lnTo>
                <a:lnTo>
                  <a:pt x="704" y="352"/>
                </a:lnTo>
                <a:lnTo>
                  <a:pt x="704" y="360"/>
                </a:lnTo>
                <a:lnTo>
                  <a:pt x="704" y="368"/>
                </a:lnTo>
                <a:lnTo>
                  <a:pt x="704" y="368"/>
                </a:lnTo>
                <a:lnTo>
                  <a:pt x="720" y="376"/>
                </a:lnTo>
                <a:lnTo>
                  <a:pt x="712" y="376"/>
                </a:lnTo>
                <a:lnTo>
                  <a:pt x="712" y="376"/>
                </a:lnTo>
                <a:lnTo>
                  <a:pt x="720" y="384"/>
                </a:lnTo>
                <a:lnTo>
                  <a:pt x="720" y="384"/>
                </a:lnTo>
                <a:lnTo>
                  <a:pt x="720" y="408"/>
                </a:lnTo>
                <a:lnTo>
                  <a:pt x="728" y="448"/>
                </a:lnTo>
                <a:lnTo>
                  <a:pt x="720" y="472"/>
                </a:lnTo>
                <a:lnTo>
                  <a:pt x="720" y="472"/>
                </a:lnTo>
                <a:lnTo>
                  <a:pt x="720" y="480"/>
                </a:lnTo>
                <a:lnTo>
                  <a:pt x="712" y="496"/>
                </a:lnTo>
                <a:lnTo>
                  <a:pt x="712" y="512"/>
                </a:lnTo>
                <a:lnTo>
                  <a:pt x="712" y="520"/>
                </a:lnTo>
                <a:lnTo>
                  <a:pt x="712" y="544"/>
                </a:lnTo>
                <a:lnTo>
                  <a:pt x="704" y="544"/>
                </a:lnTo>
                <a:lnTo>
                  <a:pt x="696" y="544"/>
                </a:lnTo>
                <a:lnTo>
                  <a:pt x="696" y="544"/>
                </a:lnTo>
                <a:lnTo>
                  <a:pt x="688" y="552"/>
                </a:lnTo>
                <a:lnTo>
                  <a:pt x="672" y="552"/>
                </a:lnTo>
                <a:lnTo>
                  <a:pt x="672" y="552"/>
                </a:lnTo>
                <a:lnTo>
                  <a:pt x="672" y="552"/>
                </a:lnTo>
                <a:lnTo>
                  <a:pt x="664" y="560"/>
                </a:lnTo>
                <a:lnTo>
                  <a:pt x="648" y="560"/>
                </a:lnTo>
                <a:lnTo>
                  <a:pt x="640" y="544"/>
                </a:lnTo>
                <a:lnTo>
                  <a:pt x="640" y="544"/>
                </a:lnTo>
                <a:lnTo>
                  <a:pt x="640" y="544"/>
                </a:lnTo>
                <a:lnTo>
                  <a:pt x="640" y="544"/>
                </a:lnTo>
                <a:lnTo>
                  <a:pt x="648" y="544"/>
                </a:lnTo>
                <a:lnTo>
                  <a:pt x="656" y="552"/>
                </a:lnTo>
                <a:lnTo>
                  <a:pt x="656" y="552"/>
                </a:lnTo>
                <a:lnTo>
                  <a:pt x="664" y="544"/>
                </a:lnTo>
                <a:lnTo>
                  <a:pt x="664" y="544"/>
                </a:lnTo>
                <a:lnTo>
                  <a:pt x="656" y="536"/>
                </a:lnTo>
                <a:lnTo>
                  <a:pt x="656" y="536"/>
                </a:lnTo>
                <a:lnTo>
                  <a:pt x="664" y="528"/>
                </a:lnTo>
                <a:lnTo>
                  <a:pt x="664" y="528"/>
                </a:lnTo>
                <a:lnTo>
                  <a:pt x="656" y="512"/>
                </a:lnTo>
                <a:lnTo>
                  <a:pt x="648" y="520"/>
                </a:lnTo>
                <a:lnTo>
                  <a:pt x="648" y="520"/>
                </a:lnTo>
                <a:lnTo>
                  <a:pt x="656" y="528"/>
                </a:lnTo>
                <a:lnTo>
                  <a:pt x="648" y="536"/>
                </a:lnTo>
                <a:lnTo>
                  <a:pt x="640" y="536"/>
                </a:lnTo>
                <a:lnTo>
                  <a:pt x="640" y="536"/>
                </a:lnTo>
                <a:lnTo>
                  <a:pt x="640" y="536"/>
                </a:lnTo>
                <a:lnTo>
                  <a:pt x="624" y="504"/>
                </a:lnTo>
                <a:lnTo>
                  <a:pt x="600" y="488"/>
                </a:lnTo>
                <a:lnTo>
                  <a:pt x="584" y="488"/>
                </a:lnTo>
                <a:lnTo>
                  <a:pt x="584" y="488"/>
                </a:lnTo>
                <a:lnTo>
                  <a:pt x="584" y="488"/>
                </a:lnTo>
                <a:lnTo>
                  <a:pt x="576" y="488"/>
                </a:lnTo>
                <a:lnTo>
                  <a:pt x="568" y="480"/>
                </a:lnTo>
                <a:lnTo>
                  <a:pt x="568" y="448"/>
                </a:lnTo>
                <a:lnTo>
                  <a:pt x="552" y="440"/>
                </a:lnTo>
                <a:lnTo>
                  <a:pt x="552" y="440"/>
                </a:lnTo>
                <a:lnTo>
                  <a:pt x="552" y="440"/>
                </a:lnTo>
                <a:lnTo>
                  <a:pt x="544" y="432"/>
                </a:lnTo>
                <a:lnTo>
                  <a:pt x="536" y="424"/>
                </a:lnTo>
                <a:lnTo>
                  <a:pt x="536" y="408"/>
                </a:lnTo>
                <a:lnTo>
                  <a:pt x="536" y="408"/>
                </a:lnTo>
                <a:lnTo>
                  <a:pt x="528" y="400"/>
                </a:lnTo>
                <a:lnTo>
                  <a:pt x="528" y="400"/>
                </a:lnTo>
                <a:lnTo>
                  <a:pt x="536" y="384"/>
                </a:lnTo>
                <a:lnTo>
                  <a:pt x="536" y="384"/>
                </a:lnTo>
                <a:lnTo>
                  <a:pt x="528" y="392"/>
                </a:lnTo>
                <a:lnTo>
                  <a:pt x="528" y="392"/>
                </a:lnTo>
                <a:lnTo>
                  <a:pt x="512" y="384"/>
                </a:lnTo>
                <a:lnTo>
                  <a:pt x="512" y="384"/>
                </a:lnTo>
                <a:lnTo>
                  <a:pt x="528" y="400"/>
                </a:lnTo>
                <a:lnTo>
                  <a:pt x="528" y="408"/>
                </a:lnTo>
                <a:lnTo>
                  <a:pt x="520" y="408"/>
                </a:lnTo>
                <a:lnTo>
                  <a:pt x="520" y="408"/>
                </a:lnTo>
                <a:lnTo>
                  <a:pt x="504" y="392"/>
                </a:lnTo>
                <a:lnTo>
                  <a:pt x="496" y="384"/>
                </a:lnTo>
                <a:lnTo>
                  <a:pt x="496" y="384"/>
                </a:lnTo>
                <a:lnTo>
                  <a:pt x="496" y="376"/>
                </a:lnTo>
                <a:lnTo>
                  <a:pt x="496" y="376"/>
                </a:lnTo>
                <a:lnTo>
                  <a:pt x="472" y="344"/>
                </a:lnTo>
                <a:lnTo>
                  <a:pt x="472" y="344"/>
                </a:lnTo>
                <a:lnTo>
                  <a:pt x="480" y="344"/>
                </a:lnTo>
                <a:lnTo>
                  <a:pt x="480" y="344"/>
                </a:lnTo>
                <a:lnTo>
                  <a:pt x="480" y="344"/>
                </a:lnTo>
                <a:lnTo>
                  <a:pt x="480" y="328"/>
                </a:lnTo>
                <a:lnTo>
                  <a:pt x="480" y="312"/>
                </a:lnTo>
                <a:lnTo>
                  <a:pt x="480" y="312"/>
                </a:lnTo>
                <a:lnTo>
                  <a:pt x="472" y="296"/>
                </a:lnTo>
                <a:lnTo>
                  <a:pt x="472" y="296"/>
                </a:lnTo>
                <a:lnTo>
                  <a:pt x="464" y="312"/>
                </a:lnTo>
                <a:lnTo>
                  <a:pt x="464" y="320"/>
                </a:lnTo>
                <a:lnTo>
                  <a:pt x="464" y="328"/>
                </a:lnTo>
                <a:lnTo>
                  <a:pt x="464" y="328"/>
                </a:lnTo>
                <a:lnTo>
                  <a:pt x="448" y="312"/>
                </a:lnTo>
                <a:lnTo>
                  <a:pt x="448" y="312"/>
                </a:lnTo>
                <a:lnTo>
                  <a:pt x="456" y="304"/>
                </a:lnTo>
                <a:lnTo>
                  <a:pt x="456" y="288"/>
                </a:lnTo>
                <a:lnTo>
                  <a:pt x="448" y="272"/>
                </a:lnTo>
                <a:lnTo>
                  <a:pt x="448" y="272"/>
                </a:lnTo>
                <a:lnTo>
                  <a:pt x="456" y="264"/>
                </a:lnTo>
                <a:lnTo>
                  <a:pt x="456" y="224"/>
                </a:lnTo>
                <a:lnTo>
                  <a:pt x="456" y="216"/>
                </a:lnTo>
                <a:lnTo>
                  <a:pt x="456" y="216"/>
                </a:lnTo>
                <a:lnTo>
                  <a:pt x="448" y="200"/>
                </a:lnTo>
                <a:lnTo>
                  <a:pt x="448" y="200"/>
                </a:lnTo>
                <a:lnTo>
                  <a:pt x="448" y="200"/>
                </a:lnTo>
                <a:lnTo>
                  <a:pt x="440" y="184"/>
                </a:lnTo>
                <a:lnTo>
                  <a:pt x="432" y="184"/>
                </a:lnTo>
                <a:lnTo>
                  <a:pt x="432" y="184"/>
                </a:lnTo>
                <a:lnTo>
                  <a:pt x="432" y="184"/>
                </a:lnTo>
                <a:lnTo>
                  <a:pt x="416" y="184"/>
                </a:lnTo>
                <a:lnTo>
                  <a:pt x="408" y="184"/>
                </a:lnTo>
                <a:lnTo>
                  <a:pt x="408" y="176"/>
                </a:lnTo>
                <a:lnTo>
                  <a:pt x="416" y="176"/>
                </a:lnTo>
                <a:lnTo>
                  <a:pt x="408" y="168"/>
                </a:lnTo>
                <a:lnTo>
                  <a:pt x="392" y="160"/>
                </a:lnTo>
                <a:lnTo>
                  <a:pt x="392" y="160"/>
                </a:lnTo>
                <a:lnTo>
                  <a:pt x="376" y="152"/>
                </a:lnTo>
                <a:lnTo>
                  <a:pt x="376" y="144"/>
                </a:lnTo>
                <a:lnTo>
                  <a:pt x="360" y="128"/>
                </a:lnTo>
                <a:lnTo>
                  <a:pt x="352" y="112"/>
                </a:lnTo>
                <a:lnTo>
                  <a:pt x="328" y="104"/>
                </a:lnTo>
                <a:lnTo>
                  <a:pt x="312" y="104"/>
                </a:lnTo>
                <a:lnTo>
                  <a:pt x="296" y="104"/>
                </a:lnTo>
                <a:lnTo>
                  <a:pt x="288" y="112"/>
                </a:lnTo>
                <a:lnTo>
                  <a:pt x="288" y="120"/>
                </a:lnTo>
                <a:lnTo>
                  <a:pt x="288" y="120"/>
                </a:lnTo>
                <a:lnTo>
                  <a:pt x="288" y="120"/>
                </a:lnTo>
                <a:lnTo>
                  <a:pt x="272" y="120"/>
                </a:lnTo>
                <a:lnTo>
                  <a:pt x="264" y="136"/>
                </a:lnTo>
                <a:lnTo>
                  <a:pt x="256" y="144"/>
                </a:lnTo>
                <a:lnTo>
                  <a:pt x="248" y="144"/>
                </a:lnTo>
                <a:lnTo>
                  <a:pt x="248" y="144"/>
                </a:lnTo>
                <a:lnTo>
                  <a:pt x="248" y="144"/>
                </a:lnTo>
                <a:lnTo>
                  <a:pt x="248" y="144"/>
                </a:lnTo>
                <a:lnTo>
                  <a:pt x="248" y="136"/>
                </a:lnTo>
                <a:lnTo>
                  <a:pt x="248" y="136"/>
                </a:lnTo>
                <a:lnTo>
                  <a:pt x="240" y="152"/>
                </a:lnTo>
                <a:lnTo>
                  <a:pt x="232" y="152"/>
                </a:lnTo>
                <a:lnTo>
                  <a:pt x="224" y="152"/>
                </a:lnTo>
                <a:lnTo>
                  <a:pt x="208" y="160"/>
                </a:lnTo>
                <a:lnTo>
                  <a:pt x="208" y="160"/>
                </a:lnTo>
                <a:lnTo>
                  <a:pt x="208" y="160"/>
                </a:lnTo>
                <a:lnTo>
                  <a:pt x="200" y="152"/>
                </a:lnTo>
                <a:lnTo>
                  <a:pt x="200" y="152"/>
                </a:lnTo>
                <a:lnTo>
                  <a:pt x="200" y="152"/>
                </a:lnTo>
                <a:lnTo>
                  <a:pt x="208" y="152"/>
                </a:lnTo>
                <a:lnTo>
                  <a:pt x="208" y="152"/>
                </a:lnTo>
                <a:lnTo>
                  <a:pt x="208" y="144"/>
                </a:lnTo>
                <a:lnTo>
                  <a:pt x="208" y="144"/>
                </a:lnTo>
                <a:lnTo>
                  <a:pt x="200" y="136"/>
                </a:lnTo>
                <a:lnTo>
                  <a:pt x="200" y="136"/>
                </a:lnTo>
                <a:lnTo>
                  <a:pt x="176" y="120"/>
                </a:lnTo>
                <a:lnTo>
                  <a:pt x="176" y="120"/>
                </a:lnTo>
                <a:lnTo>
                  <a:pt x="192" y="120"/>
                </a:lnTo>
                <a:lnTo>
                  <a:pt x="192" y="120"/>
                </a:lnTo>
                <a:lnTo>
                  <a:pt x="192" y="120"/>
                </a:lnTo>
                <a:lnTo>
                  <a:pt x="192" y="120"/>
                </a:lnTo>
                <a:lnTo>
                  <a:pt x="184" y="112"/>
                </a:lnTo>
                <a:lnTo>
                  <a:pt x="176" y="112"/>
                </a:lnTo>
                <a:lnTo>
                  <a:pt x="176" y="112"/>
                </a:lnTo>
                <a:lnTo>
                  <a:pt x="184" y="96"/>
                </a:lnTo>
                <a:lnTo>
                  <a:pt x="184" y="96"/>
                </a:lnTo>
                <a:lnTo>
                  <a:pt x="168" y="96"/>
                </a:lnTo>
                <a:lnTo>
                  <a:pt x="168" y="96"/>
                </a:lnTo>
                <a:lnTo>
                  <a:pt x="168" y="112"/>
                </a:lnTo>
                <a:lnTo>
                  <a:pt x="168" y="112"/>
                </a:lnTo>
                <a:lnTo>
                  <a:pt x="152" y="104"/>
                </a:lnTo>
                <a:lnTo>
                  <a:pt x="120" y="96"/>
                </a:lnTo>
                <a:lnTo>
                  <a:pt x="104" y="96"/>
                </a:lnTo>
                <a:lnTo>
                  <a:pt x="104" y="96"/>
                </a:lnTo>
                <a:lnTo>
                  <a:pt x="104" y="96"/>
                </a:lnTo>
                <a:lnTo>
                  <a:pt x="112" y="96"/>
                </a:lnTo>
                <a:lnTo>
                  <a:pt x="128" y="96"/>
                </a:lnTo>
                <a:lnTo>
                  <a:pt x="136" y="88"/>
                </a:lnTo>
                <a:lnTo>
                  <a:pt x="136" y="88"/>
                </a:lnTo>
                <a:lnTo>
                  <a:pt x="120" y="88"/>
                </a:lnTo>
                <a:lnTo>
                  <a:pt x="120" y="88"/>
                </a:lnTo>
                <a:lnTo>
                  <a:pt x="88" y="88"/>
                </a:lnTo>
                <a:lnTo>
                  <a:pt x="88" y="88"/>
                </a:lnTo>
                <a:lnTo>
                  <a:pt x="80" y="96"/>
                </a:lnTo>
                <a:lnTo>
                  <a:pt x="80" y="96"/>
                </a:lnTo>
                <a:lnTo>
                  <a:pt x="64" y="96"/>
                </a:lnTo>
                <a:lnTo>
                  <a:pt x="56" y="104"/>
                </a:lnTo>
                <a:lnTo>
                  <a:pt x="48" y="104"/>
                </a:lnTo>
                <a:lnTo>
                  <a:pt x="48" y="104"/>
                </a:lnTo>
                <a:lnTo>
                  <a:pt x="48" y="104"/>
                </a:lnTo>
                <a:lnTo>
                  <a:pt x="48" y="96"/>
                </a:lnTo>
                <a:lnTo>
                  <a:pt x="56" y="96"/>
                </a:lnTo>
                <a:lnTo>
                  <a:pt x="64" y="88"/>
                </a:lnTo>
                <a:lnTo>
                  <a:pt x="64" y="88"/>
                </a:lnTo>
                <a:lnTo>
                  <a:pt x="56" y="88"/>
                </a:lnTo>
                <a:lnTo>
                  <a:pt x="48" y="88"/>
                </a:lnTo>
                <a:lnTo>
                  <a:pt x="48" y="88"/>
                </a:lnTo>
                <a:lnTo>
                  <a:pt x="40" y="80"/>
                </a:lnTo>
                <a:lnTo>
                  <a:pt x="40" y="80"/>
                </a:lnTo>
                <a:lnTo>
                  <a:pt x="40" y="80"/>
                </a:lnTo>
                <a:lnTo>
                  <a:pt x="40" y="88"/>
                </a:lnTo>
                <a:lnTo>
                  <a:pt x="40" y="88"/>
                </a:lnTo>
                <a:lnTo>
                  <a:pt x="40" y="96"/>
                </a:lnTo>
                <a:lnTo>
                  <a:pt x="40" y="96"/>
                </a:lnTo>
                <a:lnTo>
                  <a:pt x="32" y="104"/>
                </a:lnTo>
                <a:lnTo>
                  <a:pt x="32" y="112"/>
                </a:lnTo>
                <a:lnTo>
                  <a:pt x="32" y="112"/>
                </a:lnTo>
                <a:lnTo>
                  <a:pt x="16" y="112"/>
                </a:lnTo>
                <a:lnTo>
                  <a:pt x="16" y="112"/>
                </a:lnTo>
                <a:lnTo>
                  <a:pt x="24" y="104"/>
                </a:lnTo>
                <a:lnTo>
                  <a:pt x="24" y="96"/>
                </a:lnTo>
                <a:lnTo>
                  <a:pt x="24" y="96"/>
                </a:lnTo>
                <a:lnTo>
                  <a:pt x="16" y="96"/>
                </a:lnTo>
                <a:lnTo>
                  <a:pt x="16" y="96"/>
                </a:lnTo>
                <a:lnTo>
                  <a:pt x="24" y="96"/>
                </a:lnTo>
                <a:lnTo>
                  <a:pt x="16" y="88"/>
                </a:lnTo>
                <a:lnTo>
                  <a:pt x="16" y="88"/>
                </a:lnTo>
                <a:lnTo>
                  <a:pt x="24" y="88"/>
                </a:lnTo>
                <a:lnTo>
                  <a:pt x="24" y="72"/>
                </a:lnTo>
                <a:lnTo>
                  <a:pt x="8" y="64"/>
                </a:lnTo>
                <a:lnTo>
                  <a:pt x="0" y="64"/>
                </a:lnTo>
                <a:lnTo>
                  <a:pt x="0" y="64"/>
                </a:lnTo>
                <a:lnTo>
                  <a:pt x="0" y="48"/>
                </a:lnTo>
                <a:lnTo>
                  <a:pt x="0" y="48"/>
                </a:lnTo>
                <a:lnTo>
                  <a:pt x="224" y="24"/>
                </a:lnTo>
                <a:lnTo>
                  <a:pt x="224" y="24"/>
                </a:lnTo>
                <a:lnTo>
                  <a:pt x="240" y="48"/>
                </a:lnTo>
                <a:lnTo>
                  <a:pt x="240" y="48"/>
                </a:lnTo>
                <a:lnTo>
                  <a:pt x="464" y="32"/>
                </a:lnTo>
                <a:lnTo>
                  <a:pt x="464" y="32"/>
                </a:lnTo>
                <a:lnTo>
                  <a:pt x="472" y="48"/>
                </a:lnTo>
                <a:lnTo>
                  <a:pt x="472" y="48"/>
                </a:lnTo>
                <a:lnTo>
                  <a:pt x="488" y="48"/>
                </a:lnTo>
                <a:lnTo>
                  <a:pt x="488" y="48"/>
                </a:lnTo>
                <a:lnTo>
                  <a:pt x="488" y="40"/>
                </a:lnTo>
                <a:lnTo>
                  <a:pt x="480" y="32"/>
                </a:lnTo>
                <a:lnTo>
                  <a:pt x="480" y="24"/>
                </a:lnTo>
                <a:lnTo>
                  <a:pt x="480" y="8"/>
                </a:lnTo>
                <a:lnTo>
                  <a:pt x="488" y="0"/>
                </a:lnTo>
                <a:lnTo>
                  <a:pt x="488" y="0"/>
                </a:lnTo>
                <a:lnTo>
                  <a:pt x="496" y="8"/>
                </a:lnTo>
                <a:lnTo>
                  <a:pt x="512" y="8"/>
                </a:lnTo>
                <a:lnTo>
                  <a:pt x="520" y="8"/>
                </a:lnTo>
                <a:lnTo>
                  <a:pt x="528" y="8"/>
                </a:lnTo>
                <a:lnTo>
                  <a:pt x="528" y="16"/>
                </a:lnTo>
                <a:lnTo>
                  <a:pt x="528" y="16"/>
                </a:lnTo>
                <a:lnTo>
                  <a:pt x="528" y="3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36" name="Freeform 104"/>
          <p:cNvSpPr>
            <a:spLocks/>
          </p:cNvSpPr>
          <p:nvPr/>
        </p:nvSpPr>
        <p:spPr bwMode="auto">
          <a:xfrm>
            <a:off x="2399546" y="2086923"/>
            <a:ext cx="606238" cy="450264"/>
          </a:xfrm>
          <a:custGeom>
            <a:avLst/>
            <a:gdLst/>
            <a:ahLst/>
            <a:cxnLst>
              <a:cxn ang="0">
                <a:pos x="56" y="56"/>
              </a:cxn>
              <a:cxn ang="0">
                <a:pos x="96" y="72"/>
              </a:cxn>
              <a:cxn ang="0">
                <a:pos x="120" y="88"/>
              </a:cxn>
              <a:cxn ang="0">
                <a:pos x="128" y="96"/>
              </a:cxn>
              <a:cxn ang="0">
                <a:pos x="136" y="96"/>
              </a:cxn>
              <a:cxn ang="0">
                <a:pos x="120" y="128"/>
              </a:cxn>
              <a:cxn ang="0">
                <a:pos x="128" y="112"/>
              </a:cxn>
              <a:cxn ang="0">
                <a:pos x="88" y="144"/>
              </a:cxn>
              <a:cxn ang="0">
                <a:pos x="96" y="160"/>
              </a:cxn>
              <a:cxn ang="0">
                <a:pos x="120" y="128"/>
              </a:cxn>
              <a:cxn ang="0">
                <a:pos x="144" y="112"/>
              </a:cxn>
              <a:cxn ang="0">
                <a:pos x="136" y="128"/>
              </a:cxn>
              <a:cxn ang="0">
                <a:pos x="136" y="144"/>
              </a:cxn>
              <a:cxn ang="0">
                <a:pos x="120" y="176"/>
              </a:cxn>
              <a:cxn ang="0">
                <a:pos x="112" y="168"/>
              </a:cxn>
              <a:cxn ang="0">
                <a:pos x="112" y="160"/>
              </a:cxn>
              <a:cxn ang="0">
                <a:pos x="88" y="176"/>
              </a:cxn>
              <a:cxn ang="0">
                <a:pos x="104" y="184"/>
              </a:cxn>
              <a:cxn ang="0">
                <a:pos x="128" y="176"/>
              </a:cxn>
              <a:cxn ang="0">
                <a:pos x="144" y="168"/>
              </a:cxn>
              <a:cxn ang="0">
                <a:pos x="144" y="136"/>
              </a:cxn>
              <a:cxn ang="0">
                <a:pos x="168" y="104"/>
              </a:cxn>
              <a:cxn ang="0">
                <a:pos x="160" y="88"/>
              </a:cxn>
              <a:cxn ang="0">
                <a:pos x="152" y="88"/>
              </a:cxn>
              <a:cxn ang="0">
                <a:pos x="160" y="80"/>
              </a:cxn>
              <a:cxn ang="0">
                <a:pos x="152" y="56"/>
              </a:cxn>
              <a:cxn ang="0">
                <a:pos x="160" y="48"/>
              </a:cxn>
              <a:cxn ang="0">
                <a:pos x="168" y="48"/>
              </a:cxn>
              <a:cxn ang="0">
                <a:pos x="168" y="32"/>
              </a:cxn>
              <a:cxn ang="0">
                <a:pos x="160" y="0"/>
              </a:cxn>
              <a:cxn ang="0">
                <a:pos x="528" y="96"/>
              </a:cxn>
              <a:cxn ang="0">
                <a:pos x="480" y="368"/>
              </a:cxn>
              <a:cxn ang="0">
                <a:pos x="472" y="392"/>
              </a:cxn>
              <a:cxn ang="0">
                <a:pos x="288" y="360"/>
              </a:cxn>
              <a:cxn ang="0">
                <a:pos x="256" y="360"/>
              </a:cxn>
              <a:cxn ang="0">
                <a:pos x="208" y="360"/>
              </a:cxn>
              <a:cxn ang="0">
                <a:pos x="176" y="360"/>
              </a:cxn>
              <a:cxn ang="0">
                <a:pos x="136" y="336"/>
              </a:cxn>
              <a:cxn ang="0">
                <a:pos x="72" y="328"/>
              </a:cxn>
              <a:cxn ang="0">
                <a:pos x="72" y="288"/>
              </a:cxn>
              <a:cxn ang="0">
                <a:pos x="40" y="264"/>
              </a:cxn>
              <a:cxn ang="0">
                <a:pos x="24" y="248"/>
              </a:cxn>
              <a:cxn ang="0">
                <a:pos x="0" y="240"/>
              </a:cxn>
              <a:cxn ang="0">
                <a:pos x="0" y="232"/>
              </a:cxn>
              <a:cxn ang="0">
                <a:pos x="8" y="208"/>
              </a:cxn>
              <a:cxn ang="0">
                <a:pos x="8" y="232"/>
              </a:cxn>
              <a:cxn ang="0">
                <a:pos x="16" y="208"/>
              </a:cxn>
              <a:cxn ang="0">
                <a:pos x="24" y="192"/>
              </a:cxn>
              <a:cxn ang="0">
                <a:pos x="8" y="176"/>
              </a:cxn>
              <a:cxn ang="0">
                <a:pos x="32" y="176"/>
              </a:cxn>
              <a:cxn ang="0">
                <a:pos x="24" y="168"/>
              </a:cxn>
              <a:cxn ang="0">
                <a:pos x="16" y="168"/>
              </a:cxn>
              <a:cxn ang="0">
                <a:pos x="16" y="136"/>
              </a:cxn>
              <a:cxn ang="0">
                <a:pos x="8" y="64"/>
              </a:cxn>
            </a:cxnLst>
            <a:rect l="0" t="0" r="r" b="b"/>
            <a:pathLst>
              <a:path w="528" h="392">
                <a:moveTo>
                  <a:pt x="16" y="32"/>
                </a:moveTo>
                <a:lnTo>
                  <a:pt x="16" y="24"/>
                </a:lnTo>
                <a:lnTo>
                  <a:pt x="16" y="24"/>
                </a:lnTo>
                <a:lnTo>
                  <a:pt x="24" y="32"/>
                </a:lnTo>
                <a:lnTo>
                  <a:pt x="56" y="56"/>
                </a:lnTo>
                <a:lnTo>
                  <a:pt x="72" y="64"/>
                </a:lnTo>
                <a:lnTo>
                  <a:pt x="80" y="64"/>
                </a:lnTo>
                <a:lnTo>
                  <a:pt x="88" y="72"/>
                </a:lnTo>
                <a:lnTo>
                  <a:pt x="96" y="72"/>
                </a:lnTo>
                <a:lnTo>
                  <a:pt x="96" y="72"/>
                </a:lnTo>
                <a:lnTo>
                  <a:pt x="112" y="80"/>
                </a:lnTo>
                <a:lnTo>
                  <a:pt x="112" y="80"/>
                </a:lnTo>
                <a:lnTo>
                  <a:pt x="112" y="88"/>
                </a:lnTo>
                <a:lnTo>
                  <a:pt x="112" y="88"/>
                </a:lnTo>
                <a:lnTo>
                  <a:pt x="120" y="88"/>
                </a:lnTo>
                <a:lnTo>
                  <a:pt x="120" y="88"/>
                </a:lnTo>
                <a:lnTo>
                  <a:pt x="120" y="96"/>
                </a:lnTo>
                <a:lnTo>
                  <a:pt x="120" y="96"/>
                </a:lnTo>
                <a:lnTo>
                  <a:pt x="128" y="96"/>
                </a:lnTo>
                <a:lnTo>
                  <a:pt x="128" y="96"/>
                </a:lnTo>
                <a:lnTo>
                  <a:pt x="128" y="88"/>
                </a:lnTo>
                <a:lnTo>
                  <a:pt x="128" y="80"/>
                </a:lnTo>
                <a:lnTo>
                  <a:pt x="136" y="80"/>
                </a:lnTo>
                <a:lnTo>
                  <a:pt x="136" y="80"/>
                </a:lnTo>
                <a:lnTo>
                  <a:pt x="136" y="96"/>
                </a:lnTo>
                <a:lnTo>
                  <a:pt x="136" y="96"/>
                </a:lnTo>
                <a:lnTo>
                  <a:pt x="136" y="96"/>
                </a:lnTo>
                <a:lnTo>
                  <a:pt x="136" y="104"/>
                </a:lnTo>
                <a:lnTo>
                  <a:pt x="136" y="112"/>
                </a:lnTo>
                <a:lnTo>
                  <a:pt x="120" y="128"/>
                </a:lnTo>
                <a:lnTo>
                  <a:pt x="120" y="128"/>
                </a:lnTo>
                <a:lnTo>
                  <a:pt x="120" y="120"/>
                </a:lnTo>
                <a:lnTo>
                  <a:pt x="120" y="120"/>
                </a:lnTo>
                <a:lnTo>
                  <a:pt x="128" y="112"/>
                </a:lnTo>
                <a:lnTo>
                  <a:pt x="128" y="112"/>
                </a:lnTo>
                <a:lnTo>
                  <a:pt x="128" y="112"/>
                </a:lnTo>
                <a:lnTo>
                  <a:pt x="128" y="112"/>
                </a:lnTo>
                <a:lnTo>
                  <a:pt x="104" y="136"/>
                </a:lnTo>
                <a:lnTo>
                  <a:pt x="104" y="136"/>
                </a:lnTo>
                <a:lnTo>
                  <a:pt x="88" y="144"/>
                </a:lnTo>
                <a:lnTo>
                  <a:pt x="88" y="144"/>
                </a:lnTo>
                <a:lnTo>
                  <a:pt x="88" y="152"/>
                </a:lnTo>
                <a:lnTo>
                  <a:pt x="88" y="152"/>
                </a:lnTo>
                <a:lnTo>
                  <a:pt x="96" y="160"/>
                </a:lnTo>
                <a:lnTo>
                  <a:pt x="96" y="160"/>
                </a:lnTo>
                <a:lnTo>
                  <a:pt x="104" y="152"/>
                </a:lnTo>
                <a:lnTo>
                  <a:pt x="104" y="152"/>
                </a:lnTo>
                <a:lnTo>
                  <a:pt x="96" y="144"/>
                </a:lnTo>
                <a:lnTo>
                  <a:pt x="96" y="144"/>
                </a:lnTo>
                <a:lnTo>
                  <a:pt x="120" y="128"/>
                </a:lnTo>
                <a:lnTo>
                  <a:pt x="120" y="128"/>
                </a:lnTo>
                <a:lnTo>
                  <a:pt x="120" y="128"/>
                </a:lnTo>
                <a:lnTo>
                  <a:pt x="120" y="128"/>
                </a:lnTo>
                <a:lnTo>
                  <a:pt x="144" y="112"/>
                </a:lnTo>
                <a:lnTo>
                  <a:pt x="144" y="112"/>
                </a:lnTo>
                <a:lnTo>
                  <a:pt x="144" y="120"/>
                </a:lnTo>
                <a:lnTo>
                  <a:pt x="144" y="128"/>
                </a:lnTo>
                <a:lnTo>
                  <a:pt x="144" y="128"/>
                </a:lnTo>
                <a:lnTo>
                  <a:pt x="136" y="128"/>
                </a:lnTo>
                <a:lnTo>
                  <a:pt x="136" y="128"/>
                </a:lnTo>
                <a:lnTo>
                  <a:pt x="136" y="128"/>
                </a:lnTo>
                <a:lnTo>
                  <a:pt x="128" y="136"/>
                </a:lnTo>
                <a:lnTo>
                  <a:pt x="128" y="144"/>
                </a:lnTo>
                <a:lnTo>
                  <a:pt x="128" y="144"/>
                </a:lnTo>
                <a:lnTo>
                  <a:pt x="136" y="144"/>
                </a:lnTo>
                <a:lnTo>
                  <a:pt x="136" y="144"/>
                </a:lnTo>
                <a:lnTo>
                  <a:pt x="128" y="168"/>
                </a:lnTo>
                <a:lnTo>
                  <a:pt x="120" y="176"/>
                </a:lnTo>
                <a:lnTo>
                  <a:pt x="120" y="176"/>
                </a:lnTo>
                <a:lnTo>
                  <a:pt x="120" y="176"/>
                </a:lnTo>
                <a:lnTo>
                  <a:pt x="120" y="168"/>
                </a:lnTo>
                <a:lnTo>
                  <a:pt x="128" y="160"/>
                </a:lnTo>
                <a:lnTo>
                  <a:pt x="128" y="160"/>
                </a:lnTo>
                <a:lnTo>
                  <a:pt x="112" y="168"/>
                </a:lnTo>
                <a:lnTo>
                  <a:pt x="112" y="168"/>
                </a:lnTo>
                <a:lnTo>
                  <a:pt x="112" y="176"/>
                </a:lnTo>
                <a:lnTo>
                  <a:pt x="112" y="176"/>
                </a:lnTo>
                <a:lnTo>
                  <a:pt x="112" y="168"/>
                </a:lnTo>
                <a:lnTo>
                  <a:pt x="112" y="168"/>
                </a:lnTo>
                <a:lnTo>
                  <a:pt x="112" y="160"/>
                </a:lnTo>
                <a:lnTo>
                  <a:pt x="112" y="160"/>
                </a:lnTo>
                <a:lnTo>
                  <a:pt x="112" y="160"/>
                </a:lnTo>
                <a:lnTo>
                  <a:pt x="104" y="160"/>
                </a:lnTo>
                <a:lnTo>
                  <a:pt x="88" y="168"/>
                </a:lnTo>
                <a:lnTo>
                  <a:pt x="88" y="176"/>
                </a:lnTo>
                <a:lnTo>
                  <a:pt x="88" y="176"/>
                </a:lnTo>
                <a:lnTo>
                  <a:pt x="96" y="176"/>
                </a:lnTo>
                <a:lnTo>
                  <a:pt x="104" y="176"/>
                </a:lnTo>
                <a:lnTo>
                  <a:pt x="104" y="184"/>
                </a:lnTo>
                <a:lnTo>
                  <a:pt x="104" y="184"/>
                </a:lnTo>
                <a:lnTo>
                  <a:pt x="112" y="184"/>
                </a:lnTo>
                <a:lnTo>
                  <a:pt x="112" y="184"/>
                </a:lnTo>
                <a:lnTo>
                  <a:pt x="120" y="176"/>
                </a:lnTo>
                <a:lnTo>
                  <a:pt x="128" y="176"/>
                </a:lnTo>
                <a:lnTo>
                  <a:pt x="128" y="176"/>
                </a:lnTo>
                <a:lnTo>
                  <a:pt x="136" y="176"/>
                </a:lnTo>
                <a:lnTo>
                  <a:pt x="136" y="176"/>
                </a:lnTo>
                <a:lnTo>
                  <a:pt x="144" y="168"/>
                </a:lnTo>
                <a:lnTo>
                  <a:pt x="144" y="168"/>
                </a:lnTo>
                <a:lnTo>
                  <a:pt x="144" y="168"/>
                </a:lnTo>
                <a:lnTo>
                  <a:pt x="144" y="152"/>
                </a:lnTo>
                <a:lnTo>
                  <a:pt x="144" y="152"/>
                </a:lnTo>
                <a:lnTo>
                  <a:pt x="152" y="144"/>
                </a:lnTo>
                <a:lnTo>
                  <a:pt x="152" y="144"/>
                </a:lnTo>
                <a:lnTo>
                  <a:pt x="144" y="136"/>
                </a:lnTo>
                <a:lnTo>
                  <a:pt x="144" y="136"/>
                </a:lnTo>
                <a:lnTo>
                  <a:pt x="152" y="120"/>
                </a:lnTo>
                <a:lnTo>
                  <a:pt x="152" y="120"/>
                </a:lnTo>
                <a:lnTo>
                  <a:pt x="168" y="104"/>
                </a:lnTo>
                <a:lnTo>
                  <a:pt x="168" y="104"/>
                </a:lnTo>
                <a:lnTo>
                  <a:pt x="160" y="80"/>
                </a:lnTo>
                <a:lnTo>
                  <a:pt x="160" y="80"/>
                </a:lnTo>
                <a:lnTo>
                  <a:pt x="160" y="80"/>
                </a:lnTo>
                <a:lnTo>
                  <a:pt x="160" y="80"/>
                </a:lnTo>
                <a:lnTo>
                  <a:pt x="160" y="88"/>
                </a:lnTo>
                <a:lnTo>
                  <a:pt x="160" y="96"/>
                </a:lnTo>
                <a:lnTo>
                  <a:pt x="160" y="96"/>
                </a:lnTo>
                <a:lnTo>
                  <a:pt x="160" y="96"/>
                </a:lnTo>
                <a:lnTo>
                  <a:pt x="160" y="96"/>
                </a:lnTo>
                <a:lnTo>
                  <a:pt x="152" y="88"/>
                </a:lnTo>
                <a:lnTo>
                  <a:pt x="152" y="88"/>
                </a:lnTo>
                <a:lnTo>
                  <a:pt x="152" y="80"/>
                </a:lnTo>
                <a:lnTo>
                  <a:pt x="152" y="80"/>
                </a:lnTo>
                <a:lnTo>
                  <a:pt x="160" y="80"/>
                </a:lnTo>
                <a:lnTo>
                  <a:pt x="160" y="80"/>
                </a:lnTo>
                <a:lnTo>
                  <a:pt x="168" y="80"/>
                </a:lnTo>
                <a:lnTo>
                  <a:pt x="168" y="80"/>
                </a:lnTo>
                <a:lnTo>
                  <a:pt x="160" y="64"/>
                </a:lnTo>
                <a:lnTo>
                  <a:pt x="160" y="56"/>
                </a:lnTo>
                <a:lnTo>
                  <a:pt x="152" y="56"/>
                </a:lnTo>
                <a:lnTo>
                  <a:pt x="152" y="56"/>
                </a:lnTo>
                <a:lnTo>
                  <a:pt x="152" y="48"/>
                </a:lnTo>
                <a:lnTo>
                  <a:pt x="160" y="40"/>
                </a:lnTo>
                <a:lnTo>
                  <a:pt x="160" y="40"/>
                </a:lnTo>
                <a:lnTo>
                  <a:pt x="160" y="48"/>
                </a:lnTo>
                <a:lnTo>
                  <a:pt x="160" y="56"/>
                </a:lnTo>
                <a:lnTo>
                  <a:pt x="160" y="56"/>
                </a:lnTo>
                <a:lnTo>
                  <a:pt x="168" y="56"/>
                </a:lnTo>
                <a:lnTo>
                  <a:pt x="160" y="48"/>
                </a:lnTo>
                <a:lnTo>
                  <a:pt x="168" y="48"/>
                </a:lnTo>
                <a:lnTo>
                  <a:pt x="168" y="48"/>
                </a:lnTo>
                <a:lnTo>
                  <a:pt x="168" y="40"/>
                </a:lnTo>
                <a:lnTo>
                  <a:pt x="168" y="40"/>
                </a:lnTo>
                <a:lnTo>
                  <a:pt x="168" y="32"/>
                </a:lnTo>
                <a:lnTo>
                  <a:pt x="168" y="32"/>
                </a:lnTo>
                <a:lnTo>
                  <a:pt x="168" y="24"/>
                </a:lnTo>
                <a:lnTo>
                  <a:pt x="168" y="24"/>
                </a:lnTo>
                <a:lnTo>
                  <a:pt x="160" y="24"/>
                </a:lnTo>
                <a:lnTo>
                  <a:pt x="160" y="24"/>
                </a:lnTo>
                <a:lnTo>
                  <a:pt x="160" y="0"/>
                </a:lnTo>
                <a:lnTo>
                  <a:pt x="160" y="0"/>
                </a:lnTo>
                <a:lnTo>
                  <a:pt x="184" y="8"/>
                </a:lnTo>
                <a:lnTo>
                  <a:pt x="264" y="32"/>
                </a:lnTo>
                <a:lnTo>
                  <a:pt x="456" y="80"/>
                </a:lnTo>
                <a:lnTo>
                  <a:pt x="528" y="96"/>
                </a:lnTo>
                <a:lnTo>
                  <a:pt x="528" y="96"/>
                </a:lnTo>
                <a:lnTo>
                  <a:pt x="480" y="344"/>
                </a:lnTo>
                <a:lnTo>
                  <a:pt x="472" y="352"/>
                </a:lnTo>
                <a:lnTo>
                  <a:pt x="472" y="352"/>
                </a:lnTo>
                <a:lnTo>
                  <a:pt x="480" y="368"/>
                </a:lnTo>
                <a:lnTo>
                  <a:pt x="480" y="376"/>
                </a:lnTo>
                <a:lnTo>
                  <a:pt x="472" y="384"/>
                </a:lnTo>
                <a:lnTo>
                  <a:pt x="472" y="384"/>
                </a:lnTo>
                <a:lnTo>
                  <a:pt x="472" y="392"/>
                </a:lnTo>
                <a:lnTo>
                  <a:pt x="472" y="392"/>
                </a:lnTo>
                <a:lnTo>
                  <a:pt x="336" y="360"/>
                </a:lnTo>
                <a:lnTo>
                  <a:pt x="336" y="360"/>
                </a:lnTo>
                <a:lnTo>
                  <a:pt x="320" y="360"/>
                </a:lnTo>
                <a:lnTo>
                  <a:pt x="296" y="360"/>
                </a:lnTo>
                <a:lnTo>
                  <a:pt x="288" y="360"/>
                </a:lnTo>
                <a:lnTo>
                  <a:pt x="288" y="352"/>
                </a:lnTo>
                <a:lnTo>
                  <a:pt x="280" y="360"/>
                </a:lnTo>
                <a:lnTo>
                  <a:pt x="280" y="360"/>
                </a:lnTo>
                <a:lnTo>
                  <a:pt x="280" y="360"/>
                </a:lnTo>
                <a:lnTo>
                  <a:pt x="256" y="360"/>
                </a:lnTo>
                <a:lnTo>
                  <a:pt x="256" y="360"/>
                </a:lnTo>
                <a:lnTo>
                  <a:pt x="240" y="368"/>
                </a:lnTo>
                <a:lnTo>
                  <a:pt x="216" y="368"/>
                </a:lnTo>
                <a:lnTo>
                  <a:pt x="216" y="360"/>
                </a:lnTo>
                <a:lnTo>
                  <a:pt x="208" y="360"/>
                </a:lnTo>
                <a:lnTo>
                  <a:pt x="208" y="360"/>
                </a:lnTo>
                <a:lnTo>
                  <a:pt x="200" y="360"/>
                </a:lnTo>
                <a:lnTo>
                  <a:pt x="192" y="360"/>
                </a:lnTo>
                <a:lnTo>
                  <a:pt x="184" y="360"/>
                </a:lnTo>
                <a:lnTo>
                  <a:pt x="176" y="360"/>
                </a:lnTo>
                <a:lnTo>
                  <a:pt x="176" y="360"/>
                </a:lnTo>
                <a:lnTo>
                  <a:pt x="168" y="352"/>
                </a:lnTo>
                <a:lnTo>
                  <a:pt x="152" y="336"/>
                </a:lnTo>
                <a:lnTo>
                  <a:pt x="136" y="336"/>
                </a:lnTo>
                <a:lnTo>
                  <a:pt x="136" y="336"/>
                </a:lnTo>
                <a:lnTo>
                  <a:pt x="128" y="344"/>
                </a:lnTo>
                <a:lnTo>
                  <a:pt x="112" y="344"/>
                </a:lnTo>
                <a:lnTo>
                  <a:pt x="88" y="344"/>
                </a:lnTo>
                <a:lnTo>
                  <a:pt x="80" y="336"/>
                </a:lnTo>
                <a:lnTo>
                  <a:pt x="72" y="328"/>
                </a:lnTo>
                <a:lnTo>
                  <a:pt x="72" y="328"/>
                </a:lnTo>
                <a:lnTo>
                  <a:pt x="64" y="320"/>
                </a:lnTo>
                <a:lnTo>
                  <a:pt x="64" y="312"/>
                </a:lnTo>
                <a:lnTo>
                  <a:pt x="72" y="304"/>
                </a:lnTo>
                <a:lnTo>
                  <a:pt x="72" y="288"/>
                </a:lnTo>
                <a:lnTo>
                  <a:pt x="64" y="272"/>
                </a:lnTo>
                <a:lnTo>
                  <a:pt x="48" y="264"/>
                </a:lnTo>
                <a:lnTo>
                  <a:pt x="40" y="264"/>
                </a:lnTo>
                <a:lnTo>
                  <a:pt x="40" y="264"/>
                </a:lnTo>
                <a:lnTo>
                  <a:pt x="40" y="264"/>
                </a:lnTo>
                <a:lnTo>
                  <a:pt x="40" y="248"/>
                </a:lnTo>
                <a:lnTo>
                  <a:pt x="32" y="248"/>
                </a:lnTo>
                <a:lnTo>
                  <a:pt x="32" y="248"/>
                </a:lnTo>
                <a:lnTo>
                  <a:pt x="24" y="248"/>
                </a:lnTo>
                <a:lnTo>
                  <a:pt x="24" y="248"/>
                </a:lnTo>
                <a:lnTo>
                  <a:pt x="16" y="248"/>
                </a:lnTo>
                <a:lnTo>
                  <a:pt x="16" y="240"/>
                </a:lnTo>
                <a:lnTo>
                  <a:pt x="16" y="248"/>
                </a:lnTo>
                <a:lnTo>
                  <a:pt x="8" y="240"/>
                </a:lnTo>
                <a:lnTo>
                  <a:pt x="0" y="240"/>
                </a:lnTo>
                <a:lnTo>
                  <a:pt x="0" y="240"/>
                </a:lnTo>
                <a:lnTo>
                  <a:pt x="0" y="240"/>
                </a:lnTo>
                <a:lnTo>
                  <a:pt x="0" y="240"/>
                </a:lnTo>
                <a:lnTo>
                  <a:pt x="0" y="240"/>
                </a:lnTo>
                <a:lnTo>
                  <a:pt x="0" y="232"/>
                </a:lnTo>
                <a:lnTo>
                  <a:pt x="0" y="232"/>
                </a:lnTo>
                <a:lnTo>
                  <a:pt x="0" y="224"/>
                </a:lnTo>
                <a:lnTo>
                  <a:pt x="8" y="208"/>
                </a:lnTo>
                <a:lnTo>
                  <a:pt x="8" y="208"/>
                </a:lnTo>
                <a:lnTo>
                  <a:pt x="8" y="208"/>
                </a:lnTo>
                <a:lnTo>
                  <a:pt x="8" y="208"/>
                </a:lnTo>
                <a:lnTo>
                  <a:pt x="8" y="224"/>
                </a:lnTo>
                <a:lnTo>
                  <a:pt x="8" y="232"/>
                </a:lnTo>
                <a:lnTo>
                  <a:pt x="8" y="232"/>
                </a:lnTo>
                <a:lnTo>
                  <a:pt x="8" y="232"/>
                </a:lnTo>
                <a:lnTo>
                  <a:pt x="8" y="232"/>
                </a:lnTo>
                <a:lnTo>
                  <a:pt x="8" y="224"/>
                </a:lnTo>
                <a:lnTo>
                  <a:pt x="16" y="216"/>
                </a:lnTo>
                <a:lnTo>
                  <a:pt x="16" y="216"/>
                </a:lnTo>
                <a:lnTo>
                  <a:pt x="16" y="208"/>
                </a:lnTo>
                <a:lnTo>
                  <a:pt x="16" y="200"/>
                </a:lnTo>
                <a:lnTo>
                  <a:pt x="16" y="200"/>
                </a:lnTo>
                <a:lnTo>
                  <a:pt x="24" y="200"/>
                </a:lnTo>
                <a:lnTo>
                  <a:pt x="24" y="200"/>
                </a:lnTo>
                <a:lnTo>
                  <a:pt x="24" y="192"/>
                </a:lnTo>
                <a:lnTo>
                  <a:pt x="24" y="192"/>
                </a:lnTo>
                <a:lnTo>
                  <a:pt x="16" y="200"/>
                </a:lnTo>
                <a:lnTo>
                  <a:pt x="8" y="200"/>
                </a:lnTo>
                <a:lnTo>
                  <a:pt x="8" y="200"/>
                </a:lnTo>
                <a:lnTo>
                  <a:pt x="8" y="176"/>
                </a:lnTo>
                <a:lnTo>
                  <a:pt x="16" y="176"/>
                </a:lnTo>
                <a:lnTo>
                  <a:pt x="16" y="184"/>
                </a:lnTo>
                <a:lnTo>
                  <a:pt x="16" y="184"/>
                </a:lnTo>
                <a:lnTo>
                  <a:pt x="16" y="176"/>
                </a:lnTo>
                <a:lnTo>
                  <a:pt x="32" y="176"/>
                </a:lnTo>
                <a:lnTo>
                  <a:pt x="32" y="176"/>
                </a:lnTo>
                <a:lnTo>
                  <a:pt x="32" y="176"/>
                </a:lnTo>
                <a:lnTo>
                  <a:pt x="32" y="176"/>
                </a:lnTo>
                <a:lnTo>
                  <a:pt x="24" y="168"/>
                </a:lnTo>
                <a:lnTo>
                  <a:pt x="24" y="168"/>
                </a:lnTo>
                <a:lnTo>
                  <a:pt x="24" y="168"/>
                </a:lnTo>
                <a:lnTo>
                  <a:pt x="24" y="168"/>
                </a:lnTo>
                <a:lnTo>
                  <a:pt x="16" y="168"/>
                </a:lnTo>
                <a:lnTo>
                  <a:pt x="16" y="168"/>
                </a:lnTo>
                <a:lnTo>
                  <a:pt x="16" y="168"/>
                </a:lnTo>
                <a:lnTo>
                  <a:pt x="8" y="168"/>
                </a:lnTo>
                <a:lnTo>
                  <a:pt x="8" y="160"/>
                </a:lnTo>
                <a:lnTo>
                  <a:pt x="16" y="160"/>
                </a:lnTo>
                <a:lnTo>
                  <a:pt x="16" y="144"/>
                </a:lnTo>
                <a:lnTo>
                  <a:pt x="16" y="136"/>
                </a:lnTo>
                <a:lnTo>
                  <a:pt x="16" y="136"/>
                </a:lnTo>
                <a:lnTo>
                  <a:pt x="16" y="88"/>
                </a:lnTo>
                <a:lnTo>
                  <a:pt x="16" y="88"/>
                </a:lnTo>
                <a:lnTo>
                  <a:pt x="16" y="80"/>
                </a:lnTo>
                <a:lnTo>
                  <a:pt x="8" y="64"/>
                </a:lnTo>
                <a:lnTo>
                  <a:pt x="8" y="48"/>
                </a:lnTo>
                <a:lnTo>
                  <a:pt x="8" y="40"/>
                </a:lnTo>
                <a:lnTo>
                  <a:pt x="16" y="3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37" name="Freeform 105"/>
          <p:cNvSpPr>
            <a:spLocks/>
          </p:cNvSpPr>
          <p:nvPr/>
        </p:nvSpPr>
        <p:spPr bwMode="auto">
          <a:xfrm>
            <a:off x="2234742" y="2371403"/>
            <a:ext cx="734744" cy="616047"/>
          </a:xfrm>
          <a:custGeom>
            <a:avLst/>
            <a:gdLst/>
            <a:ahLst/>
            <a:cxnLst>
              <a:cxn ang="0">
                <a:pos x="184" y="16"/>
              </a:cxn>
              <a:cxn ang="0">
                <a:pos x="176" y="8"/>
              </a:cxn>
              <a:cxn ang="0">
                <a:pos x="176" y="8"/>
              </a:cxn>
              <a:cxn ang="0">
                <a:pos x="168" y="8"/>
              </a:cxn>
              <a:cxn ang="0">
                <a:pos x="160" y="0"/>
              </a:cxn>
              <a:cxn ang="0">
                <a:pos x="152" y="8"/>
              </a:cxn>
              <a:cxn ang="0">
                <a:pos x="144" y="0"/>
              </a:cxn>
              <a:cxn ang="0">
                <a:pos x="144" y="0"/>
              </a:cxn>
              <a:cxn ang="0">
                <a:pos x="144" y="16"/>
              </a:cxn>
              <a:cxn ang="0">
                <a:pos x="136" y="24"/>
              </a:cxn>
              <a:cxn ang="0">
                <a:pos x="136" y="32"/>
              </a:cxn>
              <a:cxn ang="0">
                <a:pos x="136" y="32"/>
              </a:cxn>
              <a:cxn ang="0">
                <a:pos x="136" y="56"/>
              </a:cxn>
              <a:cxn ang="0">
                <a:pos x="128" y="72"/>
              </a:cxn>
              <a:cxn ang="0">
                <a:pos x="112" y="112"/>
              </a:cxn>
              <a:cxn ang="0">
                <a:pos x="96" y="136"/>
              </a:cxn>
              <a:cxn ang="0">
                <a:pos x="80" y="176"/>
              </a:cxn>
              <a:cxn ang="0">
                <a:pos x="80" y="176"/>
              </a:cxn>
              <a:cxn ang="0">
                <a:pos x="40" y="264"/>
              </a:cxn>
              <a:cxn ang="0">
                <a:pos x="32" y="272"/>
              </a:cxn>
              <a:cxn ang="0">
                <a:pos x="8" y="312"/>
              </a:cxn>
              <a:cxn ang="0">
                <a:pos x="8" y="336"/>
              </a:cxn>
              <a:cxn ang="0">
                <a:pos x="8" y="352"/>
              </a:cxn>
              <a:cxn ang="0">
                <a:pos x="0" y="384"/>
              </a:cxn>
              <a:cxn ang="0">
                <a:pos x="8" y="400"/>
              </a:cxn>
              <a:cxn ang="0">
                <a:pos x="280" y="480"/>
              </a:cxn>
              <a:cxn ang="0">
                <a:pos x="480" y="528"/>
              </a:cxn>
              <a:cxn ang="0">
                <a:pos x="520" y="536"/>
              </a:cxn>
              <a:cxn ang="0">
                <a:pos x="560" y="368"/>
              </a:cxn>
              <a:cxn ang="0">
                <a:pos x="576" y="344"/>
              </a:cxn>
              <a:cxn ang="0">
                <a:pos x="576" y="336"/>
              </a:cxn>
              <a:cxn ang="0">
                <a:pos x="576" y="328"/>
              </a:cxn>
              <a:cxn ang="0">
                <a:pos x="576" y="328"/>
              </a:cxn>
              <a:cxn ang="0">
                <a:pos x="560" y="312"/>
              </a:cxn>
              <a:cxn ang="0">
                <a:pos x="560" y="304"/>
              </a:cxn>
              <a:cxn ang="0">
                <a:pos x="568" y="280"/>
              </a:cxn>
              <a:cxn ang="0">
                <a:pos x="600" y="248"/>
              </a:cxn>
              <a:cxn ang="0">
                <a:pos x="600" y="240"/>
              </a:cxn>
              <a:cxn ang="0">
                <a:pos x="640" y="192"/>
              </a:cxn>
              <a:cxn ang="0">
                <a:pos x="640" y="184"/>
              </a:cxn>
              <a:cxn ang="0">
                <a:pos x="632" y="168"/>
              </a:cxn>
              <a:cxn ang="0">
                <a:pos x="616" y="144"/>
              </a:cxn>
              <a:cxn ang="0">
                <a:pos x="480" y="112"/>
              </a:cxn>
              <a:cxn ang="0">
                <a:pos x="464" y="112"/>
              </a:cxn>
              <a:cxn ang="0">
                <a:pos x="432" y="112"/>
              </a:cxn>
              <a:cxn ang="0">
                <a:pos x="424" y="112"/>
              </a:cxn>
              <a:cxn ang="0">
                <a:pos x="424" y="112"/>
              </a:cxn>
              <a:cxn ang="0">
                <a:pos x="400" y="112"/>
              </a:cxn>
              <a:cxn ang="0">
                <a:pos x="360" y="120"/>
              </a:cxn>
              <a:cxn ang="0">
                <a:pos x="352" y="112"/>
              </a:cxn>
              <a:cxn ang="0">
                <a:pos x="344" y="112"/>
              </a:cxn>
              <a:cxn ang="0">
                <a:pos x="328" y="112"/>
              </a:cxn>
              <a:cxn ang="0">
                <a:pos x="320" y="112"/>
              </a:cxn>
              <a:cxn ang="0">
                <a:pos x="296" y="88"/>
              </a:cxn>
              <a:cxn ang="0">
                <a:pos x="280" y="88"/>
              </a:cxn>
              <a:cxn ang="0">
                <a:pos x="256" y="96"/>
              </a:cxn>
              <a:cxn ang="0">
                <a:pos x="224" y="88"/>
              </a:cxn>
              <a:cxn ang="0">
                <a:pos x="216" y="80"/>
              </a:cxn>
              <a:cxn ang="0">
                <a:pos x="208" y="64"/>
              </a:cxn>
              <a:cxn ang="0">
                <a:pos x="216" y="40"/>
              </a:cxn>
              <a:cxn ang="0">
                <a:pos x="192" y="16"/>
              </a:cxn>
              <a:cxn ang="0">
                <a:pos x="184" y="16"/>
              </a:cxn>
            </a:cxnLst>
            <a:rect l="0" t="0" r="r" b="b"/>
            <a:pathLst>
              <a:path w="640" h="536">
                <a:moveTo>
                  <a:pt x="192" y="16"/>
                </a:moveTo>
                <a:lnTo>
                  <a:pt x="184" y="16"/>
                </a:lnTo>
                <a:lnTo>
                  <a:pt x="184" y="8"/>
                </a:lnTo>
                <a:lnTo>
                  <a:pt x="176" y="8"/>
                </a:lnTo>
                <a:lnTo>
                  <a:pt x="176" y="8"/>
                </a:lnTo>
                <a:lnTo>
                  <a:pt x="176" y="8"/>
                </a:lnTo>
                <a:lnTo>
                  <a:pt x="168" y="8"/>
                </a:lnTo>
                <a:lnTo>
                  <a:pt x="168" y="8"/>
                </a:lnTo>
                <a:lnTo>
                  <a:pt x="160" y="8"/>
                </a:lnTo>
                <a:lnTo>
                  <a:pt x="160" y="0"/>
                </a:lnTo>
                <a:lnTo>
                  <a:pt x="160" y="0"/>
                </a:lnTo>
                <a:lnTo>
                  <a:pt x="152" y="8"/>
                </a:lnTo>
                <a:lnTo>
                  <a:pt x="152" y="0"/>
                </a:lnTo>
                <a:lnTo>
                  <a:pt x="144" y="0"/>
                </a:lnTo>
                <a:lnTo>
                  <a:pt x="144" y="0"/>
                </a:lnTo>
                <a:lnTo>
                  <a:pt x="144" y="0"/>
                </a:lnTo>
                <a:lnTo>
                  <a:pt x="144" y="8"/>
                </a:lnTo>
                <a:lnTo>
                  <a:pt x="144" y="16"/>
                </a:lnTo>
                <a:lnTo>
                  <a:pt x="144" y="16"/>
                </a:lnTo>
                <a:lnTo>
                  <a:pt x="136" y="24"/>
                </a:lnTo>
                <a:lnTo>
                  <a:pt x="136" y="24"/>
                </a:lnTo>
                <a:lnTo>
                  <a:pt x="136" y="32"/>
                </a:lnTo>
                <a:lnTo>
                  <a:pt x="136" y="32"/>
                </a:lnTo>
                <a:lnTo>
                  <a:pt x="136" y="32"/>
                </a:lnTo>
                <a:lnTo>
                  <a:pt x="128" y="48"/>
                </a:lnTo>
                <a:lnTo>
                  <a:pt x="136" y="56"/>
                </a:lnTo>
                <a:lnTo>
                  <a:pt x="136" y="56"/>
                </a:lnTo>
                <a:lnTo>
                  <a:pt x="128" y="72"/>
                </a:lnTo>
                <a:lnTo>
                  <a:pt x="112" y="112"/>
                </a:lnTo>
                <a:lnTo>
                  <a:pt x="112" y="112"/>
                </a:lnTo>
                <a:lnTo>
                  <a:pt x="96" y="136"/>
                </a:lnTo>
                <a:lnTo>
                  <a:pt x="96" y="136"/>
                </a:lnTo>
                <a:lnTo>
                  <a:pt x="80" y="176"/>
                </a:lnTo>
                <a:lnTo>
                  <a:pt x="80" y="176"/>
                </a:lnTo>
                <a:lnTo>
                  <a:pt x="80" y="176"/>
                </a:lnTo>
                <a:lnTo>
                  <a:pt x="80" y="176"/>
                </a:lnTo>
                <a:lnTo>
                  <a:pt x="64" y="224"/>
                </a:lnTo>
                <a:lnTo>
                  <a:pt x="40" y="264"/>
                </a:lnTo>
                <a:lnTo>
                  <a:pt x="32" y="272"/>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20" y="536"/>
                </a:lnTo>
                <a:lnTo>
                  <a:pt x="560" y="384"/>
                </a:lnTo>
                <a:lnTo>
                  <a:pt x="560" y="368"/>
                </a:lnTo>
                <a:lnTo>
                  <a:pt x="560" y="368"/>
                </a:lnTo>
                <a:lnTo>
                  <a:pt x="576" y="344"/>
                </a:lnTo>
                <a:lnTo>
                  <a:pt x="576" y="344"/>
                </a:lnTo>
                <a:lnTo>
                  <a:pt x="576" y="336"/>
                </a:lnTo>
                <a:lnTo>
                  <a:pt x="576" y="336"/>
                </a:lnTo>
                <a:lnTo>
                  <a:pt x="576" y="328"/>
                </a:lnTo>
                <a:lnTo>
                  <a:pt x="576" y="328"/>
                </a:lnTo>
                <a:lnTo>
                  <a:pt x="576" y="328"/>
                </a:lnTo>
                <a:lnTo>
                  <a:pt x="576" y="320"/>
                </a:lnTo>
                <a:lnTo>
                  <a:pt x="560" y="312"/>
                </a:lnTo>
                <a:lnTo>
                  <a:pt x="560" y="312"/>
                </a:lnTo>
                <a:lnTo>
                  <a:pt x="560" y="304"/>
                </a:lnTo>
                <a:lnTo>
                  <a:pt x="568" y="296"/>
                </a:lnTo>
                <a:lnTo>
                  <a:pt x="568" y="280"/>
                </a:lnTo>
                <a:lnTo>
                  <a:pt x="592" y="256"/>
                </a:lnTo>
                <a:lnTo>
                  <a:pt x="600" y="248"/>
                </a:lnTo>
                <a:lnTo>
                  <a:pt x="600" y="248"/>
                </a:lnTo>
                <a:lnTo>
                  <a:pt x="600" y="240"/>
                </a:lnTo>
                <a:lnTo>
                  <a:pt x="600" y="240"/>
                </a:lnTo>
                <a:lnTo>
                  <a:pt x="640" y="192"/>
                </a:lnTo>
                <a:lnTo>
                  <a:pt x="640" y="184"/>
                </a:lnTo>
                <a:lnTo>
                  <a:pt x="640" y="184"/>
                </a:lnTo>
                <a:lnTo>
                  <a:pt x="640" y="176"/>
                </a:lnTo>
                <a:lnTo>
                  <a:pt x="632" y="168"/>
                </a:lnTo>
                <a:lnTo>
                  <a:pt x="632" y="168"/>
                </a:lnTo>
                <a:lnTo>
                  <a:pt x="616" y="144"/>
                </a:lnTo>
                <a:lnTo>
                  <a:pt x="616" y="144"/>
                </a:lnTo>
                <a:lnTo>
                  <a:pt x="480" y="112"/>
                </a:lnTo>
                <a:lnTo>
                  <a:pt x="480" y="112"/>
                </a:lnTo>
                <a:lnTo>
                  <a:pt x="464" y="112"/>
                </a:lnTo>
                <a:lnTo>
                  <a:pt x="440" y="112"/>
                </a:lnTo>
                <a:lnTo>
                  <a:pt x="432" y="112"/>
                </a:lnTo>
                <a:lnTo>
                  <a:pt x="432" y="104"/>
                </a:lnTo>
                <a:lnTo>
                  <a:pt x="424" y="112"/>
                </a:lnTo>
                <a:lnTo>
                  <a:pt x="424" y="112"/>
                </a:lnTo>
                <a:lnTo>
                  <a:pt x="424" y="112"/>
                </a:lnTo>
                <a:lnTo>
                  <a:pt x="400" y="112"/>
                </a:lnTo>
                <a:lnTo>
                  <a:pt x="400" y="112"/>
                </a:lnTo>
                <a:lnTo>
                  <a:pt x="384" y="120"/>
                </a:lnTo>
                <a:lnTo>
                  <a:pt x="360" y="120"/>
                </a:lnTo>
                <a:lnTo>
                  <a:pt x="360" y="112"/>
                </a:lnTo>
                <a:lnTo>
                  <a:pt x="352" y="112"/>
                </a:lnTo>
                <a:lnTo>
                  <a:pt x="352" y="112"/>
                </a:lnTo>
                <a:lnTo>
                  <a:pt x="344" y="112"/>
                </a:lnTo>
                <a:lnTo>
                  <a:pt x="336" y="112"/>
                </a:lnTo>
                <a:lnTo>
                  <a:pt x="328" y="112"/>
                </a:lnTo>
                <a:lnTo>
                  <a:pt x="320" y="112"/>
                </a:lnTo>
                <a:lnTo>
                  <a:pt x="320" y="112"/>
                </a:lnTo>
                <a:lnTo>
                  <a:pt x="312" y="104"/>
                </a:lnTo>
                <a:lnTo>
                  <a:pt x="296" y="88"/>
                </a:lnTo>
                <a:lnTo>
                  <a:pt x="280" y="88"/>
                </a:lnTo>
                <a:lnTo>
                  <a:pt x="280" y="88"/>
                </a:lnTo>
                <a:lnTo>
                  <a:pt x="272" y="96"/>
                </a:lnTo>
                <a:lnTo>
                  <a:pt x="256" y="96"/>
                </a:lnTo>
                <a:lnTo>
                  <a:pt x="232" y="96"/>
                </a:lnTo>
                <a:lnTo>
                  <a:pt x="224" y="88"/>
                </a:lnTo>
                <a:lnTo>
                  <a:pt x="216" y="80"/>
                </a:lnTo>
                <a:lnTo>
                  <a:pt x="216" y="80"/>
                </a:lnTo>
                <a:lnTo>
                  <a:pt x="208" y="72"/>
                </a:lnTo>
                <a:lnTo>
                  <a:pt x="208" y="64"/>
                </a:lnTo>
                <a:lnTo>
                  <a:pt x="216" y="56"/>
                </a:lnTo>
                <a:lnTo>
                  <a:pt x="216" y="40"/>
                </a:lnTo>
                <a:lnTo>
                  <a:pt x="208" y="24"/>
                </a:lnTo>
                <a:lnTo>
                  <a:pt x="192" y="16"/>
                </a:lnTo>
                <a:lnTo>
                  <a:pt x="184" y="16"/>
                </a:lnTo>
                <a:lnTo>
                  <a:pt x="184" y="16"/>
                </a:lnTo>
                <a:lnTo>
                  <a:pt x="192" y="1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38" name="Freeform 106"/>
          <p:cNvSpPr>
            <a:spLocks/>
          </p:cNvSpPr>
          <p:nvPr/>
        </p:nvSpPr>
        <p:spPr bwMode="auto">
          <a:xfrm>
            <a:off x="2169998" y="2831479"/>
            <a:ext cx="734744" cy="1267409"/>
          </a:xfrm>
          <a:custGeom>
            <a:avLst/>
            <a:gdLst/>
            <a:ahLst/>
            <a:cxnLst>
              <a:cxn ang="0">
                <a:pos x="288" y="384"/>
              </a:cxn>
              <a:cxn ang="0">
                <a:pos x="632" y="920"/>
              </a:cxn>
              <a:cxn ang="0">
                <a:pos x="640" y="960"/>
              </a:cxn>
              <a:cxn ang="0">
                <a:pos x="600" y="976"/>
              </a:cxn>
              <a:cxn ang="0">
                <a:pos x="592" y="1032"/>
              </a:cxn>
              <a:cxn ang="0">
                <a:pos x="576" y="1056"/>
              </a:cxn>
              <a:cxn ang="0">
                <a:pos x="584" y="1080"/>
              </a:cxn>
              <a:cxn ang="0">
                <a:pos x="368" y="1080"/>
              </a:cxn>
              <a:cxn ang="0">
                <a:pos x="368" y="1064"/>
              </a:cxn>
              <a:cxn ang="0">
                <a:pos x="352" y="1064"/>
              </a:cxn>
              <a:cxn ang="0">
                <a:pos x="352" y="1000"/>
              </a:cxn>
              <a:cxn ang="0">
                <a:pos x="296" y="936"/>
              </a:cxn>
              <a:cxn ang="0">
                <a:pos x="288" y="928"/>
              </a:cxn>
              <a:cxn ang="0">
                <a:pos x="264" y="904"/>
              </a:cxn>
              <a:cxn ang="0">
                <a:pos x="232" y="872"/>
              </a:cxn>
              <a:cxn ang="0">
                <a:pos x="192" y="848"/>
              </a:cxn>
              <a:cxn ang="0">
                <a:pos x="176" y="832"/>
              </a:cxn>
              <a:cxn ang="0">
                <a:pos x="136" y="816"/>
              </a:cxn>
              <a:cxn ang="0">
                <a:pos x="128" y="808"/>
              </a:cxn>
              <a:cxn ang="0">
                <a:pos x="136" y="784"/>
              </a:cxn>
              <a:cxn ang="0">
                <a:pos x="144" y="744"/>
              </a:cxn>
              <a:cxn ang="0">
                <a:pos x="128" y="736"/>
              </a:cxn>
              <a:cxn ang="0">
                <a:pos x="112" y="696"/>
              </a:cxn>
              <a:cxn ang="0">
                <a:pos x="96" y="648"/>
              </a:cxn>
              <a:cxn ang="0">
                <a:pos x="80" y="616"/>
              </a:cxn>
              <a:cxn ang="0">
                <a:pos x="72" y="592"/>
              </a:cxn>
              <a:cxn ang="0">
                <a:pos x="80" y="584"/>
              </a:cxn>
              <a:cxn ang="0">
                <a:pos x="88" y="584"/>
              </a:cxn>
              <a:cxn ang="0">
                <a:pos x="88" y="544"/>
              </a:cxn>
              <a:cxn ang="0">
                <a:pos x="64" y="520"/>
              </a:cxn>
              <a:cxn ang="0">
                <a:pos x="64" y="496"/>
              </a:cxn>
              <a:cxn ang="0">
                <a:pos x="64" y="472"/>
              </a:cxn>
              <a:cxn ang="0">
                <a:pos x="80" y="456"/>
              </a:cxn>
              <a:cxn ang="0">
                <a:pos x="80" y="480"/>
              </a:cxn>
              <a:cxn ang="0">
                <a:pos x="96" y="496"/>
              </a:cxn>
              <a:cxn ang="0">
                <a:pos x="88" y="464"/>
              </a:cxn>
              <a:cxn ang="0">
                <a:pos x="80" y="440"/>
              </a:cxn>
              <a:cxn ang="0">
                <a:pos x="104" y="440"/>
              </a:cxn>
              <a:cxn ang="0">
                <a:pos x="120" y="432"/>
              </a:cxn>
              <a:cxn ang="0">
                <a:pos x="104" y="432"/>
              </a:cxn>
              <a:cxn ang="0">
                <a:pos x="80" y="424"/>
              </a:cxn>
              <a:cxn ang="0">
                <a:pos x="64" y="448"/>
              </a:cxn>
              <a:cxn ang="0">
                <a:pos x="56" y="440"/>
              </a:cxn>
              <a:cxn ang="0">
                <a:pos x="40" y="416"/>
              </a:cxn>
              <a:cxn ang="0">
                <a:pos x="48" y="400"/>
              </a:cxn>
              <a:cxn ang="0">
                <a:pos x="32" y="368"/>
              </a:cxn>
              <a:cxn ang="0">
                <a:pos x="24" y="344"/>
              </a:cxn>
              <a:cxn ang="0">
                <a:pos x="8" y="312"/>
              </a:cxn>
              <a:cxn ang="0">
                <a:pos x="16" y="280"/>
              </a:cxn>
              <a:cxn ang="0">
                <a:pos x="24" y="216"/>
              </a:cxn>
              <a:cxn ang="0">
                <a:pos x="16" y="192"/>
              </a:cxn>
              <a:cxn ang="0">
                <a:pos x="32" y="112"/>
              </a:cxn>
              <a:cxn ang="0">
                <a:pos x="56" y="56"/>
              </a:cxn>
              <a:cxn ang="0">
                <a:pos x="56" y="40"/>
              </a:cxn>
              <a:cxn ang="0">
                <a:pos x="56" y="24"/>
              </a:cxn>
              <a:cxn ang="0">
                <a:pos x="80" y="16"/>
              </a:cxn>
            </a:cxnLst>
            <a:rect l="0" t="0" r="r" b="b"/>
            <a:pathLst>
              <a:path w="640" h="1104">
                <a:moveTo>
                  <a:pt x="80" y="16"/>
                </a:moveTo>
                <a:lnTo>
                  <a:pt x="336" y="80"/>
                </a:lnTo>
                <a:lnTo>
                  <a:pt x="368" y="88"/>
                </a:lnTo>
                <a:lnTo>
                  <a:pt x="368" y="88"/>
                </a:lnTo>
                <a:lnTo>
                  <a:pt x="288" y="384"/>
                </a:lnTo>
                <a:lnTo>
                  <a:pt x="288" y="384"/>
                </a:lnTo>
                <a:lnTo>
                  <a:pt x="616" y="872"/>
                </a:lnTo>
                <a:lnTo>
                  <a:pt x="616" y="888"/>
                </a:lnTo>
                <a:lnTo>
                  <a:pt x="616" y="896"/>
                </a:lnTo>
                <a:lnTo>
                  <a:pt x="632" y="920"/>
                </a:lnTo>
                <a:lnTo>
                  <a:pt x="632" y="920"/>
                </a:lnTo>
                <a:lnTo>
                  <a:pt x="632" y="936"/>
                </a:lnTo>
                <a:lnTo>
                  <a:pt x="632" y="936"/>
                </a:lnTo>
                <a:lnTo>
                  <a:pt x="640" y="952"/>
                </a:lnTo>
                <a:lnTo>
                  <a:pt x="640" y="960"/>
                </a:lnTo>
                <a:lnTo>
                  <a:pt x="640" y="960"/>
                </a:lnTo>
                <a:lnTo>
                  <a:pt x="640" y="968"/>
                </a:lnTo>
                <a:lnTo>
                  <a:pt x="640" y="968"/>
                </a:lnTo>
                <a:lnTo>
                  <a:pt x="624" y="968"/>
                </a:lnTo>
                <a:lnTo>
                  <a:pt x="600" y="976"/>
                </a:lnTo>
                <a:lnTo>
                  <a:pt x="600" y="992"/>
                </a:lnTo>
                <a:lnTo>
                  <a:pt x="600" y="1000"/>
                </a:lnTo>
                <a:lnTo>
                  <a:pt x="600" y="1008"/>
                </a:lnTo>
                <a:lnTo>
                  <a:pt x="600" y="1024"/>
                </a:lnTo>
                <a:lnTo>
                  <a:pt x="592" y="1032"/>
                </a:lnTo>
                <a:lnTo>
                  <a:pt x="576" y="1040"/>
                </a:lnTo>
                <a:lnTo>
                  <a:pt x="576" y="1040"/>
                </a:lnTo>
                <a:lnTo>
                  <a:pt x="576" y="1048"/>
                </a:lnTo>
                <a:lnTo>
                  <a:pt x="576" y="1056"/>
                </a:lnTo>
                <a:lnTo>
                  <a:pt x="576" y="1056"/>
                </a:lnTo>
                <a:lnTo>
                  <a:pt x="576" y="1072"/>
                </a:lnTo>
                <a:lnTo>
                  <a:pt x="576" y="1072"/>
                </a:lnTo>
                <a:lnTo>
                  <a:pt x="584" y="1080"/>
                </a:lnTo>
                <a:lnTo>
                  <a:pt x="584" y="1080"/>
                </a:lnTo>
                <a:lnTo>
                  <a:pt x="584" y="1080"/>
                </a:lnTo>
                <a:lnTo>
                  <a:pt x="584" y="1104"/>
                </a:lnTo>
                <a:lnTo>
                  <a:pt x="576" y="1104"/>
                </a:lnTo>
                <a:lnTo>
                  <a:pt x="568" y="1104"/>
                </a:lnTo>
                <a:lnTo>
                  <a:pt x="368" y="1080"/>
                </a:lnTo>
                <a:lnTo>
                  <a:pt x="368" y="1080"/>
                </a:lnTo>
                <a:lnTo>
                  <a:pt x="360" y="1072"/>
                </a:lnTo>
                <a:lnTo>
                  <a:pt x="360" y="1072"/>
                </a:lnTo>
                <a:lnTo>
                  <a:pt x="368" y="1072"/>
                </a:lnTo>
                <a:lnTo>
                  <a:pt x="368" y="1072"/>
                </a:lnTo>
                <a:lnTo>
                  <a:pt x="368" y="1064"/>
                </a:lnTo>
                <a:lnTo>
                  <a:pt x="368" y="1064"/>
                </a:lnTo>
                <a:lnTo>
                  <a:pt x="360" y="1064"/>
                </a:lnTo>
                <a:lnTo>
                  <a:pt x="360" y="1064"/>
                </a:lnTo>
                <a:lnTo>
                  <a:pt x="352"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96" y="944"/>
                </a:lnTo>
                <a:lnTo>
                  <a:pt x="288" y="936"/>
                </a:lnTo>
                <a:lnTo>
                  <a:pt x="288" y="936"/>
                </a:lnTo>
                <a:lnTo>
                  <a:pt x="288" y="928"/>
                </a:lnTo>
                <a:lnTo>
                  <a:pt x="288" y="920"/>
                </a:lnTo>
                <a:lnTo>
                  <a:pt x="288" y="912"/>
                </a:lnTo>
                <a:lnTo>
                  <a:pt x="280" y="904"/>
                </a:lnTo>
                <a:lnTo>
                  <a:pt x="264" y="904"/>
                </a:lnTo>
                <a:lnTo>
                  <a:pt x="264" y="904"/>
                </a:lnTo>
                <a:lnTo>
                  <a:pt x="256" y="904"/>
                </a:lnTo>
                <a:lnTo>
                  <a:pt x="248" y="896"/>
                </a:lnTo>
                <a:lnTo>
                  <a:pt x="232" y="880"/>
                </a:lnTo>
                <a:lnTo>
                  <a:pt x="232" y="880"/>
                </a:lnTo>
                <a:lnTo>
                  <a:pt x="232" y="872"/>
                </a:lnTo>
                <a:lnTo>
                  <a:pt x="224" y="856"/>
                </a:lnTo>
                <a:lnTo>
                  <a:pt x="208" y="848"/>
                </a:lnTo>
                <a:lnTo>
                  <a:pt x="200" y="848"/>
                </a:lnTo>
                <a:lnTo>
                  <a:pt x="200" y="848"/>
                </a:lnTo>
                <a:lnTo>
                  <a:pt x="192" y="848"/>
                </a:lnTo>
                <a:lnTo>
                  <a:pt x="192" y="840"/>
                </a:lnTo>
                <a:lnTo>
                  <a:pt x="192" y="840"/>
                </a:lnTo>
                <a:lnTo>
                  <a:pt x="184" y="840"/>
                </a:lnTo>
                <a:lnTo>
                  <a:pt x="184" y="840"/>
                </a:lnTo>
                <a:lnTo>
                  <a:pt x="176" y="832"/>
                </a:lnTo>
                <a:lnTo>
                  <a:pt x="160" y="824"/>
                </a:lnTo>
                <a:lnTo>
                  <a:pt x="144" y="824"/>
                </a:lnTo>
                <a:lnTo>
                  <a:pt x="136" y="824"/>
                </a:lnTo>
                <a:lnTo>
                  <a:pt x="136" y="824"/>
                </a:lnTo>
                <a:lnTo>
                  <a:pt x="136" y="816"/>
                </a:lnTo>
                <a:lnTo>
                  <a:pt x="128" y="816"/>
                </a:lnTo>
                <a:lnTo>
                  <a:pt x="128" y="816"/>
                </a:lnTo>
                <a:lnTo>
                  <a:pt x="128" y="816"/>
                </a:lnTo>
                <a:lnTo>
                  <a:pt x="128" y="808"/>
                </a:lnTo>
                <a:lnTo>
                  <a:pt x="128" y="808"/>
                </a:lnTo>
                <a:lnTo>
                  <a:pt x="136" y="800"/>
                </a:lnTo>
                <a:lnTo>
                  <a:pt x="136" y="800"/>
                </a:lnTo>
                <a:lnTo>
                  <a:pt x="136" y="792"/>
                </a:lnTo>
                <a:lnTo>
                  <a:pt x="136" y="792"/>
                </a:lnTo>
                <a:lnTo>
                  <a:pt x="136" y="784"/>
                </a:lnTo>
                <a:lnTo>
                  <a:pt x="136" y="784"/>
                </a:lnTo>
                <a:lnTo>
                  <a:pt x="136" y="768"/>
                </a:lnTo>
                <a:lnTo>
                  <a:pt x="136" y="768"/>
                </a:lnTo>
                <a:lnTo>
                  <a:pt x="144" y="760"/>
                </a:lnTo>
                <a:lnTo>
                  <a:pt x="144" y="744"/>
                </a:lnTo>
                <a:lnTo>
                  <a:pt x="136" y="744"/>
                </a:lnTo>
                <a:lnTo>
                  <a:pt x="136" y="744"/>
                </a:lnTo>
                <a:lnTo>
                  <a:pt x="128" y="736"/>
                </a:lnTo>
                <a:lnTo>
                  <a:pt x="128" y="736"/>
                </a:lnTo>
                <a:lnTo>
                  <a:pt x="128" y="736"/>
                </a:lnTo>
                <a:lnTo>
                  <a:pt x="136" y="728"/>
                </a:lnTo>
                <a:lnTo>
                  <a:pt x="136" y="712"/>
                </a:lnTo>
                <a:lnTo>
                  <a:pt x="128" y="712"/>
                </a:lnTo>
                <a:lnTo>
                  <a:pt x="128" y="712"/>
                </a:lnTo>
                <a:lnTo>
                  <a:pt x="112" y="696"/>
                </a:lnTo>
                <a:lnTo>
                  <a:pt x="104" y="688"/>
                </a:lnTo>
                <a:lnTo>
                  <a:pt x="104" y="688"/>
                </a:lnTo>
                <a:lnTo>
                  <a:pt x="104" y="672"/>
                </a:lnTo>
                <a:lnTo>
                  <a:pt x="96" y="656"/>
                </a:lnTo>
                <a:lnTo>
                  <a:pt x="96" y="648"/>
                </a:lnTo>
                <a:lnTo>
                  <a:pt x="96" y="648"/>
                </a:lnTo>
                <a:lnTo>
                  <a:pt x="88" y="640"/>
                </a:lnTo>
                <a:lnTo>
                  <a:pt x="96" y="640"/>
                </a:lnTo>
                <a:lnTo>
                  <a:pt x="96" y="632"/>
                </a:lnTo>
                <a:lnTo>
                  <a:pt x="80" y="616"/>
                </a:lnTo>
                <a:lnTo>
                  <a:pt x="72" y="616"/>
                </a:lnTo>
                <a:lnTo>
                  <a:pt x="72" y="608"/>
                </a:lnTo>
                <a:lnTo>
                  <a:pt x="80" y="608"/>
                </a:lnTo>
                <a:lnTo>
                  <a:pt x="80" y="608"/>
                </a:lnTo>
                <a:lnTo>
                  <a:pt x="72" y="592"/>
                </a:lnTo>
                <a:lnTo>
                  <a:pt x="72" y="592"/>
                </a:lnTo>
                <a:lnTo>
                  <a:pt x="80" y="584"/>
                </a:lnTo>
                <a:lnTo>
                  <a:pt x="80" y="584"/>
                </a:lnTo>
                <a:lnTo>
                  <a:pt x="80" y="584"/>
                </a:lnTo>
                <a:lnTo>
                  <a:pt x="80" y="584"/>
                </a:lnTo>
                <a:lnTo>
                  <a:pt x="80" y="576"/>
                </a:lnTo>
                <a:lnTo>
                  <a:pt x="80" y="576"/>
                </a:lnTo>
                <a:lnTo>
                  <a:pt x="80" y="584"/>
                </a:lnTo>
                <a:lnTo>
                  <a:pt x="88" y="584"/>
                </a:lnTo>
                <a:lnTo>
                  <a:pt x="88" y="584"/>
                </a:lnTo>
                <a:lnTo>
                  <a:pt x="96" y="568"/>
                </a:lnTo>
                <a:lnTo>
                  <a:pt x="96" y="544"/>
                </a:lnTo>
                <a:lnTo>
                  <a:pt x="88" y="544"/>
                </a:lnTo>
                <a:lnTo>
                  <a:pt x="88" y="544"/>
                </a:lnTo>
                <a:lnTo>
                  <a:pt x="88" y="544"/>
                </a:lnTo>
                <a:lnTo>
                  <a:pt x="88" y="544"/>
                </a:lnTo>
                <a:lnTo>
                  <a:pt x="80" y="544"/>
                </a:lnTo>
                <a:lnTo>
                  <a:pt x="80" y="544"/>
                </a:lnTo>
                <a:lnTo>
                  <a:pt x="64" y="520"/>
                </a:lnTo>
                <a:lnTo>
                  <a:pt x="64" y="520"/>
                </a:lnTo>
                <a:lnTo>
                  <a:pt x="64" y="512"/>
                </a:lnTo>
                <a:lnTo>
                  <a:pt x="64" y="512"/>
                </a:lnTo>
                <a:lnTo>
                  <a:pt x="64" y="504"/>
                </a:lnTo>
                <a:lnTo>
                  <a:pt x="64" y="504"/>
                </a:lnTo>
                <a:lnTo>
                  <a:pt x="64" y="496"/>
                </a:lnTo>
                <a:lnTo>
                  <a:pt x="64" y="496"/>
                </a:lnTo>
                <a:lnTo>
                  <a:pt x="64" y="488"/>
                </a:lnTo>
                <a:lnTo>
                  <a:pt x="64" y="488"/>
                </a:lnTo>
                <a:lnTo>
                  <a:pt x="64" y="480"/>
                </a:lnTo>
                <a:lnTo>
                  <a:pt x="64" y="472"/>
                </a:lnTo>
                <a:lnTo>
                  <a:pt x="64" y="472"/>
                </a:lnTo>
                <a:lnTo>
                  <a:pt x="64" y="456"/>
                </a:lnTo>
                <a:lnTo>
                  <a:pt x="72" y="456"/>
                </a:lnTo>
                <a:lnTo>
                  <a:pt x="80" y="456"/>
                </a:lnTo>
                <a:lnTo>
                  <a:pt x="80" y="456"/>
                </a:lnTo>
                <a:lnTo>
                  <a:pt x="80" y="464"/>
                </a:lnTo>
                <a:lnTo>
                  <a:pt x="72" y="464"/>
                </a:lnTo>
                <a:lnTo>
                  <a:pt x="72" y="472"/>
                </a:lnTo>
                <a:lnTo>
                  <a:pt x="72" y="472"/>
                </a:lnTo>
                <a:lnTo>
                  <a:pt x="80" y="480"/>
                </a:lnTo>
                <a:lnTo>
                  <a:pt x="80" y="488"/>
                </a:lnTo>
                <a:lnTo>
                  <a:pt x="96" y="496"/>
                </a:lnTo>
                <a:lnTo>
                  <a:pt x="96" y="496"/>
                </a:lnTo>
                <a:lnTo>
                  <a:pt x="96" y="496"/>
                </a:lnTo>
                <a:lnTo>
                  <a:pt x="96" y="496"/>
                </a:lnTo>
                <a:lnTo>
                  <a:pt x="96" y="488"/>
                </a:lnTo>
                <a:lnTo>
                  <a:pt x="88" y="480"/>
                </a:lnTo>
                <a:lnTo>
                  <a:pt x="88" y="472"/>
                </a:lnTo>
                <a:lnTo>
                  <a:pt x="88" y="472"/>
                </a:lnTo>
                <a:lnTo>
                  <a:pt x="88" y="464"/>
                </a:lnTo>
                <a:lnTo>
                  <a:pt x="88" y="464"/>
                </a:lnTo>
                <a:lnTo>
                  <a:pt x="88" y="464"/>
                </a:lnTo>
                <a:lnTo>
                  <a:pt x="88" y="456"/>
                </a:lnTo>
                <a:lnTo>
                  <a:pt x="80" y="448"/>
                </a:lnTo>
                <a:lnTo>
                  <a:pt x="80" y="440"/>
                </a:lnTo>
                <a:lnTo>
                  <a:pt x="80" y="440"/>
                </a:lnTo>
                <a:lnTo>
                  <a:pt x="88" y="440"/>
                </a:lnTo>
                <a:lnTo>
                  <a:pt x="96" y="432"/>
                </a:lnTo>
                <a:lnTo>
                  <a:pt x="96" y="432"/>
                </a:lnTo>
                <a:lnTo>
                  <a:pt x="104" y="440"/>
                </a:lnTo>
                <a:lnTo>
                  <a:pt x="120" y="440"/>
                </a:lnTo>
                <a:lnTo>
                  <a:pt x="120" y="440"/>
                </a:lnTo>
                <a:lnTo>
                  <a:pt x="128" y="440"/>
                </a:lnTo>
                <a:lnTo>
                  <a:pt x="128" y="440"/>
                </a:lnTo>
                <a:lnTo>
                  <a:pt x="120" y="432"/>
                </a:lnTo>
                <a:lnTo>
                  <a:pt x="120" y="432"/>
                </a:lnTo>
                <a:lnTo>
                  <a:pt x="120" y="432"/>
                </a:lnTo>
                <a:lnTo>
                  <a:pt x="120" y="432"/>
                </a:lnTo>
                <a:lnTo>
                  <a:pt x="112" y="432"/>
                </a:lnTo>
                <a:lnTo>
                  <a:pt x="104" y="432"/>
                </a:lnTo>
                <a:lnTo>
                  <a:pt x="104" y="432"/>
                </a:lnTo>
                <a:lnTo>
                  <a:pt x="96" y="432"/>
                </a:lnTo>
                <a:lnTo>
                  <a:pt x="96" y="424"/>
                </a:lnTo>
                <a:lnTo>
                  <a:pt x="88" y="416"/>
                </a:lnTo>
                <a:lnTo>
                  <a:pt x="80" y="424"/>
                </a:lnTo>
                <a:lnTo>
                  <a:pt x="80" y="424"/>
                </a:lnTo>
                <a:lnTo>
                  <a:pt x="72" y="432"/>
                </a:lnTo>
                <a:lnTo>
                  <a:pt x="72" y="448"/>
                </a:lnTo>
                <a:lnTo>
                  <a:pt x="72" y="448"/>
                </a:lnTo>
                <a:lnTo>
                  <a:pt x="64" y="448"/>
                </a:lnTo>
                <a:lnTo>
                  <a:pt x="64" y="448"/>
                </a:lnTo>
                <a:lnTo>
                  <a:pt x="64" y="440"/>
                </a:lnTo>
                <a:lnTo>
                  <a:pt x="64" y="440"/>
                </a:lnTo>
                <a:lnTo>
                  <a:pt x="56" y="440"/>
                </a:lnTo>
                <a:lnTo>
                  <a:pt x="56" y="440"/>
                </a:lnTo>
                <a:lnTo>
                  <a:pt x="56" y="432"/>
                </a:lnTo>
                <a:lnTo>
                  <a:pt x="48" y="416"/>
                </a:lnTo>
                <a:lnTo>
                  <a:pt x="40" y="424"/>
                </a:lnTo>
                <a:lnTo>
                  <a:pt x="40" y="424"/>
                </a:lnTo>
                <a:lnTo>
                  <a:pt x="40" y="416"/>
                </a:lnTo>
                <a:lnTo>
                  <a:pt x="40" y="408"/>
                </a:lnTo>
                <a:lnTo>
                  <a:pt x="48" y="408"/>
                </a:lnTo>
                <a:lnTo>
                  <a:pt x="48" y="400"/>
                </a:lnTo>
                <a:lnTo>
                  <a:pt x="48" y="400"/>
                </a:lnTo>
                <a:lnTo>
                  <a:pt x="48" y="400"/>
                </a:lnTo>
                <a:lnTo>
                  <a:pt x="40" y="392"/>
                </a:lnTo>
                <a:lnTo>
                  <a:pt x="40" y="392"/>
                </a:lnTo>
                <a:lnTo>
                  <a:pt x="40" y="376"/>
                </a:lnTo>
                <a:lnTo>
                  <a:pt x="40" y="376"/>
                </a:lnTo>
                <a:lnTo>
                  <a:pt x="32" y="368"/>
                </a:lnTo>
                <a:lnTo>
                  <a:pt x="32" y="368"/>
                </a:lnTo>
                <a:lnTo>
                  <a:pt x="32" y="368"/>
                </a:lnTo>
                <a:lnTo>
                  <a:pt x="24" y="352"/>
                </a:lnTo>
                <a:lnTo>
                  <a:pt x="24" y="344"/>
                </a:lnTo>
                <a:lnTo>
                  <a:pt x="24" y="344"/>
                </a:lnTo>
                <a:lnTo>
                  <a:pt x="24" y="336"/>
                </a:lnTo>
                <a:lnTo>
                  <a:pt x="16" y="328"/>
                </a:lnTo>
                <a:lnTo>
                  <a:pt x="8" y="320"/>
                </a:lnTo>
                <a:lnTo>
                  <a:pt x="8" y="320"/>
                </a:lnTo>
                <a:lnTo>
                  <a:pt x="8" y="312"/>
                </a:lnTo>
                <a:lnTo>
                  <a:pt x="8" y="312"/>
                </a:lnTo>
                <a:lnTo>
                  <a:pt x="16" y="304"/>
                </a:lnTo>
                <a:lnTo>
                  <a:pt x="16" y="304"/>
                </a:lnTo>
                <a:lnTo>
                  <a:pt x="16" y="296"/>
                </a:lnTo>
                <a:lnTo>
                  <a:pt x="16" y="280"/>
                </a:lnTo>
                <a:lnTo>
                  <a:pt x="16" y="264"/>
                </a:lnTo>
                <a:lnTo>
                  <a:pt x="16" y="256"/>
                </a:lnTo>
                <a:lnTo>
                  <a:pt x="24" y="248"/>
                </a:lnTo>
                <a:lnTo>
                  <a:pt x="24" y="248"/>
                </a:lnTo>
                <a:lnTo>
                  <a:pt x="24" y="216"/>
                </a:lnTo>
                <a:lnTo>
                  <a:pt x="24" y="216"/>
                </a:lnTo>
                <a:lnTo>
                  <a:pt x="16" y="200"/>
                </a:lnTo>
                <a:lnTo>
                  <a:pt x="16" y="200"/>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8"/>
                </a:lnTo>
                <a:lnTo>
                  <a:pt x="56" y="48"/>
                </a:lnTo>
                <a:lnTo>
                  <a:pt x="56" y="40"/>
                </a:lnTo>
                <a:lnTo>
                  <a:pt x="56" y="40"/>
                </a:lnTo>
                <a:lnTo>
                  <a:pt x="56" y="40"/>
                </a:lnTo>
                <a:lnTo>
                  <a:pt x="56" y="40"/>
                </a:lnTo>
                <a:lnTo>
                  <a:pt x="56" y="32"/>
                </a:lnTo>
                <a:lnTo>
                  <a:pt x="56" y="24"/>
                </a:lnTo>
                <a:lnTo>
                  <a:pt x="56" y="24"/>
                </a:lnTo>
                <a:lnTo>
                  <a:pt x="64" y="16"/>
                </a:lnTo>
                <a:lnTo>
                  <a:pt x="64" y="8"/>
                </a:lnTo>
                <a:lnTo>
                  <a:pt x="64" y="0"/>
                </a:lnTo>
                <a:lnTo>
                  <a:pt x="64" y="0"/>
                </a:lnTo>
                <a:lnTo>
                  <a:pt x="80" y="1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39" name="Freeform 107"/>
          <p:cNvSpPr>
            <a:spLocks/>
          </p:cNvSpPr>
          <p:nvPr/>
        </p:nvSpPr>
        <p:spPr bwMode="auto">
          <a:xfrm>
            <a:off x="2500584" y="2932518"/>
            <a:ext cx="587600" cy="900527"/>
          </a:xfrm>
          <a:custGeom>
            <a:avLst/>
            <a:gdLst/>
            <a:ahLst/>
            <a:cxnLst>
              <a:cxn ang="0">
                <a:pos x="0" y="296"/>
              </a:cxn>
              <a:cxn ang="0">
                <a:pos x="0" y="296"/>
              </a:cxn>
              <a:cxn ang="0">
                <a:pos x="80" y="0"/>
              </a:cxn>
              <a:cxn ang="0">
                <a:pos x="80" y="0"/>
              </a:cxn>
              <a:cxn ang="0">
                <a:pos x="160" y="16"/>
              </a:cxn>
              <a:cxn ang="0">
                <a:pos x="248" y="40"/>
              </a:cxn>
              <a:cxn ang="0">
                <a:pos x="288" y="48"/>
              </a:cxn>
              <a:cxn ang="0">
                <a:pos x="512" y="96"/>
              </a:cxn>
              <a:cxn ang="0">
                <a:pos x="512" y="96"/>
              </a:cxn>
              <a:cxn ang="0">
                <a:pos x="416" y="600"/>
              </a:cxn>
              <a:cxn ang="0">
                <a:pos x="400" y="672"/>
              </a:cxn>
              <a:cxn ang="0">
                <a:pos x="400" y="680"/>
              </a:cxn>
              <a:cxn ang="0">
                <a:pos x="392" y="696"/>
              </a:cxn>
              <a:cxn ang="0">
                <a:pos x="384" y="696"/>
              </a:cxn>
              <a:cxn ang="0">
                <a:pos x="376" y="688"/>
              </a:cxn>
              <a:cxn ang="0">
                <a:pos x="376" y="680"/>
              </a:cxn>
              <a:cxn ang="0">
                <a:pos x="360" y="680"/>
              </a:cxn>
              <a:cxn ang="0">
                <a:pos x="360" y="680"/>
              </a:cxn>
              <a:cxn ang="0">
                <a:pos x="360" y="672"/>
              </a:cxn>
              <a:cxn ang="0">
                <a:pos x="352" y="672"/>
              </a:cxn>
              <a:cxn ang="0">
                <a:pos x="352" y="680"/>
              </a:cxn>
              <a:cxn ang="0">
                <a:pos x="344" y="680"/>
              </a:cxn>
              <a:cxn ang="0">
                <a:pos x="344" y="688"/>
              </a:cxn>
              <a:cxn ang="0">
                <a:pos x="344" y="704"/>
              </a:cxn>
              <a:cxn ang="0">
                <a:pos x="344" y="736"/>
              </a:cxn>
              <a:cxn ang="0">
                <a:pos x="336" y="744"/>
              </a:cxn>
              <a:cxn ang="0">
                <a:pos x="336" y="744"/>
              </a:cxn>
              <a:cxn ang="0">
                <a:pos x="336" y="752"/>
              </a:cxn>
              <a:cxn ang="0">
                <a:pos x="336" y="768"/>
              </a:cxn>
              <a:cxn ang="0">
                <a:pos x="336" y="776"/>
              </a:cxn>
              <a:cxn ang="0">
                <a:pos x="336" y="776"/>
              </a:cxn>
              <a:cxn ang="0">
                <a:pos x="328" y="784"/>
              </a:cxn>
              <a:cxn ang="0">
                <a:pos x="328" y="784"/>
              </a:cxn>
              <a:cxn ang="0">
                <a:pos x="0" y="296"/>
              </a:cxn>
            </a:cxnLst>
            <a:rect l="0" t="0" r="r" b="b"/>
            <a:pathLst>
              <a:path w="512" h="784">
                <a:moveTo>
                  <a:pt x="0" y="296"/>
                </a:moveTo>
                <a:lnTo>
                  <a:pt x="0" y="296"/>
                </a:lnTo>
                <a:lnTo>
                  <a:pt x="80" y="0"/>
                </a:lnTo>
                <a:lnTo>
                  <a:pt x="80" y="0"/>
                </a:lnTo>
                <a:lnTo>
                  <a:pt x="160" y="16"/>
                </a:lnTo>
                <a:lnTo>
                  <a:pt x="248" y="40"/>
                </a:lnTo>
                <a:lnTo>
                  <a:pt x="288" y="48"/>
                </a:lnTo>
                <a:lnTo>
                  <a:pt x="512" y="96"/>
                </a:lnTo>
                <a:lnTo>
                  <a:pt x="512" y="96"/>
                </a:lnTo>
                <a:lnTo>
                  <a:pt x="416" y="600"/>
                </a:lnTo>
                <a:lnTo>
                  <a:pt x="400" y="672"/>
                </a:lnTo>
                <a:lnTo>
                  <a:pt x="400" y="680"/>
                </a:lnTo>
                <a:lnTo>
                  <a:pt x="392" y="696"/>
                </a:lnTo>
                <a:lnTo>
                  <a:pt x="384" y="696"/>
                </a:lnTo>
                <a:lnTo>
                  <a:pt x="376" y="688"/>
                </a:lnTo>
                <a:lnTo>
                  <a:pt x="376" y="680"/>
                </a:lnTo>
                <a:lnTo>
                  <a:pt x="360" y="680"/>
                </a:lnTo>
                <a:lnTo>
                  <a:pt x="360" y="680"/>
                </a:lnTo>
                <a:lnTo>
                  <a:pt x="360" y="672"/>
                </a:lnTo>
                <a:lnTo>
                  <a:pt x="352" y="672"/>
                </a:lnTo>
                <a:lnTo>
                  <a:pt x="352" y="680"/>
                </a:lnTo>
                <a:lnTo>
                  <a:pt x="344" y="680"/>
                </a:lnTo>
                <a:lnTo>
                  <a:pt x="344" y="688"/>
                </a:lnTo>
                <a:lnTo>
                  <a:pt x="344" y="704"/>
                </a:lnTo>
                <a:lnTo>
                  <a:pt x="344" y="736"/>
                </a:lnTo>
                <a:lnTo>
                  <a:pt x="336" y="744"/>
                </a:lnTo>
                <a:lnTo>
                  <a:pt x="336" y="744"/>
                </a:lnTo>
                <a:lnTo>
                  <a:pt x="336" y="752"/>
                </a:lnTo>
                <a:lnTo>
                  <a:pt x="336" y="768"/>
                </a:lnTo>
                <a:lnTo>
                  <a:pt x="336" y="776"/>
                </a:lnTo>
                <a:lnTo>
                  <a:pt x="336" y="776"/>
                </a:lnTo>
                <a:lnTo>
                  <a:pt x="328" y="784"/>
                </a:lnTo>
                <a:lnTo>
                  <a:pt x="328" y="784"/>
                </a:lnTo>
                <a:lnTo>
                  <a:pt x="0" y="29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0" name="Freeform 108"/>
          <p:cNvSpPr>
            <a:spLocks/>
          </p:cNvSpPr>
          <p:nvPr/>
        </p:nvSpPr>
        <p:spPr bwMode="auto">
          <a:xfrm>
            <a:off x="2978316" y="3042386"/>
            <a:ext cx="514027" cy="652343"/>
          </a:xfrm>
          <a:custGeom>
            <a:avLst/>
            <a:gdLst/>
            <a:ahLst/>
            <a:cxnLst>
              <a:cxn ang="0">
                <a:pos x="448" y="160"/>
              </a:cxn>
              <a:cxn ang="0">
                <a:pos x="448" y="160"/>
              </a:cxn>
              <a:cxn ang="0">
                <a:pos x="296" y="136"/>
              </a:cxn>
              <a:cxn ang="0">
                <a:pos x="296" y="136"/>
              </a:cxn>
              <a:cxn ang="0">
                <a:pos x="312" y="40"/>
              </a:cxn>
              <a:cxn ang="0">
                <a:pos x="312" y="40"/>
              </a:cxn>
              <a:cxn ang="0">
                <a:pos x="96" y="0"/>
              </a:cxn>
              <a:cxn ang="0">
                <a:pos x="96" y="0"/>
              </a:cxn>
              <a:cxn ang="0">
                <a:pos x="0" y="504"/>
              </a:cxn>
              <a:cxn ang="0">
                <a:pos x="0" y="504"/>
              </a:cxn>
              <a:cxn ang="0">
                <a:pos x="392" y="568"/>
              </a:cxn>
              <a:cxn ang="0">
                <a:pos x="392" y="568"/>
              </a:cxn>
              <a:cxn ang="0">
                <a:pos x="448" y="160"/>
              </a:cxn>
            </a:cxnLst>
            <a:rect l="0" t="0" r="r" b="b"/>
            <a:pathLst>
              <a:path w="448" h="568">
                <a:moveTo>
                  <a:pt x="448" y="160"/>
                </a:moveTo>
                <a:lnTo>
                  <a:pt x="448" y="160"/>
                </a:lnTo>
                <a:lnTo>
                  <a:pt x="296" y="136"/>
                </a:lnTo>
                <a:lnTo>
                  <a:pt x="296" y="136"/>
                </a:lnTo>
                <a:lnTo>
                  <a:pt x="312" y="40"/>
                </a:lnTo>
                <a:lnTo>
                  <a:pt x="312" y="40"/>
                </a:lnTo>
                <a:lnTo>
                  <a:pt x="96" y="0"/>
                </a:lnTo>
                <a:lnTo>
                  <a:pt x="96" y="0"/>
                </a:lnTo>
                <a:lnTo>
                  <a:pt x="0" y="504"/>
                </a:lnTo>
                <a:lnTo>
                  <a:pt x="0" y="504"/>
                </a:lnTo>
                <a:lnTo>
                  <a:pt x="392" y="568"/>
                </a:lnTo>
                <a:lnTo>
                  <a:pt x="392" y="568"/>
                </a:lnTo>
                <a:lnTo>
                  <a:pt x="448" y="160"/>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1" name="Freeform 109"/>
          <p:cNvSpPr>
            <a:spLocks/>
          </p:cNvSpPr>
          <p:nvPr/>
        </p:nvSpPr>
        <p:spPr bwMode="auto">
          <a:xfrm>
            <a:off x="2803704" y="3621157"/>
            <a:ext cx="624875" cy="725915"/>
          </a:xfrm>
          <a:custGeom>
            <a:avLst/>
            <a:gdLst/>
            <a:ahLst/>
            <a:cxnLst>
              <a:cxn ang="0">
                <a:pos x="32" y="416"/>
              </a:cxn>
              <a:cxn ang="0">
                <a:pos x="32" y="392"/>
              </a:cxn>
              <a:cxn ang="0">
                <a:pos x="24" y="384"/>
              </a:cxn>
              <a:cxn ang="0">
                <a:pos x="24" y="368"/>
              </a:cxn>
              <a:cxn ang="0">
                <a:pos x="24" y="360"/>
              </a:cxn>
              <a:cxn ang="0">
                <a:pos x="24" y="352"/>
              </a:cxn>
              <a:cxn ang="0">
                <a:pos x="48" y="336"/>
              </a:cxn>
              <a:cxn ang="0">
                <a:pos x="48" y="312"/>
              </a:cxn>
              <a:cxn ang="0">
                <a:pos x="48" y="296"/>
              </a:cxn>
              <a:cxn ang="0">
                <a:pos x="88" y="280"/>
              </a:cxn>
              <a:cxn ang="0">
                <a:pos x="88" y="272"/>
              </a:cxn>
              <a:cxn ang="0">
                <a:pos x="88" y="264"/>
              </a:cxn>
              <a:cxn ang="0">
                <a:pos x="80" y="248"/>
              </a:cxn>
              <a:cxn ang="0">
                <a:pos x="80" y="232"/>
              </a:cxn>
              <a:cxn ang="0">
                <a:pos x="64" y="200"/>
              </a:cxn>
              <a:cxn ang="0">
                <a:pos x="64" y="184"/>
              </a:cxn>
              <a:cxn ang="0">
                <a:pos x="72" y="176"/>
              </a:cxn>
              <a:cxn ang="0">
                <a:pos x="72" y="152"/>
              </a:cxn>
              <a:cxn ang="0">
                <a:pos x="72" y="144"/>
              </a:cxn>
              <a:cxn ang="0">
                <a:pos x="80" y="104"/>
              </a:cxn>
              <a:cxn ang="0">
                <a:pos x="80" y="80"/>
              </a:cxn>
              <a:cxn ang="0">
                <a:pos x="88" y="72"/>
              </a:cxn>
              <a:cxn ang="0">
                <a:pos x="96" y="72"/>
              </a:cxn>
              <a:cxn ang="0">
                <a:pos x="112" y="80"/>
              </a:cxn>
              <a:cxn ang="0">
                <a:pos x="120" y="96"/>
              </a:cxn>
              <a:cxn ang="0">
                <a:pos x="136" y="80"/>
              </a:cxn>
              <a:cxn ang="0">
                <a:pos x="152" y="0"/>
              </a:cxn>
              <a:cxn ang="0">
                <a:pos x="544" y="64"/>
              </a:cxn>
              <a:cxn ang="0">
                <a:pos x="464" y="632"/>
              </a:cxn>
              <a:cxn ang="0">
                <a:pos x="296" y="608"/>
              </a:cxn>
              <a:cxn ang="0">
                <a:pos x="0" y="440"/>
              </a:cxn>
              <a:cxn ang="0">
                <a:pos x="16" y="416"/>
              </a:cxn>
              <a:cxn ang="0">
                <a:pos x="24" y="416"/>
              </a:cxn>
            </a:cxnLst>
            <a:rect l="0" t="0" r="r" b="b"/>
            <a:pathLst>
              <a:path w="544" h="632">
                <a:moveTo>
                  <a:pt x="24" y="416"/>
                </a:moveTo>
                <a:lnTo>
                  <a:pt x="32" y="416"/>
                </a:lnTo>
                <a:lnTo>
                  <a:pt x="32" y="392"/>
                </a:lnTo>
                <a:lnTo>
                  <a:pt x="32" y="392"/>
                </a:lnTo>
                <a:lnTo>
                  <a:pt x="32" y="392"/>
                </a:lnTo>
                <a:lnTo>
                  <a:pt x="24" y="384"/>
                </a:lnTo>
                <a:lnTo>
                  <a:pt x="24" y="384"/>
                </a:lnTo>
                <a:lnTo>
                  <a:pt x="24" y="368"/>
                </a:lnTo>
                <a:lnTo>
                  <a:pt x="24" y="368"/>
                </a:lnTo>
                <a:lnTo>
                  <a:pt x="24" y="360"/>
                </a:lnTo>
                <a:lnTo>
                  <a:pt x="24" y="352"/>
                </a:lnTo>
                <a:lnTo>
                  <a:pt x="24" y="352"/>
                </a:lnTo>
                <a:lnTo>
                  <a:pt x="40" y="344"/>
                </a:lnTo>
                <a:lnTo>
                  <a:pt x="48" y="336"/>
                </a:lnTo>
                <a:lnTo>
                  <a:pt x="48" y="320"/>
                </a:lnTo>
                <a:lnTo>
                  <a:pt x="48" y="312"/>
                </a:lnTo>
                <a:lnTo>
                  <a:pt x="48" y="304"/>
                </a:lnTo>
                <a:lnTo>
                  <a:pt x="48" y="296"/>
                </a:lnTo>
                <a:lnTo>
                  <a:pt x="72" y="280"/>
                </a:lnTo>
                <a:lnTo>
                  <a:pt x="88" y="280"/>
                </a:lnTo>
                <a:lnTo>
                  <a:pt x="88" y="280"/>
                </a:lnTo>
                <a:lnTo>
                  <a:pt x="88" y="272"/>
                </a:lnTo>
                <a:lnTo>
                  <a:pt x="88" y="272"/>
                </a:lnTo>
                <a:lnTo>
                  <a:pt x="88" y="264"/>
                </a:lnTo>
                <a:lnTo>
                  <a:pt x="80" y="248"/>
                </a:lnTo>
                <a:lnTo>
                  <a:pt x="80" y="248"/>
                </a:lnTo>
                <a:lnTo>
                  <a:pt x="80" y="232"/>
                </a:lnTo>
                <a:lnTo>
                  <a:pt x="80" y="232"/>
                </a:lnTo>
                <a:lnTo>
                  <a:pt x="64" y="208"/>
                </a:lnTo>
                <a:lnTo>
                  <a:pt x="64" y="200"/>
                </a:lnTo>
                <a:lnTo>
                  <a:pt x="64" y="184"/>
                </a:lnTo>
                <a:lnTo>
                  <a:pt x="64" y="184"/>
                </a:lnTo>
                <a:lnTo>
                  <a:pt x="72" y="176"/>
                </a:lnTo>
                <a:lnTo>
                  <a:pt x="72" y="176"/>
                </a:lnTo>
                <a:lnTo>
                  <a:pt x="72" y="168"/>
                </a:lnTo>
                <a:lnTo>
                  <a:pt x="72" y="152"/>
                </a:lnTo>
                <a:lnTo>
                  <a:pt x="72" y="144"/>
                </a:lnTo>
                <a:lnTo>
                  <a:pt x="72" y="144"/>
                </a:lnTo>
                <a:lnTo>
                  <a:pt x="80" y="136"/>
                </a:lnTo>
                <a:lnTo>
                  <a:pt x="80" y="104"/>
                </a:lnTo>
                <a:lnTo>
                  <a:pt x="80" y="88"/>
                </a:lnTo>
                <a:lnTo>
                  <a:pt x="80" y="80"/>
                </a:lnTo>
                <a:lnTo>
                  <a:pt x="88" y="80"/>
                </a:lnTo>
                <a:lnTo>
                  <a:pt x="88" y="72"/>
                </a:lnTo>
                <a:lnTo>
                  <a:pt x="88" y="72"/>
                </a:lnTo>
                <a:lnTo>
                  <a:pt x="96" y="72"/>
                </a:lnTo>
                <a:lnTo>
                  <a:pt x="96" y="80"/>
                </a:lnTo>
                <a:lnTo>
                  <a:pt x="112" y="80"/>
                </a:lnTo>
                <a:lnTo>
                  <a:pt x="112" y="88"/>
                </a:lnTo>
                <a:lnTo>
                  <a:pt x="120" y="96"/>
                </a:lnTo>
                <a:lnTo>
                  <a:pt x="128" y="96"/>
                </a:lnTo>
                <a:lnTo>
                  <a:pt x="136" y="80"/>
                </a:lnTo>
                <a:lnTo>
                  <a:pt x="136" y="72"/>
                </a:lnTo>
                <a:lnTo>
                  <a:pt x="152" y="0"/>
                </a:lnTo>
                <a:lnTo>
                  <a:pt x="152" y="0"/>
                </a:lnTo>
                <a:lnTo>
                  <a:pt x="544" y="64"/>
                </a:lnTo>
                <a:lnTo>
                  <a:pt x="544" y="64"/>
                </a:lnTo>
                <a:lnTo>
                  <a:pt x="464" y="632"/>
                </a:lnTo>
                <a:lnTo>
                  <a:pt x="464" y="632"/>
                </a:lnTo>
                <a:lnTo>
                  <a:pt x="296" y="608"/>
                </a:lnTo>
                <a:lnTo>
                  <a:pt x="296" y="608"/>
                </a:lnTo>
                <a:lnTo>
                  <a:pt x="0" y="440"/>
                </a:lnTo>
                <a:lnTo>
                  <a:pt x="0" y="440"/>
                </a:lnTo>
                <a:lnTo>
                  <a:pt x="16" y="416"/>
                </a:lnTo>
                <a:lnTo>
                  <a:pt x="16" y="416"/>
                </a:lnTo>
                <a:lnTo>
                  <a:pt x="24" y="41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2" name="Freeform 110"/>
          <p:cNvSpPr>
            <a:spLocks/>
          </p:cNvSpPr>
          <p:nvPr/>
        </p:nvSpPr>
        <p:spPr bwMode="auto">
          <a:xfrm>
            <a:off x="2831171" y="2196791"/>
            <a:ext cx="551303" cy="891699"/>
          </a:xfrm>
          <a:custGeom>
            <a:avLst/>
            <a:gdLst/>
            <a:ahLst/>
            <a:cxnLst>
              <a:cxn ang="0">
                <a:pos x="208" y="128"/>
              </a:cxn>
              <a:cxn ang="0">
                <a:pos x="216" y="160"/>
              </a:cxn>
              <a:cxn ang="0">
                <a:pos x="216" y="168"/>
              </a:cxn>
              <a:cxn ang="0">
                <a:pos x="208" y="168"/>
              </a:cxn>
              <a:cxn ang="0">
                <a:pos x="224" y="184"/>
              </a:cxn>
              <a:cxn ang="0">
                <a:pos x="224" y="192"/>
              </a:cxn>
              <a:cxn ang="0">
                <a:pos x="248" y="248"/>
              </a:cxn>
              <a:cxn ang="0">
                <a:pos x="256" y="248"/>
              </a:cxn>
              <a:cxn ang="0">
                <a:pos x="264" y="256"/>
              </a:cxn>
              <a:cxn ang="0">
                <a:pos x="272" y="264"/>
              </a:cxn>
              <a:cxn ang="0">
                <a:pos x="288" y="272"/>
              </a:cxn>
              <a:cxn ang="0">
                <a:pos x="280" y="296"/>
              </a:cxn>
              <a:cxn ang="0">
                <a:pos x="272" y="304"/>
              </a:cxn>
              <a:cxn ang="0">
                <a:pos x="272" y="320"/>
              </a:cxn>
              <a:cxn ang="0">
                <a:pos x="272" y="336"/>
              </a:cxn>
              <a:cxn ang="0">
                <a:pos x="264" y="344"/>
              </a:cxn>
              <a:cxn ang="0">
                <a:pos x="256" y="368"/>
              </a:cxn>
              <a:cxn ang="0">
                <a:pos x="256" y="368"/>
              </a:cxn>
              <a:cxn ang="0">
                <a:pos x="264" y="376"/>
              </a:cxn>
              <a:cxn ang="0">
                <a:pos x="280" y="384"/>
              </a:cxn>
              <a:cxn ang="0">
                <a:pos x="296" y="368"/>
              </a:cxn>
              <a:cxn ang="0">
                <a:pos x="304" y="384"/>
              </a:cxn>
              <a:cxn ang="0">
                <a:pos x="304" y="408"/>
              </a:cxn>
              <a:cxn ang="0">
                <a:pos x="320" y="448"/>
              </a:cxn>
              <a:cxn ang="0">
                <a:pos x="320" y="464"/>
              </a:cxn>
              <a:cxn ang="0">
                <a:pos x="336" y="480"/>
              </a:cxn>
              <a:cxn ang="0">
                <a:pos x="344" y="520"/>
              </a:cxn>
              <a:cxn ang="0">
                <a:pos x="360" y="504"/>
              </a:cxn>
              <a:cxn ang="0">
                <a:pos x="376" y="512"/>
              </a:cxn>
              <a:cxn ang="0">
                <a:pos x="392" y="504"/>
              </a:cxn>
              <a:cxn ang="0">
                <a:pos x="400" y="512"/>
              </a:cxn>
              <a:cxn ang="0">
                <a:pos x="424" y="504"/>
              </a:cxn>
              <a:cxn ang="0">
                <a:pos x="440" y="512"/>
              </a:cxn>
              <a:cxn ang="0">
                <a:pos x="456" y="496"/>
              </a:cxn>
              <a:cxn ang="0">
                <a:pos x="464" y="496"/>
              </a:cxn>
              <a:cxn ang="0">
                <a:pos x="480" y="528"/>
              </a:cxn>
              <a:cxn ang="0">
                <a:pos x="224" y="736"/>
              </a:cxn>
              <a:cxn ang="0">
                <a:pos x="0" y="688"/>
              </a:cxn>
              <a:cxn ang="0">
                <a:pos x="40" y="520"/>
              </a:cxn>
              <a:cxn ang="0">
                <a:pos x="56" y="496"/>
              </a:cxn>
              <a:cxn ang="0">
                <a:pos x="56" y="480"/>
              </a:cxn>
              <a:cxn ang="0">
                <a:pos x="56" y="472"/>
              </a:cxn>
              <a:cxn ang="0">
                <a:pos x="40" y="456"/>
              </a:cxn>
              <a:cxn ang="0">
                <a:pos x="72" y="408"/>
              </a:cxn>
              <a:cxn ang="0">
                <a:pos x="80" y="392"/>
              </a:cxn>
              <a:cxn ang="0">
                <a:pos x="120" y="336"/>
              </a:cxn>
              <a:cxn ang="0">
                <a:pos x="112" y="320"/>
              </a:cxn>
              <a:cxn ang="0">
                <a:pos x="96" y="288"/>
              </a:cxn>
              <a:cxn ang="0">
                <a:pos x="96" y="256"/>
              </a:cxn>
              <a:cxn ang="0">
                <a:pos x="152" y="0"/>
              </a:cxn>
              <a:cxn ang="0">
                <a:pos x="216" y="16"/>
              </a:cxn>
            </a:cxnLst>
            <a:rect l="0" t="0" r="r" b="b"/>
            <a:pathLst>
              <a:path w="480" h="776">
                <a:moveTo>
                  <a:pt x="200" y="112"/>
                </a:moveTo>
                <a:lnTo>
                  <a:pt x="200" y="112"/>
                </a:lnTo>
                <a:lnTo>
                  <a:pt x="208" y="128"/>
                </a:lnTo>
                <a:lnTo>
                  <a:pt x="216" y="152"/>
                </a:lnTo>
                <a:lnTo>
                  <a:pt x="216" y="160"/>
                </a:lnTo>
                <a:lnTo>
                  <a:pt x="216" y="160"/>
                </a:lnTo>
                <a:lnTo>
                  <a:pt x="208" y="160"/>
                </a:lnTo>
                <a:lnTo>
                  <a:pt x="208" y="160"/>
                </a:lnTo>
                <a:lnTo>
                  <a:pt x="216" y="168"/>
                </a:lnTo>
                <a:lnTo>
                  <a:pt x="216" y="168"/>
                </a:lnTo>
                <a:lnTo>
                  <a:pt x="208" y="168"/>
                </a:lnTo>
                <a:lnTo>
                  <a:pt x="208" y="168"/>
                </a:lnTo>
                <a:lnTo>
                  <a:pt x="208" y="176"/>
                </a:lnTo>
                <a:lnTo>
                  <a:pt x="208" y="176"/>
                </a:lnTo>
                <a:lnTo>
                  <a:pt x="224" y="184"/>
                </a:lnTo>
                <a:lnTo>
                  <a:pt x="224" y="184"/>
                </a:lnTo>
                <a:lnTo>
                  <a:pt x="224" y="192"/>
                </a:lnTo>
                <a:lnTo>
                  <a:pt x="224" y="192"/>
                </a:lnTo>
                <a:lnTo>
                  <a:pt x="240" y="192"/>
                </a:lnTo>
                <a:lnTo>
                  <a:pt x="248" y="232"/>
                </a:lnTo>
                <a:lnTo>
                  <a:pt x="248" y="248"/>
                </a:lnTo>
                <a:lnTo>
                  <a:pt x="248" y="248"/>
                </a:lnTo>
                <a:lnTo>
                  <a:pt x="256" y="248"/>
                </a:lnTo>
                <a:lnTo>
                  <a:pt x="256" y="248"/>
                </a:lnTo>
                <a:lnTo>
                  <a:pt x="256" y="256"/>
                </a:lnTo>
                <a:lnTo>
                  <a:pt x="256" y="256"/>
                </a:lnTo>
                <a:lnTo>
                  <a:pt x="264" y="256"/>
                </a:lnTo>
                <a:lnTo>
                  <a:pt x="264" y="256"/>
                </a:lnTo>
                <a:lnTo>
                  <a:pt x="272" y="264"/>
                </a:lnTo>
                <a:lnTo>
                  <a:pt x="272" y="264"/>
                </a:lnTo>
                <a:lnTo>
                  <a:pt x="272" y="264"/>
                </a:lnTo>
                <a:lnTo>
                  <a:pt x="288" y="264"/>
                </a:lnTo>
                <a:lnTo>
                  <a:pt x="288" y="272"/>
                </a:lnTo>
                <a:lnTo>
                  <a:pt x="280" y="288"/>
                </a:lnTo>
                <a:lnTo>
                  <a:pt x="280" y="288"/>
                </a:lnTo>
                <a:lnTo>
                  <a:pt x="280" y="296"/>
                </a:lnTo>
                <a:lnTo>
                  <a:pt x="280" y="296"/>
                </a:lnTo>
                <a:lnTo>
                  <a:pt x="272" y="304"/>
                </a:lnTo>
                <a:lnTo>
                  <a:pt x="272" y="304"/>
                </a:lnTo>
                <a:lnTo>
                  <a:pt x="272" y="312"/>
                </a:lnTo>
                <a:lnTo>
                  <a:pt x="272" y="312"/>
                </a:lnTo>
                <a:lnTo>
                  <a:pt x="272" y="320"/>
                </a:lnTo>
                <a:lnTo>
                  <a:pt x="272" y="320"/>
                </a:lnTo>
                <a:lnTo>
                  <a:pt x="264" y="328"/>
                </a:lnTo>
                <a:lnTo>
                  <a:pt x="272" y="336"/>
                </a:lnTo>
                <a:lnTo>
                  <a:pt x="272" y="336"/>
                </a:lnTo>
                <a:lnTo>
                  <a:pt x="264" y="344"/>
                </a:lnTo>
                <a:lnTo>
                  <a:pt x="264" y="344"/>
                </a:lnTo>
                <a:lnTo>
                  <a:pt x="256" y="344"/>
                </a:lnTo>
                <a:lnTo>
                  <a:pt x="256" y="360"/>
                </a:lnTo>
                <a:lnTo>
                  <a:pt x="256" y="368"/>
                </a:lnTo>
                <a:lnTo>
                  <a:pt x="256" y="368"/>
                </a:lnTo>
                <a:lnTo>
                  <a:pt x="256" y="368"/>
                </a:lnTo>
                <a:lnTo>
                  <a:pt x="256" y="368"/>
                </a:lnTo>
                <a:lnTo>
                  <a:pt x="256" y="376"/>
                </a:lnTo>
                <a:lnTo>
                  <a:pt x="256" y="376"/>
                </a:lnTo>
                <a:lnTo>
                  <a:pt x="264" y="376"/>
                </a:lnTo>
                <a:lnTo>
                  <a:pt x="264" y="384"/>
                </a:lnTo>
                <a:lnTo>
                  <a:pt x="264" y="384"/>
                </a:lnTo>
                <a:lnTo>
                  <a:pt x="280" y="384"/>
                </a:lnTo>
                <a:lnTo>
                  <a:pt x="280" y="384"/>
                </a:lnTo>
                <a:lnTo>
                  <a:pt x="296" y="368"/>
                </a:lnTo>
                <a:lnTo>
                  <a:pt x="296" y="368"/>
                </a:lnTo>
                <a:lnTo>
                  <a:pt x="304" y="368"/>
                </a:lnTo>
                <a:lnTo>
                  <a:pt x="304" y="368"/>
                </a:lnTo>
                <a:lnTo>
                  <a:pt x="304" y="384"/>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0"/>
                </a:lnTo>
                <a:lnTo>
                  <a:pt x="336" y="488"/>
                </a:lnTo>
                <a:lnTo>
                  <a:pt x="344" y="512"/>
                </a:lnTo>
                <a:lnTo>
                  <a:pt x="344" y="520"/>
                </a:lnTo>
                <a:lnTo>
                  <a:pt x="352" y="520"/>
                </a:lnTo>
                <a:lnTo>
                  <a:pt x="352" y="512"/>
                </a:lnTo>
                <a:lnTo>
                  <a:pt x="360" y="504"/>
                </a:lnTo>
                <a:lnTo>
                  <a:pt x="368" y="504"/>
                </a:lnTo>
                <a:lnTo>
                  <a:pt x="368" y="504"/>
                </a:lnTo>
                <a:lnTo>
                  <a:pt x="376" y="512"/>
                </a:lnTo>
                <a:lnTo>
                  <a:pt x="384" y="512"/>
                </a:lnTo>
                <a:lnTo>
                  <a:pt x="392" y="504"/>
                </a:lnTo>
                <a:lnTo>
                  <a:pt x="392" y="504"/>
                </a:lnTo>
                <a:lnTo>
                  <a:pt x="400" y="504"/>
                </a:lnTo>
                <a:lnTo>
                  <a:pt x="400" y="512"/>
                </a:lnTo>
                <a:lnTo>
                  <a:pt x="400" y="512"/>
                </a:lnTo>
                <a:lnTo>
                  <a:pt x="408" y="512"/>
                </a:lnTo>
                <a:lnTo>
                  <a:pt x="424" y="504"/>
                </a:lnTo>
                <a:lnTo>
                  <a:pt x="424" y="504"/>
                </a:lnTo>
                <a:lnTo>
                  <a:pt x="432" y="512"/>
                </a:lnTo>
                <a:lnTo>
                  <a:pt x="432" y="512"/>
                </a:lnTo>
                <a:lnTo>
                  <a:pt x="440" y="512"/>
                </a:lnTo>
                <a:lnTo>
                  <a:pt x="448" y="512"/>
                </a:lnTo>
                <a:lnTo>
                  <a:pt x="448" y="512"/>
                </a:lnTo>
                <a:lnTo>
                  <a:pt x="456" y="496"/>
                </a:lnTo>
                <a:lnTo>
                  <a:pt x="456" y="496"/>
                </a:lnTo>
                <a:lnTo>
                  <a:pt x="464" y="496"/>
                </a:lnTo>
                <a:lnTo>
                  <a:pt x="464" y="496"/>
                </a:lnTo>
                <a:lnTo>
                  <a:pt x="472" y="512"/>
                </a:lnTo>
                <a:lnTo>
                  <a:pt x="480" y="528"/>
                </a:lnTo>
                <a:lnTo>
                  <a:pt x="480" y="528"/>
                </a:lnTo>
                <a:lnTo>
                  <a:pt x="440" y="776"/>
                </a:lnTo>
                <a:lnTo>
                  <a:pt x="440" y="776"/>
                </a:lnTo>
                <a:lnTo>
                  <a:pt x="224" y="736"/>
                </a:lnTo>
                <a:lnTo>
                  <a:pt x="176" y="728"/>
                </a:lnTo>
                <a:lnTo>
                  <a:pt x="72" y="704"/>
                </a:lnTo>
                <a:lnTo>
                  <a:pt x="0" y="688"/>
                </a:lnTo>
                <a:lnTo>
                  <a:pt x="0" y="688"/>
                </a:lnTo>
                <a:lnTo>
                  <a:pt x="40" y="536"/>
                </a:lnTo>
                <a:lnTo>
                  <a:pt x="40" y="520"/>
                </a:lnTo>
                <a:lnTo>
                  <a:pt x="40" y="520"/>
                </a:lnTo>
                <a:lnTo>
                  <a:pt x="56" y="496"/>
                </a:lnTo>
                <a:lnTo>
                  <a:pt x="56" y="496"/>
                </a:lnTo>
                <a:lnTo>
                  <a:pt x="56" y="488"/>
                </a:lnTo>
                <a:lnTo>
                  <a:pt x="56" y="488"/>
                </a:lnTo>
                <a:lnTo>
                  <a:pt x="56" y="480"/>
                </a:lnTo>
                <a:lnTo>
                  <a:pt x="56" y="480"/>
                </a:lnTo>
                <a:lnTo>
                  <a:pt x="56" y="480"/>
                </a:lnTo>
                <a:lnTo>
                  <a:pt x="56" y="472"/>
                </a:lnTo>
                <a:lnTo>
                  <a:pt x="40" y="464"/>
                </a:lnTo>
                <a:lnTo>
                  <a:pt x="40" y="464"/>
                </a:lnTo>
                <a:lnTo>
                  <a:pt x="40" y="456"/>
                </a:lnTo>
                <a:lnTo>
                  <a:pt x="48" y="448"/>
                </a:lnTo>
                <a:lnTo>
                  <a:pt x="48" y="432"/>
                </a:lnTo>
                <a:lnTo>
                  <a:pt x="72" y="408"/>
                </a:lnTo>
                <a:lnTo>
                  <a:pt x="80" y="400"/>
                </a:lnTo>
                <a:lnTo>
                  <a:pt x="80" y="400"/>
                </a:lnTo>
                <a:lnTo>
                  <a:pt x="80" y="392"/>
                </a:lnTo>
                <a:lnTo>
                  <a:pt x="80" y="392"/>
                </a:lnTo>
                <a:lnTo>
                  <a:pt x="120" y="344"/>
                </a:lnTo>
                <a:lnTo>
                  <a:pt x="120" y="336"/>
                </a:lnTo>
                <a:lnTo>
                  <a:pt x="120" y="336"/>
                </a:lnTo>
                <a:lnTo>
                  <a:pt x="120" y="328"/>
                </a:lnTo>
                <a:lnTo>
                  <a:pt x="112" y="320"/>
                </a:lnTo>
                <a:lnTo>
                  <a:pt x="112" y="320"/>
                </a:lnTo>
                <a:lnTo>
                  <a:pt x="96" y="296"/>
                </a:lnTo>
                <a:lnTo>
                  <a:pt x="96" y="288"/>
                </a:lnTo>
                <a:lnTo>
                  <a:pt x="104" y="280"/>
                </a:lnTo>
                <a:lnTo>
                  <a:pt x="104" y="272"/>
                </a:lnTo>
                <a:lnTo>
                  <a:pt x="96" y="256"/>
                </a:lnTo>
                <a:lnTo>
                  <a:pt x="96" y="256"/>
                </a:lnTo>
                <a:lnTo>
                  <a:pt x="104" y="248"/>
                </a:lnTo>
                <a:lnTo>
                  <a:pt x="152" y="0"/>
                </a:lnTo>
                <a:lnTo>
                  <a:pt x="152" y="0"/>
                </a:lnTo>
                <a:lnTo>
                  <a:pt x="216" y="16"/>
                </a:lnTo>
                <a:lnTo>
                  <a:pt x="216" y="16"/>
                </a:lnTo>
                <a:lnTo>
                  <a:pt x="200" y="11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3" name="Freeform 111"/>
          <p:cNvSpPr>
            <a:spLocks/>
          </p:cNvSpPr>
          <p:nvPr/>
        </p:nvSpPr>
        <p:spPr bwMode="auto">
          <a:xfrm>
            <a:off x="3317731" y="2739268"/>
            <a:ext cx="643514" cy="532664"/>
          </a:xfrm>
          <a:custGeom>
            <a:avLst/>
            <a:gdLst/>
            <a:ahLst/>
            <a:cxnLst>
              <a:cxn ang="0">
                <a:pos x="144" y="424"/>
              </a:cxn>
              <a:cxn ang="0">
                <a:pos x="32" y="408"/>
              </a:cxn>
              <a:cxn ang="0">
                <a:pos x="0" y="400"/>
              </a:cxn>
              <a:cxn ang="0">
                <a:pos x="0" y="400"/>
              </a:cxn>
              <a:cxn ang="0">
                <a:pos x="16" y="304"/>
              </a:cxn>
              <a:cxn ang="0">
                <a:pos x="56" y="56"/>
              </a:cxn>
              <a:cxn ang="0">
                <a:pos x="64" y="0"/>
              </a:cxn>
              <a:cxn ang="0">
                <a:pos x="64" y="0"/>
              </a:cxn>
              <a:cxn ang="0">
                <a:pos x="144" y="16"/>
              </a:cxn>
              <a:cxn ang="0">
                <a:pos x="344" y="40"/>
              </a:cxn>
              <a:cxn ang="0">
                <a:pos x="560" y="64"/>
              </a:cxn>
              <a:cxn ang="0">
                <a:pos x="560" y="64"/>
              </a:cxn>
              <a:cxn ang="0">
                <a:pos x="544" y="264"/>
              </a:cxn>
              <a:cxn ang="0">
                <a:pos x="520" y="464"/>
              </a:cxn>
              <a:cxn ang="0">
                <a:pos x="520" y="464"/>
              </a:cxn>
              <a:cxn ang="0">
                <a:pos x="480" y="464"/>
              </a:cxn>
              <a:cxn ang="0">
                <a:pos x="344" y="448"/>
              </a:cxn>
              <a:cxn ang="0">
                <a:pos x="160" y="424"/>
              </a:cxn>
              <a:cxn ang="0">
                <a:pos x="144" y="424"/>
              </a:cxn>
            </a:cxnLst>
            <a:rect l="0" t="0" r="r" b="b"/>
            <a:pathLst>
              <a:path w="560" h="464">
                <a:moveTo>
                  <a:pt x="144" y="424"/>
                </a:moveTo>
                <a:lnTo>
                  <a:pt x="32" y="408"/>
                </a:lnTo>
                <a:lnTo>
                  <a:pt x="0" y="400"/>
                </a:lnTo>
                <a:lnTo>
                  <a:pt x="0" y="400"/>
                </a:lnTo>
                <a:lnTo>
                  <a:pt x="16" y="304"/>
                </a:lnTo>
                <a:lnTo>
                  <a:pt x="56" y="56"/>
                </a:lnTo>
                <a:lnTo>
                  <a:pt x="64" y="0"/>
                </a:lnTo>
                <a:lnTo>
                  <a:pt x="64" y="0"/>
                </a:lnTo>
                <a:lnTo>
                  <a:pt x="144" y="16"/>
                </a:lnTo>
                <a:lnTo>
                  <a:pt x="344" y="40"/>
                </a:lnTo>
                <a:lnTo>
                  <a:pt x="560" y="64"/>
                </a:lnTo>
                <a:lnTo>
                  <a:pt x="560" y="64"/>
                </a:lnTo>
                <a:lnTo>
                  <a:pt x="544" y="264"/>
                </a:lnTo>
                <a:lnTo>
                  <a:pt x="520" y="464"/>
                </a:lnTo>
                <a:lnTo>
                  <a:pt x="520" y="464"/>
                </a:lnTo>
                <a:lnTo>
                  <a:pt x="480" y="464"/>
                </a:lnTo>
                <a:lnTo>
                  <a:pt x="344" y="448"/>
                </a:lnTo>
                <a:lnTo>
                  <a:pt x="160" y="424"/>
                </a:lnTo>
                <a:lnTo>
                  <a:pt x="144" y="42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4" name="Freeform 112"/>
          <p:cNvSpPr>
            <a:spLocks/>
          </p:cNvSpPr>
          <p:nvPr/>
        </p:nvSpPr>
        <p:spPr bwMode="auto">
          <a:xfrm>
            <a:off x="3336369" y="3694728"/>
            <a:ext cx="643514" cy="670982"/>
          </a:xfrm>
          <a:custGeom>
            <a:avLst/>
            <a:gdLst/>
            <a:ahLst/>
            <a:cxnLst>
              <a:cxn ang="0">
                <a:pos x="80" y="536"/>
              </a:cxn>
              <a:cxn ang="0">
                <a:pos x="80" y="536"/>
              </a:cxn>
              <a:cxn ang="0">
                <a:pos x="216" y="552"/>
              </a:cxn>
              <a:cxn ang="0">
                <a:pos x="216" y="552"/>
              </a:cxn>
              <a:cxn ang="0">
                <a:pos x="216" y="544"/>
              </a:cxn>
              <a:cxn ang="0">
                <a:pos x="216" y="544"/>
              </a:cxn>
              <a:cxn ang="0">
                <a:pos x="216" y="528"/>
              </a:cxn>
              <a:cxn ang="0">
                <a:pos x="216" y="528"/>
              </a:cxn>
              <a:cxn ang="0">
                <a:pos x="520" y="560"/>
              </a:cxn>
              <a:cxn ang="0">
                <a:pos x="520" y="560"/>
              </a:cxn>
              <a:cxn ang="0">
                <a:pos x="552" y="96"/>
              </a:cxn>
              <a:cxn ang="0">
                <a:pos x="560" y="48"/>
              </a:cxn>
              <a:cxn ang="0">
                <a:pos x="560" y="48"/>
              </a:cxn>
              <a:cxn ang="0">
                <a:pos x="512" y="48"/>
              </a:cxn>
              <a:cxn ang="0">
                <a:pos x="328" y="32"/>
              </a:cxn>
              <a:cxn ang="0">
                <a:pos x="128" y="8"/>
              </a:cxn>
              <a:cxn ang="0">
                <a:pos x="80" y="0"/>
              </a:cxn>
              <a:cxn ang="0">
                <a:pos x="80" y="0"/>
              </a:cxn>
              <a:cxn ang="0">
                <a:pos x="0" y="568"/>
              </a:cxn>
              <a:cxn ang="0">
                <a:pos x="0" y="568"/>
              </a:cxn>
              <a:cxn ang="0">
                <a:pos x="72" y="584"/>
              </a:cxn>
              <a:cxn ang="0">
                <a:pos x="72" y="584"/>
              </a:cxn>
              <a:cxn ang="0">
                <a:pos x="80" y="536"/>
              </a:cxn>
            </a:cxnLst>
            <a:rect l="0" t="0" r="r" b="b"/>
            <a:pathLst>
              <a:path w="560" h="584">
                <a:moveTo>
                  <a:pt x="80" y="536"/>
                </a:moveTo>
                <a:lnTo>
                  <a:pt x="80" y="536"/>
                </a:lnTo>
                <a:lnTo>
                  <a:pt x="216" y="552"/>
                </a:lnTo>
                <a:lnTo>
                  <a:pt x="216" y="552"/>
                </a:lnTo>
                <a:lnTo>
                  <a:pt x="216" y="544"/>
                </a:lnTo>
                <a:lnTo>
                  <a:pt x="216" y="544"/>
                </a:lnTo>
                <a:lnTo>
                  <a:pt x="216" y="528"/>
                </a:lnTo>
                <a:lnTo>
                  <a:pt x="216" y="528"/>
                </a:lnTo>
                <a:lnTo>
                  <a:pt x="520" y="560"/>
                </a:lnTo>
                <a:lnTo>
                  <a:pt x="520" y="560"/>
                </a:lnTo>
                <a:lnTo>
                  <a:pt x="552" y="96"/>
                </a:lnTo>
                <a:lnTo>
                  <a:pt x="560" y="48"/>
                </a:lnTo>
                <a:lnTo>
                  <a:pt x="560" y="48"/>
                </a:lnTo>
                <a:lnTo>
                  <a:pt x="512" y="48"/>
                </a:lnTo>
                <a:lnTo>
                  <a:pt x="328" y="32"/>
                </a:lnTo>
                <a:lnTo>
                  <a:pt x="128" y="8"/>
                </a:lnTo>
                <a:lnTo>
                  <a:pt x="80" y="0"/>
                </a:lnTo>
                <a:lnTo>
                  <a:pt x="80" y="0"/>
                </a:lnTo>
                <a:lnTo>
                  <a:pt x="0" y="568"/>
                </a:lnTo>
                <a:lnTo>
                  <a:pt x="0" y="568"/>
                </a:lnTo>
                <a:lnTo>
                  <a:pt x="72" y="584"/>
                </a:lnTo>
                <a:lnTo>
                  <a:pt x="72" y="584"/>
                </a:lnTo>
                <a:lnTo>
                  <a:pt x="80" y="53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5" name="Freeform 113"/>
          <p:cNvSpPr>
            <a:spLocks/>
          </p:cNvSpPr>
          <p:nvPr/>
        </p:nvSpPr>
        <p:spPr bwMode="auto">
          <a:xfrm>
            <a:off x="3060717" y="2215431"/>
            <a:ext cx="936823" cy="597409"/>
          </a:xfrm>
          <a:custGeom>
            <a:avLst/>
            <a:gdLst/>
            <a:ahLst/>
            <a:cxnLst>
              <a:cxn ang="0">
                <a:pos x="568" y="496"/>
              </a:cxn>
              <a:cxn ang="0">
                <a:pos x="784" y="520"/>
              </a:cxn>
              <a:cxn ang="0">
                <a:pos x="816" y="112"/>
              </a:cxn>
              <a:cxn ang="0">
                <a:pos x="328" y="56"/>
              </a:cxn>
              <a:cxn ang="0">
                <a:pos x="16" y="0"/>
              </a:cxn>
              <a:cxn ang="0">
                <a:pos x="0" y="96"/>
              </a:cxn>
              <a:cxn ang="0">
                <a:pos x="8" y="112"/>
              </a:cxn>
              <a:cxn ang="0">
                <a:pos x="16" y="144"/>
              </a:cxn>
              <a:cxn ang="0">
                <a:pos x="8" y="144"/>
              </a:cxn>
              <a:cxn ang="0">
                <a:pos x="16" y="152"/>
              </a:cxn>
              <a:cxn ang="0">
                <a:pos x="8" y="152"/>
              </a:cxn>
              <a:cxn ang="0">
                <a:pos x="8" y="160"/>
              </a:cxn>
              <a:cxn ang="0">
                <a:pos x="24" y="168"/>
              </a:cxn>
              <a:cxn ang="0">
                <a:pos x="24" y="176"/>
              </a:cxn>
              <a:cxn ang="0">
                <a:pos x="40" y="176"/>
              </a:cxn>
              <a:cxn ang="0">
                <a:pos x="48" y="232"/>
              </a:cxn>
              <a:cxn ang="0">
                <a:pos x="56" y="232"/>
              </a:cxn>
              <a:cxn ang="0">
                <a:pos x="56" y="240"/>
              </a:cxn>
              <a:cxn ang="0">
                <a:pos x="64" y="240"/>
              </a:cxn>
              <a:cxn ang="0">
                <a:pos x="72" y="248"/>
              </a:cxn>
              <a:cxn ang="0">
                <a:pos x="72" y="248"/>
              </a:cxn>
              <a:cxn ang="0">
                <a:pos x="88" y="256"/>
              </a:cxn>
              <a:cxn ang="0">
                <a:pos x="80" y="272"/>
              </a:cxn>
              <a:cxn ang="0">
                <a:pos x="80" y="280"/>
              </a:cxn>
              <a:cxn ang="0">
                <a:pos x="72" y="288"/>
              </a:cxn>
              <a:cxn ang="0">
                <a:pos x="72" y="296"/>
              </a:cxn>
              <a:cxn ang="0">
                <a:pos x="72" y="304"/>
              </a:cxn>
              <a:cxn ang="0">
                <a:pos x="72" y="320"/>
              </a:cxn>
              <a:cxn ang="0">
                <a:pos x="64" y="328"/>
              </a:cxn>
              <a:cxn ang="0">
                <a:pos x="56" y="328"/>
              </a:cxn>
              <a:cxn ang="0">
                <a:pos x="56" y="352"/>
              </a:cxn>
              <a:cxn ang="0">
                <a:pos x="56" y="352"/>
              </a:cxn>
              <a:cxn ang="0">
                <a:pos x="56" y="360"/>
              </a:cxn>
              <a:cxn ang="0">
                <a:pos x="64" y="360"/>
              </a:cxn>
              <a:cxn ang="0">
                <a:pos x="64" y="368"/>
              </a:cxn>
              <a:cxn ang="0">
                <a:pos x="80" y="368"/>
              </a:cxn>
              <a:cxn ang="0">
                <a:pos x="96" y="352"/>
              </a:cxn>
              <a:cxn ang="0">
                <a:pos x="104" y="352"/>
              </a:cxn>
              <a:cxn ang="0">
                <a:pos x="104" y="368"/>
              </a:cxn>
              <a:cxn ang="0">
                <a:pos x="104" y="392"/>
              </a:cxn>
              <a:cxn ang="0">
                <a:pos x="120" y="424"/>
              </a:cxn>
              <a:cxn ang="0">
                <a:pos x="112" y="432"/>
              </a:cxn>
              <a:cxn ang="0">
                <a:pos x="120" y="448"/>
              </a:cxn>
              <a:cxn ang="0">
                <a:pos x="136" y="464"/>
              </a:cxn>
              <a:cxn ang="0">
                <a:pos x="136" y="472"/>
              </a:cxn>
              <a:cxn ang="0">
                <a:pos x="144" y="504"/>
              </a:cxn>
              <a:cxn ang="0">
                <a:pos x="152" y="496"/>
              </a:cxn>
              <a:cxn ang="0">
                <a:pos x="168" y="488"/>
              </a:cxn>
              <a:cxn ang="0">
                <a:pos x="176" y="496"/>
              </a:cxn>
              <a:cxn ang="0">
                <a:pos x="192" y="488"/>
              </a:cxn>
              <a:cxn ang="0">
                <a:pos x="200" y="488"/>
              </a:cxn>
              <a:cxn ang="0">
                <a:pos x="200" y="496"/>
              </a:cxn>
              <a:cxn ang="0">
                <a:pos x="224" y="488"/>
              </a:cxn>
              <a:cxn ang="0">
                <a:pos x="232" y="496"/>
              </a:cxn>
              <a:cxn ang="0">
                <a:pos x="240" y="496"/>
              </a:cxn>
              <a:cxn ang="0">
                <a:pos x="248" y="496"/>
              </a:cxn>
              <a:cxn ang="0">
                <a:pos x="256" y="480"/>
              </a:cxn>
              <a:cxn ang="0">
                <a:pos x="264" y="480"/>
              </a:cxn>
              <a:cxn ang="0">
                <a:pos x="280" y="512"/>
              </a:cxn>
              <a:cxn ang="0">
                <a:pos x="288" y="456"/>
              </a:cxn>
              <a:cxn ang="0">
                <a:pos x="368" y="472"/>
              </a:cxn>
            </a:cxnLst>
            <a:rect l="0" t="0" r="r" b="b"/>
            <a:pathLst>
              <a:path w="816" h="520">
                <a:moveTo>
                  <a:pt x="368" y="472"/>
                </a:moveTo>
                <a:lnTo>
                  <a:pt x="568" y="496"/>
                </a:lnTo>
                <a:lnTo>
                  <a:pt x="784" y="520"/>
                </a:lnTo>
                <a:lnTo>
                  <a:pt x="784" y="520"/>
                </a:lnTo>
                <a:lnTo>
                  <a:pt x="816" y="112"/>
                </a:lnTo>
                <a:lnTo>
                  <a:pt x="816" y="112"/>
                </a:lnTo>
                <a:lnTo>
                  <a:pt x="696" y="112"/>
                </a:lnTo>
                <a:lnTo>
                  <a:pt x="328" y="56"/>
                </a:lnTo>
                <a:lnTo>
                  <a:pt x="88" y="16"/>
                </a:lnTo>
                <a:lnTo>
                  <a:pt x="16" y="0"/>
                </a:lnTo>
                <a:lnTo>
                  <a:pt x="16" y="0"/>
                </a:lnTo>
                <a:lnTo>
                  <a:pt x="0" y="96"/>
                </a:lnTo>
                <a:lnTo>
                  <a:pt x="0" y="96"/>
                </a:lnTo>
                <a:lnTo>
                  <a:pt x="8" y="112"/>
                </a:lnTo>
                <a:lnTo>
                  <a:pt x="16" y="136"/>
                </a:lnTo>
                <a:lnTo>
                  <a:pt x="16" y="144"/>
                </a:lnTo>
                <a:lnTo>
                  <a:pt x="16" y="144"/>
                </a:lnTo>
                <a:lnTo>
                  <a:pt x="8" y="144"/>
                </a:lnTo>
                <a:lnTo>
                  <a:pt x="8" y="144"/>
                </a:lnTo>
                <a:lnTo>
                  <a:pt x="16" y="152"/>
                </a:lnTo>
                <a:lnTo>
                  <a:pt x="16" y="152"/>
                </a:lnTo>
                <a:lnTo>
                  <a:pt x="8" y="152"/>
                </a:lnTo>
                <a:lnTo>
                  <a:pt x="8" y="152"/>
                </a:lnTo>
                <a:lnTo>
                  <a:pt x="8" y="160"/>
                </a:lnTo>
                <a:lnTo>
                  <a:pt x="8" y="160"/>
                </a:lnTo>
                <a:lnTo>
                  <a:pt x="24" y="168"/>
                </a:lnTo>
                <a:lnTo>
                  <a:pt x="24" y="168"/>
                </a:lnTo>
                <a:lnTo>
                  <a:pt x="24" y="176"/>
                </a:lnTo>
                <a:lnTo>
                  <a:pt x="24" y="176"/>
                </a:lnTo>
                <a:lnTo>
                  <a:pt x="40" y="176"/>
                </a:lnTo>
                <a:lnTo>
                  <a:pt x="48" y="216"/>
                </a:lnTo>
                <a:lnTo>
                  <a:pt x="48" y="232"/>
                </a:lnTo>
                <a:lnTo>
                  <a:pt x="48" y="232"/>
                </a:lnTo>
                <a:lnTo>
                  <a:pt x="56" y="232"/>
                </a:lnTo>
                <a:lnTo>
                  <a:pt x="56" y="232"/>
                </a:lnTo>
                <a:lnTo>
                  <a:pt x="56" y="240"/>
                </a:lnTo>
                <a:lnTo>
                  <a:pt x="56" y="240"/>
                </a:lnTo>
                <a:lnTo>
                  <a:pt x="64" y="240"/>
                </a:lnTo>
                <a:lnTo>
                  <a:pt x="64" y="240"/>
                </a:lnTo>
                <a:lnTo>
                  <a:pt x="72" y="248"/>
                </a:lnTo>
                <a:lnTo>
                  <a:pt x="72" y="248"/>
                </a:lnTo>
                <a:lnTo>
                  <a:pt x="72" y="248"/>
                </a:lnTo>
                <a:lnTo>
                  <a:pt x="88" y="248"/>
                </a:lnTo>
                <a:lnTo>
                  <a:pt x="88" y="256"/>
                </a:lnTo>
                <a:lnTo>
                  <a:pt x="80" y="272"/>
                </a:lnTo>
                <a:lnTo>
                  <a:pt x="80" y="272"/>
                </a:lnTo>
                <a:lnTo>
                  <a:pt x="80" y="280"/>
                </a:lnTo>
                <a:lnTo>
                  <a:pt x="80" y="280"/>
                </a:lnTo>
                <a:lnTo>
                  <a:pt x="72" y="288"/>
                </a:lnTo>
                <a:lnTo>
                  <a:pt x="72" y="288"/>
                </a:lnTo>
                <a:lnTo>
                  <a:pt x="72" y="296"/>
                </a:lnTo>
                <a:lnTo>
                  <a:pt x="72" y="296"/>
                </a:lnTo>
                <a:lnTo>
                  <a:pt x="72" y="304"/>
                </a:lnTo>
                <a:lnTo>
                  <a:pt x="72" y="304"/>
                </a:lnTo>
                <a:lnTo>
                  <a:pt x="64" y="312"/>
                </a:lnTo>
                <a:lnTo>
                  <a:pt x="72" y="320"/>
                </a:lnTo>
                <a:lnTo>
                  <a:pt x="72" y="320"/>
                </a:lnTo>
                <a:lnTo>
                  <a:pt x="64" y="328"/>
                </a:lnTo>
                <a:lnTo>
                  <a:pt x="64" y="328"/>
                </a:lnTo>
                <a:lnTo>
                  <a:pt x="56" y="328"/>
                </a:lnTo>
                <a:lnTo>
                  <a:pt x="56" y="344"/>
                </a:lnTo>
                <a:lnTo>
                  <a:pt x="56" y="352"/>
                </a:lnTo>
                <a:lnTo>
                  <a:pt x="56" y="352"/>
                </a:lnTo>
                <a:lnTo>
                  <a:pt x="56" y="352"/>
                </a:lnTo>
                <a:lnTo>
                  <a:pt x="56" y="352"/>
                </a:lnTo>
                <a:lnTo>
                  <a:pt x="56" y="360"/>
                </a:lnTo>
                <a:lnTo>
                  <a:pt x="56" y="360"/>
                </a:lnTo>
                <a:lnTo>
                  <a:pt x="64" y="360"/>
                </a:lnTo>
                <a:lnTo>
                  <a:pt x="64" y="368"/>
                </a:lnTo>
                <a:lnTo>
                  <a:pt x="64" y="368"/>
                </a:lnTo>
                <a:lnTo>
                  <a:pt x="80" y="368"/>
                </a:lnTo>
                <a:lnTo>
                  <a:pt x="80" y="368"/>
                </a:lnTo>
                <a:lnTo>
                  <a:pt x="96" y="352"/>
                </a:lnTo>
                <a:lnTo>
                  <a:pt x="96" y="352"/>
                </a:lnTo>
                <a:lnTo>
                  <a:pt x="104" y="352"/>
                </a:lnTo>
                <a:lnTo>
                  <a:pt x="104" y="352"/>
                </a:lnTo>
                <a:lnTo>
                  <a:pt x="104" y="368"/>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64"/>
                </a:lnTo>
                <a:lnTo>
                  <a:pt x="136" y="472"/>
                </a:lnTo>
                <a:lnTo>
                  <a:pt x="144" y="496"/>
                </a:lnTo>
                <a:lnTo>
                  <a:pt x="144" y="504"/>
                </a:lnTo>
                <a:lnTo>
                  <a:pt x="152" y="504"/>
                </a:lnTo>
                <a:lnTo>
                  <a:pt x="152" y="496"/>
                </a:lnTo>
                <a:lnTo>
                  <a:pt x="160" y="488"/>
                </a:lnTo>
                <a:lnTo>
                  <a:pt x="168" y="488"/>
                </a:lnTo>
                <a:lnTo>
                  <a:pt x="168" y="488"/>
                </a:lnTo>
                <a:lnTo>
                  <a:pt x="176" y="496"/>
                </a:lnTo>
                <a:lnTo>
                  <a:pt x="184" y="496"/>
                </a:lnTo>
                <a:lnTo>
                  <a:pt x="192" y="488"/>
                </a:lnTo>
                <a:lnTo>
                  <a:pt x="192" y="488"/>
                </a:lnTo>
                <a:lnTo>
                  <a:pt x="200" y="488"/>
                </a:lnTo>
                <a:lnTo>
                  <a:pt x="200" y="496"/>
                </a:lnTo>
                <a:lnTo>
                  <a:pt x="200" y="496"/>
                </a:lnTo>
                <a:lnTo>
                  <a:pt x="208" y="496"/>
                </a:lnTo>
                <a:lnTo>
                  <a:pt x="224" y="488"/>
                </a:lnTo>
                <a:lnTo>
                  <a:pt x="224" y="488"/>
                </a:lnTo>
                <a:lnTo>
                  <a:pt x="232" y="496"/>
                </a:lnTo>
                <a:lnTo>
                  <a:pt x="232" y="496"/>
                </a:lnTo>
                <a:lnTo>
                  <a:pt x="240" y="496"/>
                </a:lnTo>
                <a:lnTo>
                  <a:pt x="248" y="496"/>
                </a:lnTo>
                <a:lnTo>
                  <a:pt x="248" y="496"/>
                </a:lnTo>
                <a:lnTo>
                  <a:pt x="256" y="480"/>
                </a:lnTo>
                <a:lnTo>
                  <a:pt x="256" y="480"/>
                </a:lnTo>
                <a:lnTo>
                  <a:pt x="264" y="480"/>
                </a:lnTo>
                <a:lnTo>
                  <a:pt x="264" y="480"/>
                </a:lnTo>
                <a:lnTo>
                  <a:pt x="272" y="496"/>
                </a:lnTo>
                <a:lnTo>
                  <a:pt x="280" y="512"/>
                </a:lnTo>
                <a:lnTo>
                  <a:pt x="280" y="512"/>
                </a:lnTo>
                <a:lnTo>
                  <a:pt x="288" y="456"/>
                </a:lnTo>
                <a:lnTo>
                  <a:pt x="288" y="456"/>
                </a:lnTo>
                <a:lnTo>
                  <a:pt x="368" y="47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6" name="Freeform 114"/>
          <p:cNvSpPr>
            <a:spLocks/>
          </p:cNvSpPr>
          <p:nvPr/>
        </p:nvSpPr>
        <p:spPr bwMode="auto">
          <a:xfrm>
            <a:off x="3428578" y="3225826"/>
            <a:ext cx="670001" cy="533646"/>
          </a:xfrm>
          <a:custGeom>
            <a:avLst/>
            <a:gdLst/>
            <a:ahLst/>
            <a:cxnLst>
              <a:cxn ang="0">
                <a:pos x="432" y="456"/>
              </a:cxn>
              <a:cxn ang="0">
                <a:pos x="248" y="440"/>
              </a:cxn>
              <a:cxn ang="0">
                <a:pos x="48" y="416"/>
              </a:cxn>
              <a:cxn ang="0">
                <a:pos x="0" y="408"/>
              </a:cxn>
              <a:cxn ang="0">
                <a:pos x="0" y="408"/>
              </a:cxn>
              <a:cxn ang="0">
                <a:pos x="56" y="0"/>
              </a:cxn>
              <a:cxn ang="0">
                <a:pos x="56" y="0"/>
              </a:cxn>
              <a:cxn ang="0">
                <a:pos x="248" y="24"/>
              </a:cxn>
              <a:cxn ang="0">
                <a:pos x="384" y="40"/>
              </a:cxn>
              <a:cxn ang="0">
                <a:pos x="424" y="40"/>
              </a:cxn>
              <a:cxn ang="0">
                <a:pos x="424" y="40"/>
              </a:cxn>
              <a:cxn ang="0">
                <a:pos x="584" y="56"/>
              </a:cxn>
              <a:cxn ang="0">
                <a:pos x="584" y="56"/>
              </a:cxn>
              <a:cxn ang="0">
                <a:pos x="576" y="152"/>
              </a:cxn>
              <a:cxn ang="0">
                <a:pos x="552" y="464"/>
              </a:cxn>
              <a:cxn ang="0">
                <a:pos x="552" y="464"/>
              </a:cxn>
              <a:cxn ang="0">
                <a:pos x="480" y="456"/>
              </a:cxn>
              <a:cxn ang="0">
                <a:pos x="432" y="456"/>
              </a:cxn>
            </a:cxnLst>
            <a:rect l="0" t="0" r="r" b="b"/>
            <a:pathLst>
              <a:path w="584" h="464">
                <a:moveTo>
                  <a:pt x="432" y="456"/>
                </a:moveTo>
                <a:lnTo>
                  <a:pt x="248" y="440"/>
                </a:lnTo>
                <a:lnTo>
                  <a:pt x="48" y="416"/>
                </a:lnTo>
                <a:lnTo>
                  <a:pt x="0" y="408"/>
                </a:lnTo>
                <a:lnTo>
                  <a:pt x="0" y="408"/>
                </a:lnTo>
                <a:lnTo>
                  <a:pt x="56" y="0"/>
                </a:lnTo>
                <a:lnTo>
                  <a:pt x="56" y="0"/>
                </a:lnTo>
                <a:lnTo>
                  <a:pt x="248" y="24"/>
                </a:lnTo>
                <a:lnTo>
                  <a:pt x="384" y="40"/>
                </a:lnTo>
                <a:lnTo>
                  <a:pt x="424" y="40"/>
                </a:lnTo>
                <a:lnTo>
                  <a:pt x="424" y="40"/>
                </a:lnTo>
                <a:lnTo>
                  <a:pt x="584" y="56"/>
                </a:lnTo>
                <a:lnTo>
                  <a:pt x="584" y="56"/>
                </a:lnTo>
                <a:lnTo>
                  <a:pt x="576" y="152"/>
                </a:lnTo>
                <a:lnTo>
                  <a:pt x="552" y="464"/>
                </a:lnTo>
                <a:lnTo>
                  <a:pt x="552" y="464"/>
                </a:lnTo>
                <a:lnTo>
                  <a:pt x="480" y="456"/>
                </a:lnTo>
                <a:lnTo>
                  <a:pt x="432" y="45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7" name="Freeform 115"/>
          <p:cNvSpPr>
            <a:spLocks/>
          </p:cNvSpPr>
          <p:nvPr/>
        </p:nvSpPr>
        <p:spPr bwMode="auto">
          <a:xfrm>
            <a:off x="3970073" y="2343936"/>
            <a:ext cx="607219" cy="386501"/>
          </a:xfrm>
          <a:custGeom>
            <a:avLst/>
            <a:gdLst/>
            <a:ahLst/>
            <a:cxnLst>
              <a:cxn ang="0">
                <a:pos x="0" y="312"/>
              </a:cxn>
              <a:cxn ang="0">
                <a:pos x="0" y="304"/>
              </a:cxn>
              <a:cxn ang="0">
                <a:pos x="0" y="288"/>
              </a:cxn>
              <a:cxn ang="0">
                <a:pos x="16" y="96"/>
              </a:cxn>
              <a:cxn ang="0">
                <a:pos x="24" y="0"/>
              </a:cxn>
              <a:cxn ang="0">
                <a:pos x="24" y="8"/>
              </a:cxn>
              <a:cxn ang="0">
                <a:pos x="32" y="8"/>
              </a:cxn>
              <a:cxn ang="0">
                <a:pos x="280" y="16"/>
              </a:cxn>
              <a:cxn ang="0">
                <a:pos x="441" y="24"/>
              </a:cxn>
              <a:cxn ang="0">
                <a:pos x="473" y="24"/>
              </a:cxn>
              <a:cxn ang="0">
                <a:pos x="481" y="24"/>
              </a:cxn>
              <a:cxn ang="0">
                <a:pos x="481" y="24"/>
              </a:cxn>
              <a:cxn ang="0">
                <a:pos x="489" y="56"/>
              </a:cxn>
              <a:cxn ang="0">
                <a:pos x="489" y="56"/>
              </a:cxn>
              <a:cxn ang="0">
                <a:pos x="489" y="72"/>
              </a:cxn>
              <a:cxn ang="0">
                <a:pos x="489" y="112"/>
              </a:cxn>
              <a:cxn ang="0">
                <a:pos x="489" y="136"/>
              </a:cxn>
              <a:cxn ang="0">
                <a:pos x="497" y="144"/>
              </a:cxn>
              <a:cxn ang="0">
                <a:pos x="497" y="144"/>
              </a:cxn>
              <a:cxn ang="0">
                <a:pos x="505" y="152"/>
              </a:cxn>
              <a:cxn ang="0">
                <a:pos x="505" y="184"/>
              </a:cxn>
              <a:cxn ang="0">
                <a:pos x="505" y="200"/>
              </a:cxn>
              <a:cxn ang="0">
                <a:pos x="505" y="216"/>
              </a:cxn>
              <a:cxn ang="0">
                <a:pos x="505" y="224"/>
              </a:cxn>
              <a:cxn ang="0">
                <a:pos x="505" y="224"/>
              </a:cxn>
              <a:cxn ang="0">
                <a:pos x="513" y="240"/>
              </a:cxn>
              <a:cxn ang="0">
                <a:pos x="513" y="240"/>
              </a:cxn>
              <a:cxn ang="0">
                <a:pos x="513" y="256"/>
              </a:cxn>
              <a:cxn ang="0">
                <a:pos x="513" y="280"/>
              </a:cxn>
              <a:cxn ang="0">
                <a:pos x="513" y="280"/>
              </a:cxn>
              <a:cxn ang="0">
                <a:pos x="521" y="288"/>
              </a:cxn>
              <a:cxn ang="0">
                <a:pos x="529" y="304"/>
              </a:cxn>
              <a:cxn ang="0">
                <a:pos x="529" y="304"/>
              </a:cxn>
              <a:cxn ang="0">
                <a:pos x="529" y="328"/>
              </a:cxn>
              <a:cxn ang="0">
                <a:pos x="529" y="336"/>
              </a:cxn>
              <a:cxn ang="0">
                <a:pos x="505" y="336"/>
              </a:cxn>
              <a:cxn ang="0">
                <a:pos x="296" y="328"/>
              </a:cxn>
              <a:cxn ang="0">
                <a:pos x="16" y="312"/>
              </a:cxn>
              <a:cxn ang="0">
                <a:pos x="0" y="312"/>
              </a:cxn>
            </a:cxnLst>
            <a:rect l="0" t="0" r="r" b="b"/>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1" y="24"/>
                </a:lnTo>
                <a:lnTo>
                  <a:pt x="489" y="56"/>
                </a:lnTo>
                <a:lnTo>
                  <a:pt x="489" y="56"/>
                </a:lnTo>
                <a:lnTo>
                  <a:pt x="489" y="72"/>
                </a:lnTo>
                <a:lnTo>
                  <a:pt x="489" y="112"/>
                </a:lnTo>
                <a:lnTo>
                  <a:pt x="489" y="136"/>
                </a:lnTo>
                <a:lnTo>
                  <a:pt x="497" y="144"/>
                </a:lnTo>
                <a:lnTo>
                  <a:pt x="497" y="144"/>
                </a:lnTo>
                <a:lnTo>
                  <a:pt x="505" y="152"/>
                </a:lnTo>
                <a:lnTo>
                  <a:pt x="505" y="184"/>
                </a:lnTo>
                <a:lnTo>
                  <a:pt x="505" y="200"/>
                </a:lnTo>
                <a:lnTo>
                  <a:pt x="505" y="216"/>
                </a:lnTo>
                <a:lnTo>
                  <a:pt x="505" y="224"/>
                </a:lnTo>
                <a:lnTo>
                  <a:pt x="505" y="224"/>
                </a:lnTo>
                <a:lnTo>
                  <a:pt x="513" y="240"/>
                </a:lnTo>
                <a:lnTo>
                  <a:pt x="513" y="240"/>
                </a:lnTo>
                <a:lnTo>
                  <a:pt x="513" y="256"/>
                </a:lnTo>
                <a:lnTo>
                  <a:pt x="513" y="280"/>
                </a:lnTo>
                <a:lnTo>
                  <a:pt x="513" y="280"/>
                </a:lnTo>
                <a:lnTo>
                  <a:pt x="521" y="288"/>
                </a:lnTo>
                <a:lnTo>
                  <a:pt x="529" y="304"/>
                </a:lnTo>
                <a:lnTo>
                  <a:pt x="529" y="304"/>
                </a:lnTo>
                <a:lnTo>
                  <a:pt x="529" y="328"/>
                </a:lnTo>
                <a:lnTo>
                  <a:pt x="529" y="336"/>
                </a:lnTo>
                <a:lnTo>
                  <a:pt x="505" y="336"/>
                </a:lnTo>
                <a:lnTo>
                  <a:pt x="296" y="328"/>
                </a:lnTo>
                <a:lnTo>
                  <a:pt x="16" y="312"/>
                </a:lnTo>
                <a:lnTo>
                  <a:pt x="0" y="31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8" name="Freeform 116"/>
          <p:cNvSpPr>
            <a:spLocks/>
          </p:cNvSpPr>
          <p:nvPr/>
        </p:nvSpPr>
        <p:spPr bwMode="auto">
          <a:xfrm>
            <a:off x="3942607" y="2702970"/>
            <a:ext cx="644495" cy="440454"/>
          </a:xfrm>
          <a:custGeom>
            <a:avLst/>
            <a:gdLst/>
            <a:ahLst/>
            <a:cxnLst>
              <a:cxn ang="0">
                <a:pos x="432" y="336"/>
              </a:cxn>
              <a:cxn ang="0">
                <a:pos x="440" y="344"/>
              </a:cxn>
              <a:cxn ang="0">
                <a:pos x="456" y="328"/>
              </a:cxn>
              <a:cxn ang="0">
                <a:pos x="497" y="328"/>
              </a:cxn>
              <a:cxn ang="0">
                <a:pos x="505" y="336"/>
              </a:cxn>
              <a:cxn ang="0">
                <a:pos x="513" y="344"/>
              </a:cxn>
              <a:cxn ang="0">
                <a:pos x="529" y="344"/>
              </a:cxn>
              <a:cxn ang="0">
                <a:pos x="553" y="376"/>
              </a:cxn>
              <a:cxn ang="0">
                <a:pos x="561" y="384"/>
              </a:cxn>
              <a:cxn ang="0">
                <a:pos x="561" y="376"/>
              </a:cxn>
              <a:cxn ang="0">
                <a:pos x="553" y="360"/>
              </a:cxn>
              <a:cxn ang="0">
                <a:pos x="545" y="344"/>
              </a:cxn>
              <a:cxn ang="0">
                <a:pos x="561" y="296"/>
              </a:cxn>
              <a:cxn ang="0">
                <a:pos x="545" y="296"/>
              </a:cxn>
              <a:cxn ang="0">
                <a:pos x="545" y="288"/>
              </a:cxn>
              <a:cxn ang="0">
                <a:pos x="553" y="288"/>
              </a:cxn>
              <a:cxn ang="0">
                <a:pos x="545" y="272"/>
              </a:cxn>
              <a:cxn ang="0">
                <a:pos x="545" y="264"/>
              </a:cxn>
              <a:cxn ang="0">
                <a:pos x="561" y="264"/>
              </a:cxn>
              <a:cxn ang="0">
                <a:pos x="561" y="80"/>
              </a:cxn>
              <a:cxn ang="0">
                <a:pos x="537" y="64"/>
              </a:cxn>
              <a:cxn ang="0">
                <a:pos x="529" y="48"/>
              </a:cxn>
              <a:cxn ang="0">
                <a:pos x="537" y="40"/>
              </a:cxn>
              <a:cxn ang="0">
                <a:pos x="553" y="24"/>
              </a:cxn>
              <a:cxn ang="0">
                <a:pos x="553" y="16"/>
              </a:cxn>
              <a:cxn ang="0">
                <a:pos x="529" y="24"/>
              </a:cxn>
              <a:cxn ang="0">
                <a:pos x="40" y="0"/>
              </a:cxn>
              <a:cxn ang="0">
                <a:pos x="24" y="0"/>
              </a:cxn>
              <a:cxn ang="0">
                <a:pos x="16" y="96"/>
              </a:cxn>
              <a:cxn ang="0">
                <a:pos x="0" y="296"/>
              </a:cxn>
              <a:cxn ang="0">
                <a:pos x="208" y="304"/>
              </a:cxn>
              <a:cxn ang="0">
                <a:pos x="400" y="312"/>
              </a:cxn>
            </a:cxnLst>
            <a:rect l="0" t="0" r="r" b="b"/>
            <a:pathLst>
              <a:path w="561" h="384">
                <a:moveTo>
                  <a:pt x="400" y="312"/>
                </a:moveTo>
                <a:lnTo>
                  <a:pt x="432" y="336"/>
                </a:lnTo>
                <a:lnTo>
                  <a:pt x="440" y="344"/>
                </a:lnTo>
                <a:lnTo>
                  <a:pt x="440" y="344"/>
                </a:lnTo>
                <a:lnTo>
                  <a:pt x="448" y="336"/>
                </a:lnTo>
                <a:lnTo>
                  <a:pt x="456" y="328"/>
                </a:lnTo>
                <a:lnTo>
                  <a:pt x="456" y="328"/>
                </a:lnTo>
                <a:lnTo>
                  <a:pt x="497" y="328"/>
                </a:lnTo>
                <a:lnTo>
                  <a:pt x="497" y="328"/>
                </a:lnTo>
                <a:lnTo>
                  <a:pt x="505" y="336"/>
                </a:lnTo>
                <a:lnTo>
                  <a:pt x="505" y="336"/>
                </a:lnTo>
                <a:lnTo>
                  <a:pt x="513" y="344"/>
                </a:lnTo>
                <a:lnTo>
                  <a:pt x="521" y="344"/>
                </a:lnTo>
                <a:lnTo>
                  <a:pt x="529" y="344"/>
                </a:lnTo>
                <a:lnTo>
                  <a:pt x="545" y="360"/>
                </a:lnTo>
                <a:lnTo>
                  <a:pt x="553" y="376"/>
                </a:lnTo>
                <a:lnTo>
                  <a:pt x="553" y="384"/>
                </a:lnTo>
                <a:lnTo>
                  <a:pt x="561" y="384"/>
                </a:lnTo>
                <a:lnTo>
                  <a:pt x="561" y="384"/>
                </a:lnTo>
                <a:lnTo>
                  <a:pt x="561" y="376"/>
                </a:lnTo>
                <a:lnTo>
                  <a:pt x="561" y="376"/>
                </a:lnTo>
                <a:lnTo>
                  <a:pt x="553" y="360"/>
                </a:lnTo>
                <a:lnTo>
                  <a:pt x="545" y="344"/>
                </a:lnTo>
                <a:lnTo>
                  <a:pt x="545" y="344"/>
                </a:lnTo>
                <a:lnTo>
                  <a:pt x="545" y="336"/>
                </a:lnTo>
                <a:lnTo>
                  <a:pt x="561" y="296"/>
                </a:lnTo>
                <a:lnTo>
                  <a:pt x="561" y="296"/>
                </a:lnTo>
                <a:lnTo>
                  <a:pt x="545" y="296"/>
                </a:lnTo>
                <a:lnTo>
                  <a:pt x="545" y="296"/>
                </a:lnTo>
                <a:lnTo>
                  <a:pt x="545" y="288"/>
                </a:lnTo>
                <a:lnTo>
                  <a:pt x="553" y="288"/>
                </a:lnTo>
                <a:lnTo>
                  <a:pt x="553" y="288"/>
                </a:lnTo>
                <a:lnTo>
                  <a:pt x="553" y="280"/>
                </a:lnTo>
                <a:lnTo>
                  <a:pt x="545" y="272"/>
                </a:lnTo>
                <a:lnTo>
                  <a:pt x="545" y="264"/>
                </a:lnTo>
                <a:lnTo>
                  <a:pt x="545" y="264"/>
                </a:lnTo>
                <a:lnTo>
                  <a:pt x="561" y="264"/>
                </a:lnTo>
                <a:lnTo>
                  <a:pt x="561" y="264"/>
                </a:lnTo>
                <a:lnTo>
                  <a:pt x="561" y="80"/>
                </a:lnTo>
                <a:lnTo>
                  <a:pt x="561" y="80"/>
                </a:lnTo>
                <a:lnTo>
                  <a:pt x="553" y="80"/>
                </a:lnTo>
                <a:lnTo>
                  <a:pt x="537" y="64"/>
                </a:lnTo>
                <a:lnTo>
                  <a:pt x="529" y="56"/>
                </a:lnTo>
                <a:lnTo>
                  <a:pt x="529" y="48"/>
                </a:lnTo>
                <a:lnTo>
                  <a:pt x="537" y="48"/>
                </a:lnTo>
                <a:lnTo>
                  <a:pt x="537" y="40"/>
                </a:lnTo>
                <a:lnTo>
                  <a:pt x="553" y="24"/>
                </a:lnTo>
                <a:lnTo>
                  <a:pt x="553" y="24"/>
                </a:lnTo>
                <a:lnTo>
                  <a:pt x="545" y="24"/>
                </a:lnTo>
                <a:lnTo>
                  <a:pt x="553" y="16"/>
                </a:lnTo>
                <a:lnTo>
                  <a:pt x="553" y="24"/>
                </a:lnTo>
                <a:lnTo>
                  <a:pt x="529" y="24"/>
                </a:lnTo>
                <a:lnTo>
                  <a:pt x="320" y="16"/>
                </a:lnTo>
                <a:lnTo>
                  <a:pt x="40" y="0"/>
                </a:lnTo>
                <a:lnTo>
                  <a:pt x="24" y="0"/>
                </a:lnTo>
                <a:lnTo>
                  <a:pt x="24" y="0"/>
                </a:lnTo>
                <a:lnTo>
                  <a:pt x="16" y="96"/>
                </a:lnTo>
                <a:lnTo>
                  <a:pt x="16" y="96"/>
                </a:lnTo>
                <a:lnTo>
                  <a:pt x="0" y="296"/>
                </a:lnTo>
                <a:lnTo>
                  <a:pt x="0" y="296"/>
                </a:lnTo>
                <a:lnTo>
                  <a:pt x="8" y="296"/>
                </a:lnTo>
                <a:lnTo>
                  <a:pt x="208" y="304"/>
                </a:lnTo>
                <a:lnTo>
                  <a:pt x="352" y="312"/>
                </a:lnTo>
                <a:lnTo>
                  <a:pt x="400" y="31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49" name="Freeform 117"/>
          <p:cNvSpPr>
            <a:spLocks/>
          </p:cNvSpPr>
          <p:nvPr/>
        </p:nvSpPr>
        <p:spPr bwMode="auto">
          <a:xfrm>
            <a:off x="3915138" y="3042386"/>
            <a:ext cx="763193" cy="376691"/>
          </a:xfrm>
          <a:custGeom>
            <a:avLst/>
            <a:gdLst/>
            <a:ahLst/>
            <a:cxnLst>
              <a:cxn ang="0">
                <a:pos x="665" y="328"/>
              </a:cxn>
              <a:cxn ang="0">
                <a:pos x="649" y="304"/>
              </a:cxn>
              <a:cxn ang="0">
                <a:pos x="649" y="304"/>
              </a:cxn>
              <a:cxn ang="0">
                <a:pos x="641" y="296"/>
              </a:cxn>
              <a:cxn ang="0">
                <a:pos x="641" y="296"/>
              </a:cxn>
              <a:cxn ang="0">
                <a:pos x="641" y="288"/>
              </a:cxn>
              <a:cxn ang="0">
                <a:pos x="633" y="264"/>
              </a:cxn>
              <a:cxn ang="0">
                <a:pos x="625" y="264"/>
              </a:cxn>
              <a:cxn ang="0">
                <a:pos x="625" y="232"/>
              </a:cxn>
              <a:cxn ang="0">
                <a:pos x="625" y="224"/>
              </a:cxn>
              <a:cxn ang="0">
                <a:pos x="625" y="216"/>
              </a:cxn>
              <a:cxn ang="0">
                <a:pos x="625" y="216"/>
              </a:cxn>
              <a:cxn ang="0">
                <a:pos x="625" y="208"/>
              </a:cxn>
              <a:cxn ang="0">
                <a:pos x="625" y="208"/>
              </a:cxn>
              <a:cxn ang="0">
                <a:pos x="617" y="184"/>
              </a:cxn>
              <a:cxn ang="0">
                <a:pos x="617" y="176"/>
              </a:cxn>
              <a:cxn ang="0">
                <a:pos x="609" y="176"/>
              </a:cxn>
              <a:cxn ang="0">
                <a:pos x="609" y="160"/>
              </a:cxn>
              <a:cxn ang="0">
                <a:pos x="609" y="128"/>
              </a:cxn>
              <a:cxn ang="0">
                <a:pos x="593" y="120"/>
              </a:cxn>
              <a:cxn ang="0">
                <a:pos x="585" y="112"/>
              </a:cxn>
              <a:cxn ang="0">
                <a:pos x="585" y="104"/>
              </a:cxn>
              <a:cxn ang="0">
                <a:pos x="585" y="104"/>
              </a:cxn>
              <a:cxn ang="0">
                <a:pos x="585" y="96"/>
              </a:cxn>
              <a:cxn ang="0">
                <a:pos x="585" y="88"/>
              </a:cxn>
              <a:cxn ang="0">
                <a:pos x="585" y="88"/>
              </a:cxn>
              <a:cxn ang="0">
                <a:pos x="585" y="88"/>
              </a:cxn>
              <a:cxn ang="0">
                <a:pos x="569" y="72"/>
              </a:cxn>
              <a:cxn ang="0">
                <a:pos x="569" y="64"/>
              </a:cxn>
              <a:cxn ang="0">
                <a:pos x="553" y="48"/>
              </a:cxn>
              <a:cxn ang="0">
                <a:pos x="545" y="48"/>
              </a:cxn>
              <a:cxn ang="0">
                <a:pos x="537" y="48"/>
              </a:cxn>
              <a:cxn ang="0">
                <a:pos x="529" y="40"/>
              </a:cxn>
              <a:cxn ang="0">
                <a:pos x="529" y="40"/>
              </a:cxn>
              <a:cxn ang="0">
                <a:pos x="521" y="32"/>
              </a:cxn>
              <a:cxn ang="0">
                <a:pos x="521" y="32"/>
              </a:cxn>
              <a:cxn ang="0">
                <a:pos x="480" y="32"/>
              </a:cxn>
              <a:cxn ang="0">
                <a:pos x="480" y="32"/>
              </a:cxn>
              <a:cxn ang="0">
                <a:pos x="472" y="40"/>
              </a:cxn>
              <a:cxn ang="0">
                <a:pos x="464" y="48"/>
              </a:cxn>
              <a:cxn ang="0">
                <a:pos x="464" y="48"/>
              </a:cxn>
              <a:cxn ang="0">
                <a:pos x="456" y="40"/>
              </a:cxn>
              <a:cxn ang="0">
                <a:pos x="424" y="16"/>
              </a:cxn>
              <a:cxn ang="0">
                <a:pos x="424" y="16"/>
              </a:cxn>
              <a:cxn ang="0">
                <a:pos x="303" y="12"/>
              </a:cxn>
              <a:cxn ang="0">
                <a:pos x="55" y="0"/>
              </a:cxn>
              <a:cxn ang="0">
                <a:pos x="24" y="0"/>
              </a:cxn>
              <a:cxn ang="0">
                <a:pos x="24" y="0"/>
              </a:cxn>
              <a:cxn ang="0">
                <a:pos x="0" y="200"/>
              </a:cxn>
              <a:cxn ang="0">
                <a:pos x="0" y="200"/>
              </a:cxn>
              <a:cxn ang="0">
                <a:pos x="160" y="216"/>
              </a:cxn>
              <a:cxn ang="0">
                <a:pos x="160" y="216"/>
              </a:cxn>
              <a:cxn ang="0">
                <a:pos x="152" y="312"/>
              </a:cxn>
              <a:cxn ang="0">
                <a:pos x="152" y="312"/>
              </a:cxn>
              <a:cxn ang="0">
                <a:pos x="184" y="320"/>
              </a:cxn>
              <a:cxn ang="0">
                <a:pos x="424" y="328"/>
              </a:cxn>
              <a:cxn ang="0">
                <a:pos x="649" y="328"/>
              </a:cxn>
              <a:cxn ang="0">
                <a:pos x="665" y="328"/>
              </a:cxn>
            </a:cxnLst>
            <a:rect l="0" t="0" r="r" b="b"/>
            <a:pathLst>
              <a:path w="665" h="328">
                <a:moveTo>
                  <a:pt x="665" y="328"/>
                </a:moveTo>
                <a:lnTo>
                  <a:pt x="649" y="304"/>
                </a:lnTo>
                <a:lnTo>
                  <a:pt x="649" y="304"/>
                </a:lnTo>
                <a:lnTo>
                  <a:pt x="641" y="296"/>
                </a:lnTo>
                <a:lnTo>
                  <a:pt x="641" y="296"/>
                </a:lnTo>
                <a:lnTo>
                  <a:pt x="641" y="288"/>
                </a:lnTo>
                <a:lnTo>
                  <a:pt x="633" y="264"/>
                </a:lnTo>
                <a:lnTo>
                  <a:pt x="625" y="264"/>
                </a:lnTo>
                <a:lnTo>
                  <a:pt x="625" y="232"/>
                </a:lnTo>
                <a:lnTo>
                  <a:pt x="625" y="224"/>
                </a:lnTo>
                <a:lnTo>
                  <a:pt x="625" y="216"/>
                </a:lnTo>
                <a:lnTo>
                  <a:pt x="625" y="216"/>
                </a:lnTo>
                <a:lnTo>
                  <a:pt x="625" y="208"/>
                </a:lnTo>
                <a:lnTo>
                  <a:pt x="625" y="208"/>
                </a:lnTo>
                <a:lnTo>
                  <a:pt x="617" y="184"/>
                </a:lnTo>
                <a:lnTo>
                  <a:pt x="617" y="176"/>
                </a:lnTo>
                <a:lnTo>
                  <a:pt x="609" y="176"/>
                </a:lnTo>
                <a:lnTo>
                  <a:pt x="609" y="160"/>
                </a:lnTo>
                <a:lnTo>
                  <a:pt x="609" y="128"/>
                </a:lnTo>
                <a:lnTo>
                  <a:pt x="593" y="120"/>
                </a:lnTo>
                <a:lnTo>
                  <a:pt x="585" y="112"/>
                </a:lnTo>
                <a:lnTo>
                  <a:pt x="585" y="104"/>
                </a:lnTo>
                <a:lnTo>
                  <a:pt x="585" y="104"/>
                </a:lnTo>
                <a:lnTo>
                  <a:pt x="585" y="96"/>
                </a:lnTo>
                <a:lnTo>
                  <a:pt x="585" y="88"/>
                </a:lnTo>
                <a:lnTo>
                  <a:pt x="585" y="88"/>
                </a:lnTo>
                <a:lnTo>
                  <a:pt x="585" y="88"/>
                </a:lnTo>
                <a:lnTo>
                  <a:pt x="569" y="72"/>
                </a:lnTo>
                <a:lnTo>
                  <a:pt x="569" y="64"/>
                </a:lnTo>
                <a:lnTo>
                  <a:pt x="553" y="48"/>
                </a:lnTo>
                <a:lnTo>
                  <a:pt x="545" y="48"/>
                </a:lnTo>
                <a:lnTo>
                  <a:pt x="537" y="48"/>
                </a:lnTo>
                <a:lnTo>
                  <a:pt x="529" y="40"/>
                </a:lnTo>
                <a:lnTo>
                  <a:pt x="529" y="40"/>
                </a:lnTo>
                <a:lnTo>
                  <a:pt x="521" y="32"/>
                </a:lnTo>
                <a:lnTo>
                  <a:pt x="521" y="32"/>
                </a:lnTo>
                <a:lnTo>
                  <a:pt x="480" y="32"/>
                </a:lnTo>
                <a:lnTo>
                  <a:pt x="480" y="32"/>
                </a:lnTo>
                <a:lnTo>
                  <a:pt x="472" y="40"/>
                </a:lnTo>
                <a:lnTo>
                  <a:pt x="464" y="48"/>
                </a:lnTo>
                <a:lnTo>
                  <a:pt x="464" y="48"/>
                </a:lnTo>
                <a:lnTo>
                  <a:pt x="456" y="40"/>
                </a:lnTo>
                <a:lnTo>
                  <a:pt x="424" y="16"/>
                </a:lnTo>
                <a:lnTo>
                  <a:pt x="424" y="16"/>
                </a:lnTo>
                <a:lnTo>
                  <a:pt x="303" y="12"/>
                </a:lnTo>
                <a:lnTo>
                  <a:pt x="55" y="0"/>
                </a:lnTo>
                <a:lnTo>
                  <a:pt x="24" y="0"/>
                </a:lnTo>
                <a:lnTo>
                  <a:pt x="24" y="0"/>
                </a:lnTo>
                <a:lnTo>
                  <a:pt x="0" y="200"/>
                </a:lnTo>
                <a:lnTo>
                  <a:pt x="0" y="200"/>
                </a:lnTo>
                <a:lnTo>
                  <a:pt x="160" y="216"/>
                </a:lnTo>
                <a:lnTo>
                  <a:pt x="160" y="216"/>
                </a:lnTo>
                <a:lnTo>
                  <a:pt x="152" y="312"/>
                </a:lnTo>
                <a:lnTo>
                  <a:pt x="152" y="312"/>
                </a:lnTo>
                <a:lnTo>
                  <a:pt x="184" y="320"/>
                </a:lnTo>
                <a:lnTo>
                  <a:pt x="424" y="328"/>
                </a:lnTo>
                <a:lnTo>
                  <a:pt x="649" y="328"/>
                </a:lnTo>
                <a:lnTo>
                  <a:pt x="665" y="328"/>
                </a:lnTo>
                <a:close/>
              </a:path>
            </a:pathLst>
          </a:custGeom>
          <a:solidFill>
            <a:srgbClr val="E7982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0" name="Freeform 118"/>
          <p:cNvSpPr>
            <a:spLocks/>
          </p:cNvSpPr>
          <p:nvPr/>
        </p:nvSpPr>
        <p:spPr bwMode="auto">
          <a:xfrm>
            <a:off x="4062284" y="3400439"/>
            <a:ext cx="680791" cy="367862"/>
          </a:xfrm>
          <a:custGeom>
            <a:avLst/>
            <a:gdLst/>
            <a:ahLst/>
            <a:cxnLst>
              <a:cxn ang="0">
                <a:pos x="0" y="312"/>
              </a:cxn>
              <a:cxn ang="0">
                <a:pos x="24" y="0"/>
              </a:cxn>
              <a:cxn ang="0">
                <a:pos x="24" y="0"/>
              </a:cxn>
              <a:cxn ang="0">
                <a:pos x="56" y="8"/>
              </a:cxn>
              <a:cxn ang="0">
                <a:pos x="296" y="16"/>
              </a:cxn>
              <a:cxn ang="0">
                <a:pos x="521" y="16"/>
              </a:cxn>
              <a:cxn ang="0">
                <a:pos x="537" y="16"/>
              </a:cxn>
              <a:cxn ang="0">
                <a:pos x="529" y="16"/>
              </a:cxn>
              <a:cxn ang="0">
                <a:pos x="545" y="24"/>
              </a:cxn>
              <a:cxn ang="0">
                <a:pos x="553" y="32"/>
              </a:cxn>
              <a:cxn ang="0">
                <a:pos x="553" y="32"/>
              </a:cxn>
              <a:cxn ang="0">
                <a:pos x="561" y="24"/>
              </a:cxn>
              <a:cxn ang="0">
                <a:pos x="561" y="32"/>
              </a:cxn>
              <a:cxn ang="0">
                <a:pos x="569" y="32"/>
              </a:cxn>
              <a:cxn ang="0">
                <a:pos x="569" y="40"/>
              </a:cxn>
              <a:cxn ang="0">
                <a:pos x="569" y="48"/>
              </a:cxn>
              <a:cxn ang="0">
                <a:pos x="553" y="56"/>
              </a:cxn>
              <a:cxn ang="0">
                <a:pos x="553" y="56"/>
              </a:cxn>
              <a:cxn ang="0">
                <a:pos x="553" y="64"/>
              </a:cxn>
              <a:cxn ang="0">
                <a:pos x="553" y="64"/>
              </a:cxn>
              <a:cxn ang="0">
                <a:pos x="569" y="72"/>
              </a:cxn>
              <a:cxn ang="0">
                <a:pos x="569" y="80"/>
              </a:cxn>
              <a:cxn ang="0">
                <a:pos x="569" y="88"/>
              </a:cxn>
              <a:cxn ang="0">
                <a:pos x="569" y="88"/>
              </a:cxn>
              <a:cxn ang="0">
                <a:pos x="577" y="104"/>
              </a:cxn>
              <a:cxn ang="0">
                <a:pos x="577" y="104"/>
              </a:cxn>
              <a:cxn ang="0">
                <a:pos x="593" y="104"/>
              </a:cxn>
              <a:cxn ang="0">
                <a:pos x="593" y="104"/>
              </a:cxn>
              <a:cxn ang="0">
                <a:pos x="593" y="320"/>
              </a:cxn>
              <a:cxn ang="0">
                <a:pos x="593" y="320"/>
              </a:cxn>
              <a:cxn ang="0">
                <a:pos x="529" y="320"/>
              </a:cxn>
              <a:cxn ang="0">
                <a:pos x="369" y="320"/>
              </a:cxn>
              <a:cxn ang="0">
                <a:pos x="56" y="312"/>
              </a:cxn>
              <a:cxn ang="0">
                <a:pos x="0" y="312"/>
              </a:cxn>
            </a:cxnLst>
            <a:rect l="0" t="0" r="r" b="b"/>
            <a:pathLst>
              <a:path w="593" h="320">
                <a:moveTo>
                  <a:pt x="0" y="312"/>
                </a:moveTo>
                <a:lnTo>
                  <a:pt x="24" y="0"/>
                </a:lnTo>
                <a:lnTo>
                  <a:pt x="24" y="0"/>
                </a:lnTo>
                <a:lnTo>
                  <a:pt x="56" y="8"/>
                </a:lnTo>
                <a:lnTo>
                  <a:pt x="296" y="16"/>
                </a:lnTo>
                <a:lnTo>
                  <a:pt x="521" y="16"/>
                </a:lnTo>
                <a:lnTo>
                  <a:pt x="537" y="16"/>
                </a:lnTo>
                <a:lnTo>
                  <a:pt x="529" y="16"/>
                </a:lnTo>
                <a:lnTo>
                  <a:pt x="545" y="24"/>
                </a:lnTo>
                <a:lnTo>
                  <a:pt x="553" y="32"/>
                </a:lnTo>
                <a:lnTo>
                  <a:pt x="553" y="32"/>
                </a:lnTo>
                <a:lnTo>
                  <a:pt x="561" y="24"/>
                </a:lnTo>
                <a:lnTo>
                  <a:pt x="561" y="32"/>
                </a:lnTo>
                <a:lnTo>
                  <a:pt x="569" y="32"/>
                </a:lnTo>
                <a:lnTo>
                  <a:pt x="569" y="40"/>
                </a:lnTo>
                <a:lnTo>
                  <a:pt x="569" y="48"/>
                </a:lnTo>
                <a:lnTo>
                  <a:pt x="553" y="56"/>
                </a:lnTo>
                <a:lnTo>
                  <a:pt x="553" y="56"/>
                </a:lnTo>
                <a:lnTo>
                  <a:pt x="553" y="64"/>
                </a:lnTo>
                <a:lnTo>
                  <a:pt x="553" y="64"/>
                </a:lnTo>
                <a:lnTo>
                  <a:pt x="569" y="72"/>
                </a:lnTo>
                <a:lnTo>
                  <a:pt x="569" y="80"/>
                </a:lnTo>
                <a:lnTo>
                  <a:pt x="569" y="88"/>
                </a:lnTo>
                <a:lnTo>
                  <a:pt x="569" y="88"/>
                </a:lnTo>
                <a:lnTo>
                  <a:pt x="577" y="104"/>
                </a:lnTo>
                <a:lnTo>
                  <a:pt x="577" y="104"/>
                </a:lnTo>
                <a:lnTo>
                  <a:pt x="593" y="104"/>
                </a:lnTo>
                <a:lnTo>
                  <a:pt x="593" y="104"/>
                </a:lnTo>
                <a:lnTo>
                  <a:pt x="593" y="320"/>
                </a:lnTo>
                <a:lnTo>
                  <a:pt x="593" y="320"/>
                </a:lnTo>
                <a:lnTo>
                  <a:pt x="529" y="320"/>
                </a:lnTo>
                <a:lnTo>
                  <a:pt x="369" y="320"/>
                </a:lnTo>
                <a:lnTo>
                  <a:pt x="56" y="312"/>
                </a:lnTo>
                <a:lnTo>
                  <a:pt x="0" y="31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1" name="Freeform 119"/>
          <p:cNvSpPr>
            <a:spLocks/>
          </p:cNvSpPr>
          <p:nvPr/>
        </p:nvSpPr>
        <p:spPr bwMode="auto">
          <a:xfrm>
            <a:off x="3970072" y="3749663"/>
            <a:ext cx="800469" cy="413968"/>
          </a:xfrm>
          <a:custGeom>
            <a:avLst/>
            <a:gdLst/>
            <a:ahLst/>
            <a:cxnLst>
              <a:cxn ang="0">
                <a:pos x="240" y="264"/>
              </a:cxn>
              <a:cxn ang="0">
                <a:pos x="248" y="264"/>
              </a:cxn>
              <a:cxn ang="0">
                <a:pos x="264" y="280"/>
              </a:cxn>
              <a:cxn ang="0">
                <a:pos x="272" y="280"/>
              </a:cxn>
              <a:cxn ang="0">
                <a:pos x="288" y="280"/>
              </a:cxn>
              <a:cxn ang="0">
                <a:pos x="296" y="272"/>
              </a:cxn>
              <a:cxn ang="0">
                <a:pos x="312" y="304"/>
              </a:cxn>
              <a:cxn ang="0">
                <a:pos x="328" y="304"/>
              </a:cxn>
              <a:cxn ang="0">
                <a:pos x="344" y="312"/>
              </a:cxn>
              <a:cxn ang="0">
                <a:pos x="360" y="304"/>
              </a:cxn>
              <a:cxn ang="0">
                <a:pos x="368" y="320"/>
              </a:cxn>
              <a:cxn ang="0">
                <a:pos x="376" y="312"/>
              </a:cxn>
              <a:cxn ang="0">
                <a:pos x="384" y="312"/>
              </a:cxn>
              <a:cxn ang="0">
                <a:pos x="392" y="304"/>
              </a:cxn>
              <a:cxn ang="0">
                <a:pos x="392" y="320"/>
              </a:cxn>
              <a:cxn ang="0">
                <a:pos x="408" y="320"/>
              </a:cxn>
              <a:cxn ang="0">
                <a:pos x="408" y="328"/>
              </a:cxn>
              <a:cxn ang="0">
                <a:pos x="416" y="336"/>
              </a:cxn>
              <a:cxn ang="0">
                <a:pos x="424" y="328"/>
              </a:cxn>
              <a:cxn ang="0">
                <a:pos x="432" y="328"/>
              </a:cxn>
              <a:cxn ang="0">
                <a:pos x="441" y="336"/>
              </a:cxn>
              <a:cxn ang="0">
                <a:pos x="449" y="336"/>
              </a:cxn>
              <a:cxn ang="0">
                <a:pos x="457" y="344"/>
              </a:cxn>
              <a:cxn ang="0">
                <a:pos x="465" y="328"/>
              </a:cxn>
              <a:cxn ang="0">
                <a:pos x="473" y="352"/>
              </a:cxn>
              <a:cxn ang="0">
                <a:pos x="473" y="352"/>
              </a:cxn>
              <a:cxn ang="0">
                <a:pos x="481" y="344"/>
              </a:cxn>
              <a:cxn ang="0">
                <a:pos x="489" y="328"/>
              </a:cxn>
              <a:cxn ang="0">
                <a:pos x="505" y="336"/>
              </a:cxn>
              <a:cxn ang="0">
                <a:pos x="513" y="336"/>
              </a:cxn>
              <a:cxn ang="0">
                <a:pos x="513" y="344"/>
              </a:cxn>
              <a:cxn ang="0">
                <a:pos x="545" y="360"/>
              </a:cxn>
              <a:cxn ang="0">
                <a:pos x="577" y="336"/>
              </a:cxn>
              <a:cxn ang="0">
                <a:pos x="585" y="344"/>
              </a:cxn>
              <a:cxn ang="0">
                <a:pos x="593" y="336"/>
              </a:cxn>
              <a:cxn ang="0">
                <a:pos x="593" y="328"/>
              </a:cxn>
              <a:cxn ang="0">
                <a:pos x="593" y="328"/>
              </a:cxn>
              <a:cxn ang="0">
                <a:pos x="609" y="344"/>
              </a:cxn>
              <a:cxn ang="0">
                <a:pos x="617" y="344"/>
              </a:cxn>
              <a:cxn ang="0">
                <a:pos x="641" y="328"/>
              </a:cxn>
              <a:cxn ang="0">
                <a:pos x="641" y="336"/>
              </a:cxn>
              <a:cxn ang="0">
                <a:pos x="665" y="352"/>
              </a:cxn>
              <a:cxn ang="0">
                <a:pos x="689" y="360"/>
              </a:cxn>
              <a:cxn ang="0">
                <a:pos x="697" y="184"/>
              </a:cxn>
              <a:cxn ang="0">
                <a:pos x="681" y="72"/>
              </a:cxn>
              <a:cxn ang="0">
                <a:pos x="673" y="16"/>
              </a:cxn>
              <a:cxn ang="0">
                <a:pos x="449" y="16"/>
              </a:cxn>
              <a:cxn ang="0">
                <a:pos x="80" y="8"/>
              </a:cxn>
              <a:cxn ang="0">
                <a:pos x="8" y="0"/>
              </a:cxn>
              <a:cxn ang="0">
                <a:pos x="0" y="48"/>
              </a:cxn>
              <a:cxn ang="0">
                <a:pos x="248" y="64"/>
              </a:cxn>
            </a:cxnLst>
            <a:rect l="0" t="0" r="r" b="b"/>
            <a:pathLst>
              <a:path w="697" h="360">
                <a:moveTo>
                  <a:pt x="240" y="264"/>
                </a:moveTo>
                <a:lnTo>
                  <a:pt x="240" y="264"/>
                </a:lnTo>
                <a:lnTo>
                  <a:pt x="248" y="264"/>
                </a:lnTo>
                <a:lnTo>
                  <a:pt x="248" y="264"/>
                </a:lnTo>
                <a:lnTo>
                  <a:pt x="264" y="280"/>
                </a:lnTo>
                <a:lnTo>
                  <a:pt x="264" y="280"/>
                </a:lnTo>
                <a:lnTo>
                  <a:pt x="272" y="280"/>
                </a:lnTo>
                <a:lnTo>
                  <a:pt x="272" y="280"/>
                </a:lnTo>
                <a:lnTo>
                  <a:pt x="288" y="280"/>
                </a:lnTo>
                <a:lnTo>
                  <a:pt x="288" y="280"/>
                </a:lnTo>
                <a:lnTo>
                  <a:pt x="296" y="272"/>
                </a:lnTo>
                <a:lnTo>
                  <a:pt x="296" y="272"/>
                </a:lnTo>
                <a:lnTo>
                  <a:pt x="312" y="304"/>
                </a:lnTo>
                <a:lnTo>
                  <a:pt x="312" y="304"/>
                </a:lnTo>
                <a:lnTo>
                  <a:pt x="328" y="304"/>
                </a:lnTo>
                <a:lnTo>
                  <a:pt x="328" y="304"/>
                </a:lnTo>
                <a:lnTo>
                  <a:pt x="336" y="312"/>
                </a:lnTo>
                <a:lnTo>
                  <a:pt x="344" y="312"/>
                </a:lnTo>
                <a:lnTo>
                  <a:pt x="344" y="304"/>
                </a:lnTo>
                <a:lnTo>
                  <a:pt x="360" y="304"/>
                </a:lnTo>
                <a:lnTo>
                  <a:pt x="368" y="312"/>
                </a:lnTo>
                <a:lnTo>
                  <a:pt x="368" y="320"/>
                </a:lnTo>
                <a:lnTo>
                  <a:pt x="368" y="320"/>
                </a:lnTo>
                <a:lnTo>
                  <a:pt x="376" y="312"/>
                </a:lnTo>
                <a:lnTo>
                  <a:pt x="376" y="312"/>
                </a:lnTo>
                <a:lnTo>
                  <a:pt x="384" y="312"/>
                </a:lnTo>
                <a:lnTo>
                  <a:pt x="384" y="312"/>
                </a:lnTo>
                <a:lnTo>
                  <a:pt x="392" y="304"/>
                </a:lnTo>
                <a:lnTo>
                  <a:pt x="392" y="304"/>
                </a:lnTo>
                <a:lnTo>
                  <a:pt x="392" y="320"/>
                </a:lnTo>
                <a:lnTo>
                  <a:pt x="392" y="320"/>
                </a:lnTo>
                <a:lnTo>
                  <a:pt x="408" y="320"/>
                </a:lnTo>
                <a:lnTo>
                  <a:pt x="408" y="320"/>
                </a:lnTo>
                <a:lnTo>
                  <a:pt x="408" y="328"/>
                </a:lnTo>
                <a:lnTo>
                  <a:pt x="408" y="328"/>
                </a:lnTo>
                <a:lnTo>
                  <a:pt x="416" y="336"/>
                </a:lnTo>
                <a:lnTo>
                  <a:pt x="416" y="336"/>
                </a:lnTo>
                <a:lnTo>
                  <a:pt x="424" y="328"/>
                </a:lnTo>
                <a:lnTo>
                  <a:pt x="424" y="328"/>
                </a:lnTo>
                <a:lnTo>
                  <a:pt x="432" y="328"/>
                </a:lnTo>
                <a:lnTo>
                  <a:pt x="432" y="328"/>
                </a:lnTo>
                <a:lnTo>
                  <a:pt x="441" y="336"/>
                </a:lnTo>
                <a:lnTo>
                  <a:pt x="449" y="336"/>
                </a:lnTo>
                <a:lnTo>
                  <a:pt x="449" y="336"/>
                </a:lnTo>
                <a:lnTo>
                  <a:pt x="449" y="344"/>
                </a:lnTo>
                <a:lnTo>
                  <a:pt x="457" y="344"/>
                </a:lnTo>
                <a:lnTo>
                  <a:pt x="465" y="336"/>
                </a:lnTo>
                <a:lnTo>
                  <a:pt x="465" y="328"/>
                </a:lnTo>
                <a:lnTo>
                  <a:pt x="465" y="336"/>
                </a:lnTo>
                <a:lnTo>
                  <a:pt x="473" y="352"/>
                </a:lnTo>
                <a:lnTo>
                  <a:pt x="473" y="352"/>
                </a:lnTo>
                <a:lnTo>
                  <a:pt x="473" y="352"/>
                </a:lnTo>
                <a:lnTo>
                  <a:pt x="481" y="344"/>
                </a:lnTo>
                <a:lnTo>
                  <a:pt x="481" y="344"/>
                </a:lnTo>
                <a:lnTo>
                  <a:pt x="489" y="328"/>
                </a:lnTo>
                <a:lnTo>
                  <a:pt x="489" y="328"/>
                </a:lnTo>
                <a:lnTo>
                  <a:pt x="505" y="336"/>
                </a:lnTo>
                <a:lnTo>
                  <a:pt x="505" y="336"/>
                </a:lnTo>
                <a:lnTo>
                  <a:pt x="513" y="336"/>
                </a:lnTo>
                <a:lnTo>
                  <a:pt x="513" y="336"/>
                </a:lnTo>
                <a:lnTo>
                  <a:pt x="513" y="336"/>
                </a:lnTo>
                <a:lnTo>
                  <a:pt x="513" y="344"/>
                </a:lnTo>
                <a:lnTo>
                  <a:pt x="537" y="352"/>
                </a:lnTo>
                <a:lnTo>
                  <a:pt x="545" y="360"/>
                </a:lnTo>
                <a:lnTo>
                  <a:pt x="561" y="336"/>
                </a:lnTo>
                <a:lnTo>
                  <a:pt x="577" y="336"/>
                </a:lnTo>
                <a:lnTo>
                  <a:pt x="577" y="344"/>
                </a:lnTo>
                <a:lnTo>
                  <a:pt x="585" y="344"/>
                </a:lnTo>
                <a:lnTo>
                  <a:pt x="585" y="344"/>
                </a:lnTo>
                <a:lnTo>
                  <a:pt x="593" y="336"/>
                </a:lnTo>
                <a:lnTo>
                  <a:pt x="593" y="328"/>
                </a:lnTo>
                <a:lnTo>
                  <a:pt x="593" y="328"/>
                </a:lnTo>
                <a:lnTo>
                  <a:pt x="593" y="328"/>
                </a:lnTo>
                <a:lnTo>
                  <a:pt x="593" y="328"/>
                </a:lnTo>
                <a:lnTo>
                  <a:pt x="593" y="328"/>
                </a:lnTo>
                <a:lnTo>
                  <a:pt x="609" y="344"/>
                </a:lnTo>
                <a:lnTo>
                  <a:pt x="617" y="344"/>
                </a:lnTo>
                <a:lnTo>
                  <a:pt x="617" y="344"/>
                </a:lnTo>
                <a:lnTo>
                  <a:pt x="625" y="328"/>
                </a:lnTo>
                <a:lnTo>
                  <a:pt x="641" y="328"/>
                </a:lnTo>
                <a:lnTo>
                  <a:pt x="641" y="336"/>
                </a:lnTo>
                <a:lnTo>
                  <a:pt x="641" y="336"/>
                </a:lnTo>
                <a:lnTo>
                  <a:pt x="665" y="352"/>
                </a:lnTo>
                <a:lnTo>
                  <a:pt x="665" y="352"/>
                </a:lnTo>
                <a:lnTo>
                  <a:pt x="681" y="352"/>
                </a:lnTo>
                <a:lnTo>
                  <a:pt x="689" y="360"/>
                </a:lnTo>
                <a:lnTo>
                  <a:pt x="689" y="360"/>
                </a:lnTo>
                <a:lnTo>
                  <a:pt x="697" y="184"/>
                </a:lnTo>
                <a:lnTo>
                  <a:pt x="697" y="184"/>
                </a:lnTo>
                <a:lnTo>
                  <a:pt x="681" y="72"/>
                </a:lnTo>
                <a:lnTo>
                  <a:pt x="673" y="16"/>
                </a:lnTo>
                <a:lnTo>
                  <a:pt x="673" y="16"/>
                </a:lnTo>
                <a:lnTo>
                  <a:pt x="609" y="16"/>
                </a:lnTo>
                <a:lnTo>
                  <a:pt x="449" y="16"/>
                </a:lnTo>
                <a:lnTo>
                  <a:pt x="136" y="8"/>
                </a:lnTo>
                <a:lnTo>
                  <a:pt x="80" y="8"/>
                </a:lnTo>
                <a:lnTo>
                  <a:pt x="8" y="0"/>
                </a:lnTo>
                <a:lnTo>
                  <a:pt x="8" y="0"/>
                </a:lnTo>
                <a:lnTo>
                  <a:pt x="0" y="48"/>
                </a:lnTo>
                <a:lnTo>
                  <a:pt x="0" y="48"/>
                </a:lnTo>
                <a:lnTo>
                  <a:pt x="248" y="64"/>
                </a:lnTo>
                <a:lnTo>
                  <a:pt x="248" y="64"/>
                </a:lnTo>
                <a:lnTo>
                  <a:pt x="240" y="26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2" name="Freeform 120"/>
          <p:cNvSpPr>
            <a:spLocks/>
          </p:cNvSpPr>
          <p:nvPr/>
        </p:nvSpPr>
        <p:spPr bwMode="auto">
          <a:xfrm>
            <a:off x="3584552" y="3804596"/>
            <a:ext cx="1278200" cy="1268390"/>
          </a:xfrm>
          <a:custGeom>
            <a:avLst/>
            <a:gdLst/>
            <a:ahLst/>
            <a:cxnLst>
              <a:cxn ang="0">
                <a:pos x="336" y="0"/>
              </a:cxn>
              <a:cxn ang="0">
                <a:pos x="584" y="216"/>
              </a:cxn>
              <a:cxn ang="0">
                <a:pos x="632" y="224"/>
              </a:cxn>
              <a:cxn ang="0">
                <a:pos x="680" y="264"/>
              </a:cxn>
              <a:cxn ang="0">
                <a:pos x="712" y="264"/>
              </a:cxn>
              <a:cxn ang="0">
                <a:pos x="744" y="272"/>
              </a:cxn>
              <a:cxn ang="0">
                <a:pos x="760" y="280"/>
              </a:cxn>
              <a:cxn ang="0">
                <a:pos x="793" y="296"/>
              </a:cxn>
              <a:cxn ang="0">
                <a:pos x="817" y="296"/>
              </a:cxn>
              <a:cxn ang="0">
                <a:pos x="849" y="288"/>
              </a:cxn>
              <a:cxn ang="0">
                <a:pos x="913" y="296"/>
              </a:cxn>
              <a:cxn ang="0">
                <a:pos x="929" y="280"/>
              </a:cxn>
              <a:cxn ang="0">
                <a:pos x="977" y="288"/>
              </a:cxn>
              <a:cxn ang="0">
                <a:pos x="1033" y="320"/>
              </a:cxn>
              <a:cxn ang="0">
                <a:pos x="1073" y="472"/>
              </a:cxn>
              <a:cxn ang="0">
                <a:pos x="1105" y="552"/>
              </a:cxn>
              <a:cxn ang="0">
                <a:pos x="1105" y="632"/>
              </a:cxn>
              <a:cxn ang="0">
                <a:pos x="1097" y="680"/>
              </a:cxn>
              <a:cxn ang="0">
                <a:pos x="1089" y="712"/>
              </a:cxn>
              <a:cxn ang="0">
                <a:pos x="1017" y="736"/>
              </a:cxn>
              <a:cxn ang="0">
                <a:pos x="1025" y="728"/>
              </a:cxn>
              <a:cxn ang="0">
                <a:pos x="1017" y="712"/>
              </a:cxn>
              <a:cxn ang="0">
                <a:pos x="1001" y="720"/>
              </a:cxn>
              <a:cxn ang="0">
                <a:pos x="993" y="720"/>
              </a:cxn>
              <a:cxn ang="0">
                <a:pos x="985" y="768"/>
              </a:cxn>
              <a:cxn ang="0">
                <a:pos x="969" y="792"/>
              </a:cxn>
              <a:cxn ang="0">
                <a:pos x="881" y="840"/>
              </a:cxn>
              <a:cxn ang="0">
                <a:pos x="889" y="824"/>
              </a:cxn>
              <a:cxn ang="0">
                <a:pos x="873" y="824"/>
              </a:cxn>
              <a:cxn ang="0">
                <a:pos x="865" y="824"/>
              </a:cxn>
              <a:cxn ang="0">
                <a:pos x="873" y="840"/>
              </a:cxn>
              <a:cxn ang="0">
                <a:pos x="841" y="840"/>
              </a:cxn>
              <a:cxn ang="0">
                <a:pos x="841" y="848"/>
              </a:cxn>
              <a:cxn ang="0">
                <a:pos x="825" y="872"/>
              </a:cxn>
              <a:cxn ang="0">
                <a:pos x="801" y="880"/>
              </a:cxn>
              <a:cxn ang="0">
                <a:pos x="817" y="880"/>
              </a:cxn>
              <a:cxn ang="0">
                <a:pos x="801" y="904"/>
              </a:cxn>
              <a:cxn ang="0">
                <a:pos x="785" y="912"/>
              </a:cxn>
              <a:cxn ang="0">
                <a:pos x="777" y="952"/>
              </a:cxn>
              <a:cxn ang="0">
                <a:pos x="760" y="960"/>
              </a:cxn>
              <a:cxn ang="0">
                <a:pos x="760" y="968"/>
              </a:cxn>
              <a:cxn ang="0">
                <a:pos x="768" y="1008"/>
              </a:cxn>
              <a:cxn ang="0">
                <a:pos x="793" y="1088"/>
              </a:cxn>
              <a:cxn ang="0">
                <a:pos x="728" y="1080"/>
              </a:cxn>
              <a:cxn ang="0">
                <a:pos x="664" y="1064"/>
              </a:cxn>
              <a:cxn ang="0">
                <a:pos x="624" y="1032"/>
              </a:cxn>
              <a:cxn ang="0">
                <a:pos x="600" y="968"/>
              </a:cxn>
              <a:cxn ang="0">
                <a:pos x="576" y="920"/>
              </a:cxn>
              <a:cxn ang="0">
                <a:pos x="488" y="768"/>
              </a:cxn>
              <a:cxn ang="0">
                <a:pos x="360" y="680"/>
              </a:cxn>
              <a:cxn ang="0">
                <a:pos x="328" y="688"/>
              </a:cxn>
              <a:cxn ang="0">
                <a:pos x="280" y="760"/>
              </a:cxn>
              <a:cxn ang="0">
                <a:pos x="208" y="728"/>
              </a:cxn>
              <a:cxn ang="0">
                <a:pos x="152" y="640"/>
              </a:cxn>
              <a:cxn ang="0">
                <a:pos x="96" y="560"/>
              </a:cxn>
              <a:cxn ang="0">
                <a:pos x="32" y="496"/>
              </a:cxn>
            </a:cxnLst>
            <a:rect l="0" t="0" r="r" b="b"/>
            <a:pathLst>
              <a:path w="1113" h="1104">
                <a:moveTo>
                  <a:pt x="0" y="448"/>
                </a:moveTo>
                <a:lnTo>
                  <a:pt x="0" y="448"/>
                </a:lnTo>
                <a:lnTo>
                  <a:pt x="0" y="432"/>
                </a:lnTo>
                <a:lnTo>
                  <a:pt x="0" y="432"/>
                </a:lnTo>
                <a:lnTo>
                  <a:pt x="304" y="464"/>
                </a:lnTo>
                <a:lnTo>
                  <a:pt x="304" y="464"/>
                </a:lnTo>
                <a:lnTo>
                  <a:pt x="336" y="0"/>
                </a:lnTo>
                <a:lnTo>
                  <a:pt x="336" y="0"/>
                </a:lnTo>
                <a:lnTo>
                  <a:pt x="584" y="16"/>
                </a:lnTo>
                <a:lnTo>
                  <a:pt x="584" y="16"/>
                </a:lnTo>
                <a:lnTo>
                  <a:pt x="576" y="216"/>
                </a:lnTo>
                <a:lnTo>
                  <a:pt x="576" y="216"/>
                </a:lnTo>
                <a:lnTo>
                  <a:pt x="584" y="216"/>
                </a:lnTo>
                <a:lnTo>
                  <a:pt x="584" y="216"/>
                </a:lnTo>
                <a:lnTo>
                  <a:pt x="600" y="232"/>
                </a:lnTo>
                <a:lnTo>
                  <a:pt x="600" y="232"/>
                </a:lnTo>
                <a:lnTo>
                  <a:pt x="608" y="232"/>
                </a:lnTo>
                <a:lnTo>
                  <a:pt x="608" y="232"/>
                </a:lnTo>
                <a:lnTo>
                  <a:pt x="624" y="232"/>
                </a:lnTo>
                <a:lnTo>
                  <a:pt x="624" y="232"/>
                </a:lnTo>
                <a:lnTo>
                  <a:pt x="632" y="224"/>
                </a:lnTo>
                <a:lnTo>
                  <a:pt x="632" y="224"/>
                </a:lnTo>
                <a:lnTo>
                  <a:pt x="648" y="256"/>
                </a:lnTo>
                <a:lnTo>
                  <a:pt x="648" y="256"/>
                </a:lnTo>
                <a:lnTo>
                  <a:pt x="664" y="256"/>
                </a:lnTo>
                <a:lnTo>
                  <a:pt x="664" y="256"/>
                </a:lnTo>
                <a:lnTo>
                  <a:pt x="672" y="264"/>
                </a:lnTo>
                <a:lnTo>
                  <a:pt x="680" y="264"/>
                </a:lnTo>
                <a:lnTo>
                  <a:pt x="680" y="256"/>
                </a:lnTo>
                <a:lnTo>
                  <a:pt x="696" y="256"/>
                </a:lnTo>
                <a:lnTo>
                  <a:pt x="704" y="264"/>
                </a:lnTo>
                <a:lnTo>
                  <a:pt x="704" y="272"/>
                </a:lnTo>
                <a:lnTo>
                  <a:pt x="704" y="272"/>
                </a:lnTo>
                <a:lnTo>
                  <a:pt x="712" y="264"/>
                </a:lnTo>
                <a:lnTo>
                  <a:pt x="712" y="264"/>
                </a:lnTo>
                <a:lnTo>
                  <a:pt x="720" y="264"/>
                </a:lnTo>
                <a:lnTo>
                  <a:pt x="720" y="264"/>
                </a:lnTo>
                <a:lnTo>
                  <a:pt x="728" y="256"/>
                </a:lnTo>
                <a:lnTo>
                  <a:pt x="728" y="256"/>
                </a:lnTo>
                <a:lnTo>
                  <a:pt x="728" y="272"/>
                </a:lnTo>
                <a:lnTo>
                  <a:pt x="728" y="272"/>
                </a:lnTo>
                <a:lnTo>
                  <a:pt x="744" y="272"/>
                </a:lnTo>
                <a:lnTo>
                  <a:pt x="744" y="272"/>
                </a:lnTo>
                <a:lnTo>
                  <a:pt x="744" y="280"/>
                </a:lnTo>
                <a:lnTo>
                  <a:pt x="744" y="280"/>
                </a:lnTo>
                <a:lnTo>
                  <a:pt x="752" y="288"/>
                </a:lnTo>
                <a:lnTo>
                  <a:pt x="752" y="288"/>
                </a:lnTo>
                <a:lnTo>
                  <a:pt x="760" y="280"/>
                </a:lnTo>
                <a:lnTo>
                  <a:pt x="760" y="280"/>
                </a:lnTo>
                <a:lnTo>
                  <a:pt x="768" y="280"/>
                </a:lnTo>
                <a:lnTo>
                  <a:pt x="768" y="280"/>
                </a:lnTo>
                <a:lnTo>
                  <a:pt x="777" y="288"/>
                </a:lnTo>
                <a:lnTo>
                  <a:pt x="785" y="288"/>
                </a:lnTo>
                <a:lnTo>
                  <a:pt x="785" y="288"/>
                </a:lnTo>
                <a:lnTo>
                  <a:pt x="785" y="296"/>
                </a:lnTo>
                <a:lnTo>
                  <a:pt x="793" y="296"/>
                </a:lnTo>
                <a:lnTo>
                  <a:pt x="801" y="288"/>
                </a:lnTo>
                <a:lnTo>
                  <a:pt x="801" y="280"/>
                </a:lnTo>
                <a:lnTo>
                  <a:pt x="801" y="288"/>
                </a:lnTo>
                <a:lnTo>
                  <a:pt x="809" y="304"/>
                </a:lnTo>
                <a:lnTo>
                  <a:pt x="809" y="304"/>
                </a:lnTo>
                <a:lnTo>
                  <a:pt x="809" y="304"/>
                </a:lnTo>
                <a:lnTo>
                  <a:pt x="817" y="296"/>
                </a:lnTo>
                <a:lnTo>
                  <a:pt x="817" y="296"/>
                </a:lnTo>
                <a:lnTo>
                  <a:pt x="825" y="280"/>
                </a:lnTo>
                <a:lnTo>
                  <a:pt x="825" y="280"/>
                </a:lnTo>
                <a:lnTo>
                  <a:pt x="841" y="288"/>
                </a:lnTo>
                <a:lnTo>
                  <a:pt x="841" y="288"/>
                </a:lnTo>
                <a:lnTo>
                  <a:pt x="849" y="288"/>
                </a:lnTo>
                <a:lnTo>
                  <a:pt x="849" y="288"/>
                </a:lnTo>
                <a:lnTo>
                  <a:pt x="849" y="288"/>
                </a:lnTo>
                <a:lnTo>
                  <a:pt x="849" y="296"/>
                </a:lnTo>
                <a:lnTo>
                  <a:pt x="873" y="304"/>
                </a:lnTo>
                <a:lnTo>
                  <a:pt x="881" y="312"/>
                </a:lnTo>
                <a:lnTo>
                  <a:pt x="897" y="288"/>
                </a:lnTo>
                <a:lnTo>
                  <a:pt x="913" y="288"/>
                </a:lnTo>
                <a:lnTo>
                  <a:pt x="913" y="296"/>
                </a:lnTo>
                <a:lnTo>
                  <a:pt x="921" y="296"/>
                </a:lnTo>
                <a:lnTo>
                  <a:pt x="921" y="296"/>
                </a:lnTo>
                <a:lnTo>
                  <a:pt x="929" y="288"/>
                </a:lnTo>
                <a:lnTo>
                  <a:pt x="929" y="280"/>
                </a:lnTo>
                <a:lnTo>
                  <a:pt x="929" y="280"/>
                </a:lnTo>
                <a:lnTo>
                  <a:pt x="929" y="280"/>
                </a:lnTo>
                <a:lnTo>
                  <a:pt x="929" y="280"/>
                </a:lnTo>
                <a:lnTo>
                  <a:pt x="929" y="280"/>
                </a:lnTo>
                <a:lnTo>
                  <a:pt x="945" y="296"/>
                </a:lnTo>
                <a:lnTo>
                  <a:pt x="953" y="296"/>
                </a:lnTo>
                <a:lnTo>
                  <a:pt x="953" y="296"/>
                </a:lnTo>
                <a:lnTo>
                  <a:pt x="961" y="280"/>
                </a:lnTo>
                <a:lnTo>
                  <a:pt x="977" y="280"/>
                </a:lnTo>
                <a:lnTo>
                  <a:pt x="977" y="288"/>
                </a:lnTo>
                <a:lnTo>
                  <a:pt x="977" y="288"/>
                </a:lnTo>
                <a:lnTo>
                  <a:pt x="1001" y="304"/>
                </a:lnTo>
                <a:lnTo>
                  <a:pt x="1001" y="304"/>
                </a:lnTo>
                <a:lnTo>
                  <a:pt x="1017" y="304"/>
                </a:lnTo>
                <a:lnTo>
                  <a:pt x="1025" y="312"/>
                </a:lnTo>
                <a:lnTo>
                  <a:pt x="1025" y="312"/>
                </a:lnTo>
                <a:lnTo>
                  <a:pt x="1033" y="320"/>
                </a:lnTo>
                <a:lnTo>
                  <a:pt x="1033" y="320"/>
                </a:lnTo>
                <a:lnTo>
                  <a:pt x="1057" y="320"/>
                </a:lnTo>
                <a:lnTo>
                  <a:pt x="1065" y="320"/>
                </a:lnTo>
                <a:lnTo>
                  <a:pt x="1065" y="320"/>
                </a:lnTo>
                <a:lnTo>
                  <a:pt x="1065" y="376"/>
                </a:lnTo>
                <a:lnTo>
                  <a:pt x="1073" y="472"/>
                </a:lnTo>
                <a:lnTo>
                  <a:pt x="1073" y="472"/>
                </a:lnTo>
                <a:lnTo>
                  <a:pt x="1089" y="496"/>
                </a:lnTo>
                <a:lnTo>
                  <a:pt x="1089" y="496"/>
                </a:lnTo>
                <a:lnTo>
                  <a:pt x="1089" y="528"/>
                </a:lnTo>
                <a:lnTo>
                  <a:pt x="1089" y="528"/>
                </a:lnTo>
                <a:lnTo>
                  <a:pt x="1097" y="536"/>
                </a:lnTo>
                <a:lnTo>
                  <a:pt x="1097" y="536"/>
                </a:lnTo>
                <a:lnTo>
                  <a:pt x="1105" y="552"/>
                </a:lnTo>
                <a:lnTo>
                  <a:pt x="1105" y="560"/>
                </a:lnTo>
                <a:lnTo>
                  <a:pt x="1113" y="576"/>
                </a:lnTo>
                <a:lnTo>
                  <a:pt x="1113" y="600"/>
                </a:lnTo>
                <a:lnTo>
                  <a:pt x="1097" y="616"/>
                </a:lnTo>
                <a:lnTo>
                  <a:pt x="1097" y="632"/>
                </a:lnTo>
                <a:lnTo>
                  <a:pt x="1097" y="632"/>
                </a:lnTo>
                <a:lnTo>
                  <a:pt x="1105" y="632"/>
                </a:lnTo>
                <a:lnTo>
                  <a:pt x="1097" y="648"/>
                </a:lnTo>
                <a:lnTo>
                  <a:pt x="1097" y="648"/>
                </a:lnTo>
                <a:lnTo>
                  <a:pt x="1105" y="656"/>
                </a:lnTo>
                <a:lnTo>
                  <a:pt x="1105" y="664"/>
                </a:lnTo>
                <a:lnTo>
                  <a:pt x="1105" y="672"/>
                </a:lnTo>
                <a:lnTo>
                  <a:pt x="1097" y="680"/>
                </a:lnTo>
                <a:lnTo>
                  <a:pt x="1097" y="680"/>
                </a:lnTo>
                <a:lnTo>
                  <a:pt x="1089" y="680"/>
                </a:lnTo>
                <a:lnTo>
                  <a:pt x="1089" y="680"/>
                </a:lnTo>
                <a:lnTo>
                  <a:pt x="1081" y="696"/>
                </a:lnTo>
                <a:lnTo>
                  <a:pt x="1081" y="696"/>
                </a:lnTo>
                <a:lnTo>
                  <a:pt x="1089" y="704"/>
                </a:lnTo>
                <a:lnTo>
                  <a:pt x="1089" y="712"/>
                </a:lnTo>
                <a:lnTo>
                  <a:pt x="1089" y="712"/>
                </a:lnTo>
                <a:lnTo>
                  <a:pt x="1081" y="712"/>
                </a:lnTo>
                <a:lnTo>
                  <a:pt x="1081" y="712"/>
                </a:lnTo>
                <a:lnTo>
                  <a:pt x="1049" y="728"/>
                </a:lnTo>
                <a:lnTo>
                  <a:pt x="1009" y="744"/>
                </a:lnTo>
                <a:lnTo>
                  <a:pt x="1009" y="744"/>
                </a:lnTo>
                <a:lnTo>
                  <a:pt x="1017" y="736"/>
                </a:lnTo>
                <a:lnTo>
                  <a:pt x="1017" y="736"/>
                </a:lnTo>
                <a:lnTo>
                  <a:pt x="1033" y="728"/>
                </a:lnTo>
                <a:lnTo>
                  <a:pt x="1033" y="728"/>
                </a:lnTo>
                <a:lnTo>
                  <a:pt x="1033" y="728"/>
                </a:lnTo>
                <a:lnTo>
                  <a:pt x="1033" y="728"/>
                </a:lnTo>
                <a:lnTo>
                  <a:pt x="1033" y="728"/>
                </a:lnTo>
                <a:lnTo>
                  <a:pt x="1025" y="728"/>
                </a:lnTo>
                <a:lnTo>
                  <a:pt x="1025" y="728"/>
                </a:lnTo>
                <a:lnTo>
                  <a:pt x="1017" y="728"/>
                </a:lnTo>
                <a:lnTo>
                  <a:pt x="1017" y="728"/>
                </a:lnTo>
                <a:lnTo>
                  <a:pt x="1009" y="728"/>
                </a:lnTo>
                <a:lnTo>
                  <a:pt x="1009" y="728"/>
                </a:lnTo>
                <a:lnTo>
                  <a:pt x="1009" y="728"/>
                </a:lnTo>
                <a:lnTo>
                  <a:pt x="1017" y="712"/>
                </a:lnTo>
                <a:lnTo>
                  <a:pt x="1017" y="712"/>
                </a:lnTo>
                <a:lnTo>
                  <a:pt x="1017" y="712"/>
                </a:lnTo>
                <a:lnTo>
                  <a:pt x="1017" y="712"/>
                </a:lnTo>
                <a:lnTo>
                  <a:pt x="1017" y="704"/>
                </a:lnTo>
                <a:lnTo>
                  <a:pt x="1009" y="712"/>
                </a:lnTo>
                <a:lnTo>
                  <a:pt x="1001" y="712"/>
                </a:lnTo>
                <a:lnTo>
                  <a:pt x="1001" y="720"/>
                </a:lnTo>
                <a:lnTo>
                  <a:pt x="1001" y="720"/>
                </a:lnTo>
                <a:lnTo>
                  <a:pt x="993" y="720"/>
                </a:lnTo>
                <a:lnTo>
                  <a:pt x="993" y="712"/>
                </a:lnTo>
                <a:lnTo>
                  <a:pt x="985" y="712"/>
                </a:lnTo>
                <a:lnTo>
                  <a:pt x="985" y="712"/>
                </a:lnTo>
                <a:lnTo>
                  <a:pt x="985" y="712"/>
                </a:lnTo>
                <a:lnTo>
                  <a:pt x="993" y="720"/>
                </a:lnTo>
                <a:lnTo>
                  <a:pt x="993" y="720"/>
                </a:lnTo>
                <a:lnTo>
                  <a:pt x="985" y="728"/>
                </a:lnTo>
                <a:lnTo>
                  <a:pt x="985" y="736"/>
                </a:lnTo>
                <a:lnTo>
                  <a:pt x="1001" y="744"/>
                </a:lnTo>
                <a:lnTo>
                  <a:pt x="1001" y="744"/>
                </a:lnTo>
                <a:lnTo>
                  <a:pt x="1001" y="752"/>
                </a:lnTo>
                <a:lnTo>
                  <a:pt x="985" y="768"/>
                </a:lnTo>
                <a:lnTo>
                  <a:pt x="985" y="768"/>
                </a:lnTo>
                <a:lnTo>
                  <a:pt x="977" y="768"/>
                </a:lnTo>
                <a:lnTo>
                  <a:pt x="977" y="768"/>
                </a:lnTo>
                <a:lnTo>
                  <a:pt x="969" y="784"/>
                </a:lnTo>
                <a:lnTo>
                  <a:pt x="969" y="784"/>
                </a:lnTo>
                <a:lnTo>
                  <a:pt x="977"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929" y="808"/>
                </a:lnTo>
                <a:lnTo>
                  <a:pt x="929" y="808"/>
                </a:lnTo>
                <a:lnTo>
                  <a:pt x="889" y="832"/>
                </a:lnTo>
                <a:lnTo>
                  <a:pt x="889" y="824"/>
                </a:lnTo>
                <a:lnTo>
                  <a:pt x="889" y="824"/>
                </a:lnTo>
                <a:lnTo>
                  <a:pt x="889" y="824"/>
                </a:lnTo>
                <a:lnTo>
                  <a:pt x="889" y="808"/>
                </a:lnTo>
                <a:lnTo>
                  <a:pt x="889" y="808"/>
                </a:lnTo>
                <a:lnTo>
                  <a:pt x="881" y="824"/>
                </a:lnTo>
                <a:lnTo>
                  <a:pt x="873" y="824"/>
                </a:lnTo>
                <a:lnTo>
                  <a:pt x="873" y="824"/>
                </a:lnTo>
                <a:lnTo>
                  <a:pt x="873" y="816"/>
                </a:lnTo>
                <a:lnTo>
                  <a:pt x="873" y="816"/>
                </a:lnTo>
                <a:lnTo>
                  <a:pt x="873" y="824"/>
                </a:lnTo>
                <a:lnTo>
                  <a:pt x="873" y="824"/>
                </a:lnTo>
                <a:lnTo>
                  <a:pt x="865" y="832"/>
                </a:lnTo>
                <a:lnTo>
                  <a:pt x="865" y="832"/>
                </a:lnTo>
                <a:lnTo>
                  <a:pt x="865" y="824"/>
                </a:lnTo>
                <a:lnTo>
                  <a:pt x="857" y="816"/>
                </a:lnTo>
                <a:lnTo>
                  <a:pt x="849" y="816"/>
                </a:lnTo>
                <a:lnTo>
                  <a:pt x="849" y="816"/>
                </a:lnTo>
                <a:lnTo>
                  <a:pt x="857" y="832"/>
                </a:lnTo>
                <a:lnTo>
                  <a:pt x="857" y="832"/>
                </a:lnTo>
                <a:lnTo>
                  <a:pt x="865" y="840"/>
                </a:lnTo>
                <a:lnTo>
                  <a:pt x="873" y="840"/>
                </a:lnTo>
                <a:lnTo>
                  <a:pt x="865" y="848"/>
                </a:lnTo>
                <a:lnTo>
                  <a:pt x="865" y="848"/>
                </a:lnTo>
                <a:lnTo>
                  <a:pt x="857" y="848"/>
                </a:lnTo>
                <a:lnTo>
                  <a:pt x="849" y="856"/>
                </a:lnTo>
                <a:lnTo>
                  <a:pt x="849" y="856"/>
                </a:lnTo>
                <a:lnTo>
                  <a:pt x="841" y="856"/>
                </a:lnTo>
                <a:lnTo>
                  <a:pt x="841" y="840"/>
                </a:lnTo>
                <a:lnTo>
                  <a:pt x="841" y="840"/>
                </a:lnTo>
                <a:lnTo>
                  <a:pt x="833" y="840"/>
                </a:lnTo>
                <a:lnTo>
                  <a:pt x="825" y="824"/>
                </a:lnTo>
                <a:lnTo>
                  <a:pt x="825" y="824"/>
                </a:lnTo>
                <a:lnTo>
                  <a:pt x="833" y="840"/>
                </a:lnTo>
                <a:lnTo>
                  <a:pt x="833" y="840"/>
                </a:lnTo>
                <a:lnTo>
                  <a:pt x="841" y="848"/>
                </a:lnTo>
                <a:lnTo>
                  <a:pt x="841" y="848"/>
                </a:lnTo>
                <a:lnTo>
                  <a:pt x="833" y="848"/>
                </a:lnTo>
                <a:lnTo>
                  <a:pt x="833" y="848"/>
                </a:lnTo>
                <a:lnTo>
                  <a:pt x="833" y="864"/>
                </a:lnTo>
                <a:lnTo>
                  <a:pt x="833" y="864"/>
                </a:lnTo>
                <a:lnTo>
                  <a:pt x="825" y="872"/>
                </a:lnTo>
                <a:lnTo>
                  <a:pt x="825" y="872"/>
                </a:lnTo>
                <a:lnTo>
                  <a:pt x="825" y="864"/>
                </a:lnTo>
                <a:lnTo>
                  <a:pt x="825" y="864"/>
                </a:lnTo>
                <a:lnTo>
                  <a:pt x="817" y="872"/>
                </a:lnTo>
                <a:lnTo>
                  <a:pt x="817" y="872"/>
                </a:lnTo>
                <a:lnTo>
                  <a:pt x="817" y="872"/>
                </a:lnTo>
                <a:lnTo>
                  <a:pt x="817" y="872"/>
                </a:lnTo>
                <a:lnTo>
                  <a:pt x="801" y="880"/>
                </a:lnTo>
                <a:lnTo>
                  <a:pt x="801" y="880"/>
                </a:lnTo>
                <a:lnTo>
                  <a:pt x="801" y="888"/>
                </a:lnTo>
                <a:lnTo>
                  <a:pt x="801" y="888"/>
                </a:lnTo>
                <a:lnTo>
                  <a:pt x="809" y="880"/>
                </a:lnTo>
                <a:lnTo>
                  <a:pt x="809" y="880"/>
                </a:lnTo>
                <a:lnTo>
                  <a:pt x="817" y="880"/>
                </a:lnTo>
                <a:lnTo>
                  <a:pt x="817" y="880"/>
                </a:lnTo>
                <a:lnTo>
                  <a:pt x="817" y="880"/>
                </a:lnTo>
                <a:lnTo>
                  <a:pt x="809" y="888"/>
                </a:lnTo>
                <a:lnTo>
                  <a:pt x="801" y="904"/>
                </a:lnTo>
                <a:lnTo>
                  <a:pt x="801" y="904"/>
                </a:lnTo>
                <a:lnTo>
                  <a:pt x="801" y="904"/>
                </a:lnTo>
                <a:lnTo>
                  <a:pt x="801" y="904"/>
                </a:lnTo>
                <a:lnTo>
                  <a:pt x="801" y="904"/>
                </a:lnTo>
                <a:lnTo>
                  <a:pt x="768" y="904"/>
                </a:lnTo>
                <a:lnTo>
                  <a:pt x="768" y="904"/>
                </a:lnTo>
                <a:lnTo>
                  <a:pt x="777" y="904"/>
                </a:lnTo>
                <a:lnTo>
                  <a:pt x="777" y="904"/>
                </a:lnTo>
                <a:lnTo>
                  <a:pt x="785" y="904"/>
                </a:lnTo>
                <a:lnTo>
                  <a:pt x="785" y="904"/>
                </a:lnTo>
                <a:lnTo>
                  <a:pt x="785" y="912"/>
                </a:lnTo>
                <a:lnTo>
                  <a:pt x="785" y="920"/>
                </a:lnTo>
                <a:lnTo>
                  <a:pt x="793" y="920"/>
                </a:lnTo>
                <a:lnTo>
                  <a:pt x="793" y="920"/>
                </a:lnTo>
                <a:lnTo>
                  <a:pt x="785" y="952"/>
                </a:lnTo>
                <a:lnTo>
                  <a:pt x="777" y="960"/>
                </a:lnTo>
                <a:lnTo>
                  <a:pt x="777" y="960"/>
                </a:lnTo>
                <a:lnTo>
                  <a:pt x="777" y="952"/>
                </a:lnTo>
                <a:lnTo>
                  <a:pt x="777" y="944"/>
                </a:lnTo>
                <a:lnTo>
                  <a:pt x="768" y="944"/>
                </a:lnTo>
                <a:lnTo>
                  <a:pt x="768" y="944"/>
                </a:lnTo>
                <a:lnTo>
                  <a:pt x="768" y="944"/>
                </a:lnTo>
                <a:lnTo>
                  <a:pt x="768" y="952"/>
                </a:lnTo>
                <a:lnTo>
                  <a:pt x="760" y="960"/>
                </a:lnTo>
                <a:lnTo>
                  <a:pt x="760" y="960"/>
                </a:lnTo>
                <a:lnTo>
                  <a:pt x="752" y="952"/>
                </a:lnTo>
                <a:lnTo>
                  <a:pt x="752" y="952"/>
                </a:lnTo>
                <a:lnTo>
                  <a:pt x="752" y="960"/>
                </a:lnTo>
                <a:lnTo>
                  <a:pt x="752" y="960"/>
                </a:lnTo>
                <a:lnTo>
                  <a:pt x="752" y="960"/>
                </a:lnTo>
                <a:lnTo>
                  <a:pt x="760" y="968"/>
                </a:lnTo>
                <a:lnTo>
                  <a:pt x="760" y="968"/>
                </a:lnTo>
                <a:lnTo>
                  <a:pt x="777" y="968"/>
                </a:lnTo>
                <a:lnTo>
                  <a:pt x="777" y="968"/>
                </a:lnTo>
                <a:lnTo>
                  <a:pt x="777" y="976"/>
                </a:lnTo>
                <a:lnTo>
                  <a:pt x="777" y="976"/>
                </a:lnTo>
                <a:lnTo>
                  <a:pt x="768" y="1000"/>
                </a:lnTo>
                <a:lnTo>
                  <a:pt x="768" y="1000"/>
                </a:lnTo>
                <a:lnTo>
                  <a:pt x="768" y="1008"/>
                </a:lnTo>
                <a:lnTo>
                  <a:pt x="785" y="1032"/>
                </a:lnTo>
                <a:lnTo>
                  <a:pt x="785" y="1032"/>
                </a:lnTo>
                <a:lnTo>
                  <a:pt x="777" y="1056"/>
                </a:lnTo>
                <a:lnTo>
                  <a:pt x="777" y="1056"/>
                </a:lnTo>
                <a:lnTo>
                  <a:pt x="785" y="1064"/>
                </a:lnTo>
                <a:lnTo>
                  <a:pt x="793" y="1080"/>
                </a:lnTo>
                <a:lnTo>
                  <a:pt x="793" y="1088"/>
                </a:lnTo>
                <a:lnTo>
                  <a:pt x="793" y="1088"/>
                </a:lnTo>
                <a:lnTo>
                  <a:pt x="785" y="1096"/>
                </a:lnTo>
                <a:lnTo>
                  <a:pt x="777" y="1104"/>
                </a:lnTo>
                <a:lnTo>
                  <a:pt x="777" y="1104"/>
                </a:lnTo>
                <a:lnTo>
                  <a:pt x="768" y="1096"/>
                </a:lnTo>
                <a:lnTo>
                  <a:pt x="752" y="1080"/>
                </a:lnTo>
                <a:lnTo>
                  <a:pt x="728" y="1080"/>
                </a:lnTo>
                <a:lnTo>
                  <a:pt x="720" y="1080"/>
                </a:lnTo>
                <a:lnTo>
                  <a:pt x="704" y="1080"/>
                </a:lnTo>
                <a:lnTo>
                  <a:pt x="704" y="1080"/>
                </a:lnTo>
                <a:lnTo>
                  <a:pt x="680" y="1064"/>
                </a:lnTo>
                <a:lnTo>
                  <a:pt x="680" y="1064"/>
                </a:lnTo>
                <a:lnTo>
                  <a:pt x="664" y="1064"/>
                </a:lnTo>
                <a:lnTo>
                  <a:pt x="664" y="1064"/>
                </a:lnTo>
                <a:lnTo>
                  <a:pt x="664" y="1056"/>
                </a:lnTo>
                <a:lnTo>
                  <a:pt x="656" y="1048"/>
                </a:lnTo>
                <a:lnTo>
                  <a:pt x="632" y="1048"/>
                </a:lnTo>
                <a:lnTo>
                  <a:pt x="624" y="1048"/>
                </a:lnTo>
                <a:lnTo>
                  <a:pt x="624" y="1048"/>
                </a:lnTo>
                <a:lnTo>
                  <a:pt x="624" y="1032"/>
                </a:lnTo>
                <a:lnTo>
                  <a:pt x="624" y="1032"/>
                </a:lnTo>
                <a:lnTo>
                  <a:pt x="624" y="1032"/>
                </a:lnTo>
                <a:lnTo>
                  <a:pt x="624" y="1032"/>
                </a:lnTo>
                <a:lnTo>
                  <a:pt x="616" y="1016"/>
                </a:lnTo>
                <a:lnTo>
                  <a:pt x="608" y="984"/>
                </a:lnTo>
                <a:lnTo>
                  <a:pt x="600" y="984"/>
                </a:lnTo>
                <a:lnTo>
                  <a:pt x="600" y="984"/>
                </a:lnTo>
                <a:lnTo>
                  <a:pt x="600" y="968"/>
                </a:lnTo>
                <a:lnTo>
                  <a:pt x="600" y="960"/>
                </a:lnTo>
                <a:lnTo>
                  <a:pt x="600" y="960"/>
                </a:lnTo>
                <a:lnTo>
                  <a:pt x="592" y="952"/>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8" y="768"/>
                </a:lnTo>
                <a:lnTo>
                  <a:pt x="480" y="744"/>
                </a:lnTo>
                <a:lnTo>
                  <a:pt x="456" y="728"/>
                </a:lnTo>
                <a:lnTo>
                  <a:pt x="448" y="720"/>
                </a:lnTo>
                <a:lnTo>
                  <a:pt x="432" y="696"/>
                </a:lnTo>
                <a:lnTo>
                  <a:pt x="400" y="696"/>
                </a:lnTo>
                <a:lnTo>
                  <a:pt x="368" y="688"/>
                </a:lnTo>
                <a:lnTo>
                  <a:pt x="360" y="680"/>
                </a:lnTo>
                <a:lnTo>
                  <a:pt x="360" y="680"/>
                </a:lnTo>
                <a:lnTo>
                  <a:pt x="352" y="680"/>
                </a:lnTo>
                <a:lnTo>
                  <a:pt x="344" y="696"/>
                </a:lnTo>
                <a:lnTo>
                  <a:pt x="336" y="696"/>
                </a:lnTo>
                <a:lnTo>
                  <a:pt x="336" y="688"/>
                </a:lnTo>
                <a:lnTo>
                  <a:pt x="336" y="688"/>
                </a:lnTo>
                <a:lnTo>
                  <a:pt x="328" y="688"/>
                </a:lnTo>
                <a:lnTo>
                  <a:pt x="320" y="688"/>
                </a:lnTo>
                <a:lnTo>
                  <a:pt x="304" y="704"/>
                </a:lnTo>
                <a:lnTo>
                  <a:pt x="304" y="728"/>
                </a:lnTo>
                <a:lnTo>
                  <a:pt x="296" y="736"/>
                </a:lnTo>
                <a:lnTo>
                  <a:pt x="296" y="744"/>
                </a:lnTo>
                <a:lnTo>
                  <a:pt x="288" y="744"/>
                </a:lnTo>
                <a:lnTo>
                  <a:pt x="280" y="760"/>
                </a:lnTo>
                <a:lnTo>
                  <a:pt x="280" y="760"/>
                </a:lnTo>
                <a:lnTo>
                  <a:pt x="280" y="768"/>
                </a:lnTo>
                <a:lnTo>
                  <a:pt x="264" y="768"/>
                </a:lnTo>
                <a:lnTo>
                  <a:pt x="256" y="760"/>
                </a:lnTo>
                <a:lnTo>
                  <a:pt x="216" y="736"/>
                </a:lnTo>
                <a:lnTo>
                  <a:pt x="208" y="728"/>
                </a:lnTo>
                <a:lnTo>
                  <a:pt x="208" y="728"/>
                </a:lnTo>
                <a:lnTo>
                  <a:pt x="192" y="720"/>
                </a:lnTo>
                <a:lnTo>
                  <a:pt x="176" y="704"/>
                </a:lnTo>
                <a:lnTo>
                  <a:pt x="160" y="688"/>
                </a:lnTo>
                <a:lnTo>
                  <a:pt x="152" y="672"/>
                </a:lnTo>
                <a:lnTo>
                  <a:pt x="152" y="672"/>
                </a:lnTo>
                <a:lnTo>
                  <a:pt x="152" y="648"/>
                </a:lnTo>
                <a:lnTo>
                  <a:pt x="152" y="640"/>
                </a:lnTo>
                <a:lnTo>
                  <a:pt x="144" y="632"/>
                </a:lnTo>
                <a:lnTo>
                  <a:pt x="144" y="632"/>
                </a:lnTo>
                <a:lnTo>
                  <a:pt x="136" y="616"/>
                </a:lnTo>
                <a:lnTo>
                  <a:pt x="136" y="608"/>
                </a:lnTo>
                <a:lnTo>
                  <a:pt x="136" y="608"/>
                </a:lnTo>
                <a:lnTo>
                  <a:pt x="128" y="584"/>
                </a:lnTo>
                <a:lnTo>
                  <a:pt x="96" y="560"/>
                </a:lnTo>
                <a:lnTo>
                  <a:pt x="88" y="552"/>
                </a:lnTo>
                <a:lnTo>
                  <a:pt x="80" y="544"/>
                </a:lnTo>
                <a:lnTo>
                  <a:pt x="72" y="528"/>
                </a:lnTo>
                <a:lnTo>
                  <a:pt x="48" y="496"/>
                </a:lnTo>
                <a:lnTo>
                  <a:pt x="48" y="496"/>
                </a:lnTo>
                <a:lnTo>
                  <a:pt x="32" y="496"/>
                </a:lnTo>
                <a:lnTo>
                  <a:pt x="32" y="496"/>
                </a:lnTo>
                <a:lnTo>
                  <a:pt x="16" y="456"/>
                </a:lnTo>
                <a:lnTo>
                  <a:pt x="16" y="456"/>
                </a:lnTo>
                <a:lnTo>
                  <a:pt x="0" y="456"/>
                </a:lnTo>
                <a:lnTo>
                  <a:pt x="0" y="456"/>
                </a:lnTo>
                <a:lnTo>
                  <a:pt x="0" y="448"/>
                </a:lnTo>
                <a:close/>
              </a:path>
            </a:pathLst>
          </a:custGeom>
          <a:solidFill>
            <a:srgbClr val="E7982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3" name="Freeform 121"/>
          <p:cNvSpPr>
            <a:spLocks/>
          </p:cNvSpPr>
          <p:nvPr/>
        </p:nvSpPr>
        <p:spPr bwMode="auto">
          <a:xfrm>
            <a:off x="4522358" y="2326279"/>
            <a:ext cx="606238" cy="679811"/>
          </a:xfrm>
          <a:custGeom>
            <a:avLst/>
            <a:gdLst/>
            <a:ahLst/>
            <a:cxnLst>
              <a:cxn ang="0">
                <a:pos x="424" y="544"/>
              </a:cxn>
              <a:cxn ang="0">
                <a:pos x="376" y="496"/>
              </a:cxn>
              <a:cxn ang="0">
                <a:pos x="352" y="488"/>
              </a:cxn>
              <a:cxn ang="0">
                <a:pos x="344" y="480"/>
              </a:cxn>
              <a:cxn ang="0">
                <a:pos x="336" y="480"/>
              </a:cxn>
              <a:cxn ang="0">
                <a:pos x="312" y="464"/>
              </a:cxn>
              <a:cxn ang="0">
                <a:pos x="320" y="440"/>
              </a:cxn>
              <a:cxn ang="0">
                <a:pos x="312" y="416"/>
              </a:cxn>
              <a:cxn ang="0">
                <a:pos x="320" y="392"/>
              </a:cxn>
              <a:cxn ang="0">
                <a:pos x="304" y="384"/>
              </a:cxn>
              <a:cxn ang="0">
                <a:pos x="304" y="368"/>
              </a:cxn>
              <a:cxn ang="0">
                <a:pos x="336" y="336"/>
              </a:cxn>
              <a:cxn ang="0">
                <a:pos x="344" y="272"/>
              </a:cxn>
              <a:cxn ang="0">
                <a:pos x="376" y="240"/>
              </a:cxn>
              <a:cxn ang="0">
                <a:pos x="456" y="152"/>
              </a:cxn>
              <a:cxn ang="0">
                <a:pos x="520" y="120"/>
              </a:cxn>
              <a:cxn ang="0">
                <a:pos x="520" y="120"/>
              </a:cxn>
              <a:cxn ang="0">
                <a:pos x="488" y="120"/>
              </a:cxn>
              <a:cxn ang="0">
                <a:pos x="432" y="120"/>
              </a:cxn>
              <a:cxn ang="0">
                <a:pos x="424" y="104"/>
              </a:cxn>
              <a:cxn ang="0">
                <a:pos x="368" y="120"/>
              </a:cxn>
              <a:cxn ang="0">
                <a:pos x="352" y="112"/>
              </a:cxn>
              <a:cxn ang="0">
                <a:pos x="328" y="112"/>
              </a:cxn>
              <a:cxn ang="0">
                <a:pos x="312" y="88"/>
              </a:cxn>
              <a:cxn ang="0">
                <a:pos x="312" y="80"/>
              </a:cxn>
              <a:cxn ang="0">
                <a:pos x="288" y="80"/>
              </a:cxn>
              <a:cxn ang="0">
                <a:pos x="248" y="88"/>
              </a:cxn>
              <a:cxn ang="0">
                <a:pos x="232" y="88"/>
              </a:cxn>
              <a:cxn ang="0">
                <a:pos x="200" y="72"/>
              </a:cxn>
              <a:cxn ang="0">
                <a:pos x="200" y="64"/>
              </a:cxn>
              <a:cxn ang="0">
                <a:pos x="168" y="64"/>
              </a:cxn>
              <a:cxn ang="0">
                <a:pos x="168" y="24"/>
              </a:cxn>
              <a:cxn ang="0">
                <a:pos x="136" y="0"/>
              </a:cxn>
              <a:cxn ang="0">
                <a:pos x="136" y="32"/>
              </a:cxn>
              <a:cxn ang="0">
                <a:pos x="0" y="40"/>
              </a:cxn>
              <a:cxn ang="0">
                <a:pos x="8" y="72"/>
              </a:cxn>
              <a:cxn ang="0">
                <a:pos x="8" y="152"/>
              </a:cxn>
              <a:cxn ang="0">
                <a:pos x="24" y="168"/>
              </a:cxn>
              <a:cxn ang="0">
                <a:pos x="24" y="232"/>
              </a:cxn>
              <a:cxn ang="0">
                <a:pos x="32" y="256"/>
              </a:cxn>
              <a:cxn ang="0">
                <a:pos x="32" y="296"/>
              </a:cxn>
              <a:cxn ang="0">
                <a:pos x="48" y="320"/>
              </a:cxn>
              <a:cxn ang="0">
                <a:pos x="48" y="352"/>
              </a:cxn>
              <a:cxn ang="0">
                <a:pos x="32" y="368"/>
              </a:cxn>
              <a:cxn ang="0">
                <a:pos x="40" y="400"/>
              </a:cxn>
              <a:cxn ang="0">
                <a:pos x="56" y="408"/>
              </a:cxn>
              <a:cxn ang="0">
                <a:pos x="56" y="584"/>
              </a:cxn>
              <a:cxn ang="0">
                <a:pos x="56" y="592"/>
              </a:cxn>
              <a:cxn ang="0">
                <a:pos x="432" y="584"/>
              </a:cxn>
            </a:cxnLst>
            <a:rect l="0" t="0" r="r" b="b"/>
            <a:pathLst>
              <a:path w="528" h="592">
                <a:moveTo>
                  <a:pt x="432" y="584"/>
                </a:moveTo>
                <a:lnTo>
                  <a:pt x="432" y="576"/>
                </a:lnTo>
                <a:lnTo>
                  <a:pt x="424" y="544"/>
                </a:lnTo>
                <a:lnTo>
                  <a:pt x="400" y="536"/>
                </a:lnTo>
                <a:lnTo>
                  <a:pt x="376" y="512"/>
                </a:lnTo>
                <a:lnTo>
                  <a:pt x="376" y="496"/>
                </a:lnTo>
                <a:lnTo>
                  <a:pt x="376" y="496"/>
                </a:lnTo>
                <a:lnTo>
                  <a:pt x="352" y="488"/>
                </a:lnTo>
                <a:lnTo>
                  <a:pt x="352" y="488"/>
                </a:lnTo>
                <a:lnTo>
                  <a:pt x="344" y="480"/>
                </a:lnTo>
                <a:lnTo>
                  <a:pt x="344" y="480"/>
                </a:lnTo>
                <a:lnTo>
                  <a:pt x="344" y="480"/>
                </a:lnTo>
                <a:lnTo>
                  <a:pt x="344" y="480"/>
                </a:lnTo>
                <a:lnTo>
                  <a:pt x="336" y="480"/>
                </a:lnTo>
                <a:lnTo>
                  <a:pt x="336" y="480"/>
                </a:lnTo>
                <a:lnTo>
                  <a:pt x="328" y="480"/>
                </a:lnTo>
                <a:lnTo>
                  <a:pt x="312" y="464"/>
                </a:lnTo>
                <a:lnTo>
                  <a:pt x="312" y="464"/>
                </a:lnTo>
                <a:lnTo>
                  <a:pt x="312" y="456"/>
                </a:lnTo>
                <a:lnTo>
                  <a:pt x="320" y="448"/>
                </a:lnTo>
                <a:lnTo>
                  <a:pt x="320" y="440"/>
                </a:lnTo>
                <a:lnTo>
                  <a:pt x="312" y="432"/>
                </a:lnTo>
                <a:lnTo>
                  <a:pt x="312" y="424"/>
                </a:lnTo>
                <a:lnTo>
                  <a:pt x="312" y="416"/>
                </a:lnTo>
                <a:lnTo>
                  <a:pt x="320" y="392"/>
                </a:lnTo>
                <a:lnTo>
                  <a:pt x="320" y="392"/>
                </a:lnTo>
                <a:lnTo>
                  <a:pt x="320" y="392"/>
                </a:lnTo>
                <a:lnTo>
                  <a:pt x="312" y="384"/>
                </a:lnTo>
                <a:lnTo>
                  <a:pt x="312" y="384"/>
                </a:lnTo>
                <a:lnTo>
                  <a:pt x="304" y="384"/>
                </a:lnTo>
                <a:lnTo>
                  <a:pt x="304" y="384"/>
                </a:lnTo>
                <a:lnTo>
                  <a:pt x="304" y="368"/>
                </a:lnTo>
                <a:lnTo>
                  <a:pt x="304" y="368"/>
                </a:lnTo>
                <a:lnTo>
                  <a:pt x="304" y="360"/>
                </a:lnTo>
                <a:lnTo>
                  <a:pt x="312" y="352"/>
                </a:lnTo>
                <a:lnTo>
                  <a:pt x="336" y="336"/>
                </a:lnTo>
                <a:lnTo>
                  <a:pt x="344" y="328"/>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20" y="120"/>
                </a:lnTo>
                <a:lnTo>
                  <a:pt x="504" y="128"/>
                </a:lnTo>
                <a:lnTo>
                  <a:pt x="496" y="128"/>
                </a:lnTo>
                <a:lnTo>
                  <a:pt x="488" y="120"/>
                </a:lnTo>
                <a:lnTo>
                  <a:pt x="488" y="120"/>
                </a:lnTo>
                <a:lnTo>
                  <a:pt x="432" y="120"/>
                </a:lnTo>
                <a:lnTo>
                  <a:pt x="432" y="120"/>
                </a:lnTo>
                <a:lnTo>
                  <a:pt x="432" y="104"/>
                </a:lnTo>
                <a:lnTo>
                  <a:pt x="432" y="104"/>
                </a:lnTo>
                <a:lnTo>
                  <a:pt x="424" y="104"/>
                </a:lnTo>
                <a:lnTo>
                  <a:pt x="408" y="128"/>
                </a:lnTo>
                <a:lnTo>
                  <a:pt x="384" y="128"/>
                </a:lnTo>
                <a:lnTo>
                  <a:pt x="368" y="120"/>
                </a:lnTo>
                <a:lnTo>
                  <a:pt x="368" y="112"/>
                </a:lnTo>
                <a:lnTo>
                  <a:pt x="368" y="112"/>
                </a:lnTo>
                <a:lnTo>
                  <a:pt x="352" y="112"/>
                </a:lnTo>
                <a:lnTo>
                  <a:pt x="352" y="96"/>
                </a:lnTo>
                <a:lnTo>
                  <a:pt x="344" y="96"/>
                </a:lnTo>
                <a:lnTo>
                  <a:pt x="328" y="112"/>
                </a:lnTo>
                <a:lnTo>
                  <a:pt x="328" y="112"/>
                </a:lnTo>
                <a:lnTo>
                  <a:pt x="320" y="96"/>
                </a:lnTo>
                <a:lnTo>
                  <a:pt x="312" y="88"/>
                </a:lnTo>
                <a:lnTo>
                  <a:pt x="304" y="88"/>
                </a:lnTo>
                <a:lnTo>
                  <a:pt x="304" y="80"/>
                </a:lnTo>
                <a:lnTo>
                  <a:pt x="312" y="80"/>
                </a:lnTo>
                <a:lnTo>
                  <a:pt x="312" y="80"/>
                </a:lnTo>
                <a:lnTo>
                  <a:pt x="304" y="80"/>
                </a:lnTo>
                <a:lnTo>
                  <a:pt x="288" y="80"/>
                </a:lnTo>
                <a:lnTo>
                  <a:pt x="264" y="72"/>
                </a:lnTo>
                <a:lnTo>
                  <a:pt x="256" y="72"/>
                </a:lnTo>
                <a:lnTo>
                  <a:pt x="248" y="88"/>
                </a:lnTo>
                <a:lnTo>
                  <a:pt x="232" y="88"/>
                </a:lnTo>
                <a:lnTo>
                  <a:pt x="232" y="88"/>
                </a:lnTo>
                <a:lnTo>
                  <a:pt x="232" y="88"/>
                </a:lnTo>
                <a:lnTo>
                  <a:pt x="224" y="72"/>
                </a:lnTo>
                <a:lnTo>
                  <a:pt x="224" y="72"/>
                </a:lnTo>
                <a:lnTo>
                  <a:pt x="200" y="72"/>
                </a:lnTo>
                <a:lnTo>
                  <a:pt x="200" y="72"/>
                </a:lnTo>
                <a:lnTo>
                  <a:pt x="200" y="64"/>
                </a:lnTo>
                <a:lnTo>
                  <a:pt x="200" y="64"/>
                </a:lnTo>
                <a:lnTo>
                  <a:pt x="192" y="72"/>
                </a:lnTo>
                <a:lnTo>
                  <a:pt x="176" y="72"/>
                </a:lnTo>
                <a:lnTo>
                  <a:pt x="168" y="64"/>
                </a:lnTo>
                <a:lnTo>
                  <a:pt x="168" y="56"/>
                </a:lnTo>
                <a:lnTo>
                  <a:pt x="168" y="24"/>
                </a:lnTo>
                <a:lnTo>
                  <a:pt x="168" y="24"/>
                </a:lnTo>
                <a:lnTo>
                  <a:pt x="152" y="0"/>
                </a:lnTo>
                <a:lnTo>
                  <a:pt x="152" y="0"/>
                </a:lnTo>
                <a:lnTo>
                  <a:pt x="136" y="0"/>
                </a:lnTo>
                <a:lnTo>
                  <a:pt x="136" y="0"/>
                </a:lnTo>
                <a:lnTo>
                  <a:pt x="136" y="32"/>
                </a:lnTo>
                <a:lnTo>
                  <a:pt x="136" y="32"/>
                </a:lnTo>
                <a:lnTo>
                  <a:pt x="128" y="40"/>
                </a:lnTo>
                <a:lnTo>
                  <a:pt x="128" y="40"/>
                </a:lnTo>
                <a:lnTo>
                  <a:pt x="0" y="40"/>
                </a:lnTo>
                <a:lnTo>
                  <a:pt x="0" y="40"/>
                </a:lnTo>
                <a:lnTo>
                  <a:pt x="8" y="72"/>
                </a:lnTo>
                <a:lnTo>
                  <a:pt x="8" y="72"/>
                </a:lnTo>
                <a:lnTo>
                  <a:pt x="8" y="88"/>
                </a:lnTo>
                <a:lnTo>
                  <a:pt x="8" y="128"/>
                </a:lnTo>
                <a:lnTo>
                  <a:pt x="8" y="152"/>
                </a:lnTo>
                <a:lnTo>
                  <a:pt x="16" y="160"/>
                </a:lnTo>
                <a:lnTo>
                  <a:pt x="16" y="160"/>
                </a:lnTo>
                <a:lnTo>
                  <a:pt x="24" y="168"/>
                </a:lnTo>
                <a:lnTo>
                  <a:pt x="24" y="200"/>
                </a:lnTo>
                <a:lnTo>
                  <a:pt x="24" y="216"/>
                </a:lnTo>
                <a:lnTo>
                  <a:pt x="24" y="232"/>
                </a:lnTo>
                <a:lnTo>
                  <a:pt x="24" y="240"/>
                </a:lnTo>
                <a:lnTo>
                  <a:pt x="24" y="240"/>
                </a:lnTo>
                <a:lnTo>
                  <a:pt x="32" y="256"/>
                </a:lnTo>
                <a:lnTo>
                  <a:pt x="32" y="256"/>
                </a:lnTo>
                <a:lnTo>
                  <a:pt x="32" y="272"/>
                </a:lnTo>
                <a:lnTo>
                  <a:pt x="32" y="296"/>
                </a:lnTo>
                <a:lnTo>
                  <a:pt x="32" y="296"/>
                </a:lnTo>
                <a:lnTo>
                  <a:pt x="40" y="304"/>
                </a:lnTo>
                <a:lnTo>
                  <a:pt x="48" y="320"/>
                </a:lnTo>
                <a:lnTo>
                  <a:pt x="48" y="320"/>
                </a:lnTo>
                <a:lnTo>
                  <a:pt x="48" y="344"/>
                </a:lnTo>
                <a:lnTo>
                  <a:pt x="48" y="352"/>
                </a:lnTo>
                <a:lnTo>
                  <a:pt x="48" y="352"/>
                </a:lnTo>
                <a:lnTo>
                  <a:pt x="32" y="368"/>
                </a:lnTo>
                <a:lnTo>
                  <a:pt x="32" y="368"/>
                </a:lnTo>
                <a:lnTo>
                  <a:pt x="24" y="376"/>
                </a:lnTo>
                <a:lnTo>
                  <a:pt x="24" y="384"/>
                </a:lnTo>
                <a:lnTo>
                  <a:pt x="40" y="400"/>
                </a:lnTo>
                <a:lnTo>
                  <a:pt x="48" y="408"/>
                </a:lnTo>
                <a:lnTo>
                  <a:pt x="56" y="408"/>
                </a:lnTo>
                <a:lnTo>
                  <a:pt x="56" y="408"/>
                </a:lnTo>
                <a:lnTo>
                  <a:pt x="56" y="448"/>
                </a:lnTo>
                <a:lnTo>
                  <a:pt x="48" y="544"/>
                </a:lnTo>
                <a:lnTo>
                  <a:pt x="56" y="584"/>
                </a:lnTo>
                <a:lnTo>
                  <a:pt x="56" y="592"/>
                </a:lnTo>
                <a:lnTo>
                  <a:pt x="56" y="592"/>
                </a:lnTo>
                <a:lnTo>
                  <a:pt x="56" y="592"/>
                </a:lnTo>
                <a:lnTo>
                  <a:pt x="136" y="592"/>
                </a:lnTo>
                <a:lnTo>
                  <a:pt x="400" y="592"/>
                </a:lnTo>
                <a:lnTo>
                  <a:pt x="432" y="584"/>
                </a:lnTo>
                <a:close/>
              </a:path>
            </a:pathLst>
          </a:custGeom>
          <a:solidFill>
            <a:srgbClr val="91A226"/>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4" name="Freeform 123"/>
          <p:cNvSpPr>
            <a:spLocks/>
          </p:cNvSpPr>
          <p:nvPr/>
        </p:nvSpPr>
        <p:spPr bwMode="auto">
          <a:xfrm>
            <a:off x="4642034" y="3336674"/>
            <a:ext cx="615066" cy="532665"/>
          </a:xfrm>
          <a:custGeom>
            <a:avLst/>
            <a:gdLst/>
            <a:ahLst/>
            <a:cxnLst>
              <a:cxn ang="0">
                <a:pos x="88" y="376"/>
              </a:cxn>
              <a:cxn ang="0">
                <a:pos x="88" y="160"/>
              </a:cxn>
              <a:cxn ang="0">
                <a:pos x="72" y="160"/>
              </a:cxn>
              <a:cxn ang="0">
                <a:pos x="64" y="144"/>
              </a:cxn>
              <a:cxn ang="0">
                <a:pos x="64" y="128"/>
              </a:cxn>
              <a:cxn ang="0">
                <a:pos x="48" y="120"/>
              </a:cxn>
              <a:cxn ang="0">
                <a:pos x="48" y="112"/>
              </a:cxn>
              <a:cxn ang="0">
                <a:pos x="64" y="96"/>
              </a:cxn>
              <a:cxn ang="0">
                <a:pos x="56" y="88"/>
              </a:cxn>
              <a:cxn ang="0">
                <a:pos x="48" y="88"/>
              </a:cxn>
              <a:cxn ang="0">
                <a:pos x="40" y="80"/>
              </a:cxn>
              <a:cxn ang="0">
                <a:pos x="32" y="72"/>
              </a:cxn>
              <a:cxn ang="0">
                <a:pos x="16" y="48"/>
              </a:cxn>
              <a:cxn ang="0">
                <a:pos x="8" y="40"/>
              </a:cxn>
              <a:cxn ang="0">
                <a:pos x="0" y="8"/>
              </a:cxn>
              <a:cxn ang="0">
                <a:pos x="304" y="0"/>
              </a:cxn>
              <a:cxn ang="0">
                <a:pos x="312" y="8"/>
              </a:cxn>
              <a:cxn ang="0">
                <a:pos x="328" y="24"/>
              </a:cxn>
              <a:cxn ang="0">
                <a:pos x="328" y="32"/>
              </a:cxn>
              <a:cxn ang="0">
                <a:pos x="320" y="64"/>
              </a:cxn>
              <a:cxn ang="0">
                <a:pos x="376" y="128"/>
              </a:cxn>
              <a:cxn ang="0">
                <a:pos x="392" y="176"/>
              </a:cxn>
              <a:cxn ang="0">
                <a:pos x="408" y="160"/>
              </a:cxn>
              <a:cxn ang="0">
                <a:pos x="440" y="176"/>
              </a:cxn>
              <a:cxn ang="0">
                <a:pos x="432" y="200"/>
              </a:cxn>
              <a:cxn ang="0">
                <a:pos x="424" y="224"/>
              </a:cxn>
              <a:cxn ang="0">
                <a:pos x="424" y="240"/>
              </a:cxn>
              <a:cxn ang="0">
                <a:pos x="456" y="264"/>
              </a:cxn>
              <a:cxn ang="0">
                <a:pos x="456" y="264"/>
              </a:cxn>
              <a:cxn ang="0">
                <a:pos x="456" y="272"/>
              </a:cxn>
              <a:cxn ang="0">
                <a:pos x="472" y="272"/>
              </a:cxn>
              <a:cxn ang="0">
                <a:pos x="480" y="280"/>
              </a:cxn>
              <a:cxn ang="0">
                <a:pos x="496" y="288"/>
              </a:cxn>
              <a:cxn ang="0">
                <a:pos x="496" y="304"/>
              </a:cxn>
              <a:cxn ang="0">
                <a:pos x="504" y="320"/>
              </a:cxn>
              <a:cxn ang="0">
                <a:pos x="496" y="336"/>
              </a:cxn>
              <a:cxn ang="0">
                <a:pos x="504" y="344"/>
              </a:cxn>
              <a:cxn ang="0">
                <a:pos x="512" y="352"/>
              </a:cxn>
              <a:cxn ang="0">
                <a:pos x="512" y="360"/>
              </a:cxn>
              <a:cxn ang="0">
                <a:pos x="512" y="352"/>
              </a:cxn>
              <a:cxn ang="0">
                <a:pos x="512" y="344"/>
              </a:cxn>
              <a:cxn ang="0">
                <a:pos x="520" y="352"/>
              </a:cxn>
              <a:cxn ang="0">
                <a:pos x="528" y="360"/>
              </a:cxn>
              <a:cxn ang="0">
                <a:pos x="536" y="368"/>
              </a:cxn>
              <a:cxn ang="0">
                <a:pos x="528" y="368"/>
              </a:cxn>
              <a:cxn ang="0">
                <a:pos x="528" y="400"/>
              </a:cxn>
              <a:cxn ang="0">
                <a:pos x="520" y="400"/>
              </a:cxn>
              <a:cxn ang="0">
                <a:pos x="504" y="408"/>
              </a:cxn>
              <a:cxn ang="0">
                <a:pos x="496" y="432"/>
              </a:cxn>
              <a:cxn ang="0">
                <a:pos x="496" y="440"/>
              </a:cxn>
              <a:cxn ang="0">
                <a:pos x="488" y="440"/>
              </a:cxn>
              <a:cxn ang="0">
                <a:pos x="496" y="448"/>
              </a:cxn>
              <a:cxn ang="0">
                <a:pos x="496" y="448"/>
              </a:cxn>
              <a:cxn ang="0">
                <a:pos x="488" y="464"/>
              </a:cxn>
              <a:cxn ang="0">
                <a:pos x="440" y="464"/>
              </a:cxn>
              <a:cxn ang="0">
                <a:pos x="440" y="464"/>
              </a:cxn>
              <a:cxn ang="0">
                <a:pos x="456" y="432"/>
              </a:cxn>
              <a:cxn ang="0">
                <a:pos x="448" y="416"/>
              </a:cxn>
              <a:cxn ang="0">
                <a:pos x="440" y="416"/>
              </a:cxn>
              <a:cxn ang="0">
                <a:pos x="96" y="432"/>
              </a:cxn>
            </a:cxnLst>
            <a:rect l="0" t="0" r="r" b="b"/>
            <a:pathLst>
              <a:path w="536" h="464">
                <a:moveTo>
                  <a:pt x="96" y="432"/>
                </a:moveTo>
                <a:lnTo>
                  <a:pt x="88" y="376"/>
                </a:lnTo>
                <a:lnTo>
                  <a:pt x="88" y="160"/>
                </a:lnTo>
                <a:lnTo>
                  <a:pt x="88" y="160"/>
                </a:lnTo>
                <a:lnTo>
                  <a:pt x="72" y="160"/>
                </a:lnTo>
                <a:lnTo>
                  <a:pt x="72" y="160"/>
                </a:lnTo>
                <a:lnTo>
                  <a:pt x="64" y="144"/>
                </a:lnTo>
                <a:lnTo>
                  <a:pt x="64" y="144"/>
                </a:lnTo>
                <a:lnTo>
                  <a:pt x="64" y="136"/>
                </a:lnTo>
                <a:lnTo>
                  <a:pt x="64" y="128"/>
                </a:lnTo>
                <a:lnTo>
                  <a:pt x="48" y="120"/>
                </a:lnTo>
                <a:lnTo>
                  <a:pt x="48" y="120"/>
                </a:lnTo>
                <a:lnTo>
                  <a:pt x="48" y="112"/>
                </a:lnTo>
                <a:lnTo>
                  <a:pt x="48" y="112"/>
                </a:lnTo>
                <a:lnTo>
                  <a:pt x="64" y="104"/>
                </a:lnTo>
                <a:lnTo>
                  <a:pt x="64" y="96"/>
                </a:lnTo>
                <a:lnTo>
                  <a:pt x="64" y="88"/>
                </a:lnTo>
                <a:lnTo>
                  <a:pt x="56" y="88"/>
                </a:lnTo>
                <a:lnTo>
                  <a:pt x="56" y="80"/>
                </a:lnTo>
                <a:lnTo>
                  <a:pt x="48" y="88"/>
                </a:lnTo>
                <a:lnTo>
                  <a:pt x="48" y="88"/>
                </a:lnTo>
                <a:lnTo>
                  <a:pt x="40" y="80"/>
                </a:lnTo>
                <a:lnTo>
                  <a:pt x="24" y="72"/>
                </a:lnTo>
                <a:lnTo>
                  <a:pt x="32" y="72"/>
                </a:lnTo>
                <a:lnTo>
                  <a:pt x="16" y="48"/>
                </a:lnTo>
                <a:lnTo>
                  <a:pt x="16" y="48"/>
                </a:lnTo>
                <a:lnTo>
                  <a:pt x="8" y="40"/>
                </a:lnTo>
                <a:lnTo>
                  <a:pt x="8" y="40"/>
                </a:lnTo>
                <a:lnTo>
                  <a:pt x="8" y="32"/>
                </a:lnTo>
                <a:lnTo>
                  <a:pt x="0" y="8"/>
                </a:lnTo>
                <a:lnTo>
                  <a:pt x="0" y="8"/>
                </a:lnTo>
                <a:lnTo>
                  <a:pt x="304" y="0"/>
                </a:lnTo>
                <a:lnTo>
                  <a:pt x="304" y="0"/>
                </a:lnTo>
                <a:lnTo>
                  <a:pt x="312" y="8"/>
                </a:lnTo>
                <a:lnTo>
                  <a:pt x="328" y="24"/>
                </a:lnTo>
                <a:lnTo>
                  <a:pt x="328" y="24"/>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24"/>
                </a:lnTo>
                <a:lnTo>
                  <a:pt x="424" y="240"/>
                </a:lnTo>
                <a:lnTo>
                  <a:pt x="432" y="256"/>
                </a:lnTo>
                <a:lnTo>
                  <a:pt x="456" y="264"/>
                </a:lnTo>
                <a:lnTo>
                  <a:pt x="456" y="264"/>
                </a:lnTo>
                <a:lnTo>
                  <a:pt x="456" y="264"/>
                </a:lnTo>
                <a:lnTo>
                  <a:pt x="456" y="272"/>
                </a:lnTo>
                <a:lnTo>
                  <a:pt x="456" y="272"/>
                </a:lnTo>
                <a:lnTo>
                  <a:pt x="472" y="272"/>
                </a:lnTo>
                <a:lnTo>
                  <a:pt x="472" y="272"/>
                </a:lnTo>
                <a:lnTo>
                  <a:pt x="480" y="280"/>
                </a:lnTo>
                <a:lnTo>
                  <a:pt x="480" y="280"/>
                </a:lnTo>
                <a:lnTo>
                  <a:pt x="496" y="288"/>
                </a:lnTo>
                <a:lnTo>
                  <a:pt x="496" y="288"/>
                </a:lnTo>
                <a:lnTo>
                  <a:pt x="496" y="304"/>
                </a:lnTo>
                <a:lnTo>
                  <a:pt x="496" y="304"/>
                </a:lnTo>
                <a:lnTo>
                  <a:pt x="504" y="320"/>
                </a:lnTo>
                <a:lnTo>
                  <a:pt x="504" y="320"/>
                </a:lnTo>
                <a:lnTo>
                  <a:pt x="496" y="328"/>
                </a:lnTo>
                <a:lnTo>
                  <a:pt x="496" y="336"/>
                </a:lnTo>
                <a:lnTo>
                  <a:pt x="496" y="336"/>
                </a:lnTo>
                <a:lnTo>
                  <a:pt x="504" y="344"/>
                </a:lnTo>
                <a:lnTo>
                  <a:pt x="504" y="344"/>
                </a:lnTo>
                <a:lnTo>
                  <a:pt x="512" y="352"/>
                </a:lnTo>
                <a:lnTo>
                  <a:pt x="512" y="352"/>
                </a:lnTo>
                <a:lnTo>
                  <a:pt x="512" y="360"/>
                </a:lnTo>
                <a:lnTo>
                  <a:pt x="512" y="360"/>
                </a:lnTo>
                <a:lnTo>
                  <a:pt x="512" y="352"/>
                </a:lnTo>
                <a:lnTo>
                  <a:pt x="512" y="352"/>
                </a:lnTo>
                <a:lnTo>
                  <a:pt x="512" y="344"/>
                </a:lnTo>
                <a:lnTo>
                  <a:pt x="520" y="344"/>
                </a:lnTo>
                <a:lnTo>
                  <a:pt x="520" y="352"/>
                </a:lnTo>
                <a:lnTo>
                  <a:pt x="520" y="352"/>
                </a:lnTo>
                <a:lnTo>
                  <a:pt x="528" y="360"/>
                </a:lnTo>
                <a:lnTo>
                  <a:pt x="528" y="360"/>
                </a:lnTo>
                <a:lnTo>
                  <a:pt x="536" y="368"/>
                </a:lnTo>
                <a:lnTo>
                  <a:pt x="536" y="368"/>
                </a:lnTo>
                <a:lnTo>
                  <a:pt x="528" y="368"/>
                </a:lnTo>
                <a:lnTo>
                  <a:pt x="528" y="368"/>
                </a:lnTo>
                <a:lnTo>
                  <a:pt x="528" y="400"/>
                </a:lnTo>
                <a:lnTo>
                  <a:pt x="528" y="400"/>
                </a:lnTo>
                <a:lnTo>
                  <a:pt x="520" y="400"/>
                </a:lnTo>
                <a:lnTo>
                  <a:pt x="520" y="400"/>
                </a:lnTo>
                <a:lnTo>
                  <a:pt x="504" y="408"/>
                </a:lnTo>
                <a:lnTo>
                  <a:pt x="504" y="408"/>
                </a:lnTo>
                <a:lnTo>
                  <a:pt x="496" y="432"/>
                </a:lnTo>
                <a:lnTo>
                  <a:pt x="496" y="432"/>
                </a:lnTo>
                <a:lnTo>
                  <a:pt x="496" y="440"/>
                </a:lnTo>
                <a:lnTo>
                  <a:pt x="488" y="440"/>
                </a:lnTo>
                <a:lnTo>
                  <a:pt x="488" y="440"/>
                </a:lnTo>
                <a:lnTo>
                  <a:pt x="496" y="440"/>
                </a:lnTo>
                <a:lnTo>
                  <a:pt x="496" y="448"/>
                </a:lnTo>
                <a:lnTo>
                  <a:pt x="504" y="448"/>
                </a:lnTo>
                <a:lnTo>
                  <a:pt x="496" y="448"/>
                </a:lnTo>
                <a:lnTo>
                  <a:pt x="496" y="448"/>
                </a:lnTo>
                <a:lnTo>
                  <a:pt x="488" y="464"/>
                </a:lnTo>
                <a:lnTo>
                  <a:pt x="488" y="464"/>
                </a:lnTo>
                <a:lnTo>
                  <a:pt x="440" y="464"/>
                </a:lnTo>
                <a:lnTo>
                  <a:pt x="440" y="464"/>
                </a:lnTo>
                <a:lnTo>
                  <a:pt x="440" y="464"/>
                </a:lnTo>
                <a:lnTo>
                  <a:pt x="448" y="440"/>
                </a:lnTo>
                <a:lnTo>
                  <a:pt x="456" y="432"/>
                </a:lnTo>
                <a:lnTo>
                  <a:pt x="456" y="424"/>
                </a:lnTo>
                <a:lnTo>
                  <a:pt x="448" y="416"/>
                </a:lnTo>
                <a:lnTo>
                  <a:pt x="440" y="416"/>
                </a:lnTo>
                <a:lnTo>
                  <a:pt x="440" y="416"/>
                </a:lnTo>
                <a:lnTo>
                  <a:pt x="440" y="416"/>
                </a:lnTo>
                <a:lnTo>
                  <a:pt x="96" y="432"/>
                </a:lnTo>
                <a:lnTo>
                  <a:pt x="96" y="43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5" name="Freeform 124"/>
          <p:cNvSpPr>
            <a:spLocks/>
          </p:cNvSpPr>
          <p:nvPr/>
        </p:nvSpPr>
        <p:spPr bwMode="auto">
          <a:xfrm>
            <a:off x="4751904" y="3814406"/>
            <a:ext cx="460073" cy="422796"/>
          </a:xfrm>
          <a:custGeom>
            <a:avLst/>
            <a:gdLst/>
            <a:ahLst/>
            <a:cxnLst>
              <a:cxn ang="0">
                <a:pos x="296" y="344"/>
              </a:cxn>
              <a:cxn ang="0">
                <a:pos x="296" y="336"/>
              </a:cxn>
              <a:cxn ang="0">
                <a:pos x="296" y="336"/>
              </a:cxn>
              <a:cxn ang="0">
                <a:pos x="288" y="312"/>
              </a:cxn>
              <a:cxn ang="0">
                <a:pos x="280" y="304"/>
              </a:cxn>
              <a:cxn ang="0">
                <a:pos x="288" y="296"/>
              </a:cxn>
              <a:cxn ang="0">
                <a:pos x="288" y="288"/>
              </a:cxn>
              <a:cxn ang="0">
                <a:pos x="296" y="288"/>
              </a:cxn>
              <a:cxn ang="0">
                <a:pos x="288" y="280"/>
              </a:cxn>
              <a:cxn ang="0">
                <a:pos x="296" y="280"/>
              </a:cxn>
              <a:cxn ang="0">
                <a:pos x="296" y="272"/>
              </a:cxn>
              <a:cxn ang="0">
                <a:pos x="296" y="256"/>
              </a:cxn>
              <a:cxn ang="0">
                <a:pos x="304" y="248"/>
              </a:cxn>
              <a:cxn ang="0">
                <a:pos x="304" y="248"/>
              </a:cxn>
              <a:cxn ang="0">
                <a:pos x="312" y="240"/>
              </a:cxn>
              <a:cxn ang="0">
                <a:pos x="312" y="232"/>
              </a:cxn>
              <a:cxn ang="0">
                <a:pos x="328" y="216"/>
              </a:cxn>
              <a:cxn ang="0">
                <a:pos x="328" y="216"/>
              </a:cxn>
              <a:cxn ang="0">
                <a:pos x="336" y="208"/>
              </a:cxn>
              <a:cxn ang="0">
                <a:pos x="336" y="184"/>
              </a:cxn>
              <a:cxn ang="0">
                <a:pos x="344" y="176"/>
              </a:cxn>
              <a:cxn ang="0">
                <a:pos x="352" y="168"/>
              </a:cxn>
              <a:cxn ang="0">
                <a:pos x="360" y="152"/>
              </a:cxn>
              <a:cxn ang="0">
                <a:pos x="352" y="152"/>
              </a:cxn>
              <a:cxn ang="0">
                <a:pos x="360" y="144"/>
              </a:cxn>
              <a:cxn ang="0">
                <a:pos x="368" y="136"/>
              </a:cxn>
              <a:cxn ang="0">
                <a:pos x="368" y="120"/>
              </a:cxn>
              <a:cxn ang="0">
                <a:pos x="368" y="112"/>
              </a:cxn>
              <a:cxn ang="0">
                <a:pos x="384" y="88"/>
              </a:cxn>
              <a:cxn ang="0">
                <a:pos x="376" y="80"/>
              </a:cxn>
              <a:cxn ang="0">
                <a:pos x="384" y="80"/>
              </a:cxn>
              <a:cxn ang="0">
                <a:pos x="400" y="64"/>
              </a:cxn>
              <a:cxn ang="0">
                <a:pos x="392" y="48"/>
              </a:cxn>
              <a:cxn ang="0">
                <a:pos x="344" y="48"/>
              </a:cxn>
              <a:cxn ang="0">
                <a:pos x="344" y="48"/>
              </a:cxn>
              <a:cxn ang="0">
                <a:pos x="360" y="16"/>
              </a:cxn>
              <a:cxn ang="0">
                <a:pos x="352" y="0"/>
              </a:cxn>
              <a:cxn ang="0">
                <a:pos x="344" y="0"/>
              </a:cxn>
              <a:cxn ang="0">
                <a:pos x="0" y="16"/>
              </a:cxn>
              <a:cxn ang="0">
                <a:pos x="0" y="16"/>
              </a:cxn>
              <a:cxn ang="0">
                <a:pos x="16" y="128"/>
              </a:cxn>
              <a:cxn ang="0">
                <a:pos x="8" y="304"/>
              </a:cxn>
              <a:cxn ang="0">
                <a:pos x="16" y="312"/>
              </a:cxn>
              <a:cxn ang="0">
                <a:pos x="48" y="312"/>
              </a:cxn>
              <a:cxn ang="0">
                <a:pos x="48" y="368"/>
              </a:cxn>
              <a:cxn ang="0">
                <a:pos x="288" y="360"/>
              </a:cxn>
              <a:cxn ang="0">
                <a:pos x="296" y="344"/>
              </a:cxn>
            </a:cxnLst>
            <a:rect l="0" t="0" r="r" b="b"/>
            <a:pathLst>
              <a:path w="400" h="368">
                <a:moveTo>
                  <a:pt x="296" y="344"/>
                </a:moveTo>
                <a:lnTo>
                  <a:pt x="296" y="344"/>
                </a:lnTo>
                <a:lnTo>
                  <a:pt x="296" y="344"/>
                </a:lnTo>
                <a:lnTo>
                  <a:pt x="296" y="336"/>
                </a:lnTo>
                <a:lnTo>
                  <a:pt x="296" y="336"/>
                </a:lnTo>
                <a:lnTo>
                  <a:pt x="296" y="336"/>
                </a:lnTo>
                <a:lnTo>
                  <a:pt x="288" y="320"/>
                </a:lnTo>
                <a:lnTo>
                  <a:pt x="288" y="312"/>
                </a:lnTo>
                <a:lnTo>
                  <a:pt x="280" y="304"/>
                </a:lnTo>
                <a:lnTo>
                  <a:pt x="280" y="304"/>
                </a:lnTo>
                <a:lnTo>
                  <a:pt x="288" y="296"/>
                </a:lnTo>
                <a:lnTo>
                  <a:pt x="288" y="296"/>
                </a:lnTo>
                <a:lnTo>
                  <a:pt x="288" y="296"/>
                </a:lnTo>
                <a:lnTo>
                  <a:pt x="288" y="288"/>
                </a:lnTo>
                <a:lnTo>
                  <a:pt x="296" y="288"/>
                </a:lnTo>
                <a:lnTo>
                  <a:pt x="296" y="288"/>
                </a:lnTo>
                <a:lnTo>
                  <a:pt x="296" y="288"/>
                </a:lnTo>
                <a:lnTo>
                  <a:pt x="288" y="280"/>
                </a:lnTo>
                <a:lnTo>
                  <a:pt x="288" y="280"/>
                </a:lnTo>
                <a:lnTo>
                  <a:pt x="296" y="280"/>
                </a:lnTo>
                <a:lnTo>
                  <a:pt x="296" y="272"/>
                </a:lnTo>
                <a:lnTo>
                  <a:pt x="296" y="272"/>
                </a:lnTo>
                <a:lnTo>
                  <a:pt x="296" y="264"/>
                </a:lnTo>
                <a:lnTo>
                  <a:pt x="296" y="256"/>
                </a:lnTo>
                <a:lnTo>
                  <a:pt x="304" y="256"/>
                </a:lnTo>
                <a:lnTo>
                  <a:pt x="304" y="248"/>
                </a:lnTo>
                <a:lnTo>
                  <a:pt x="304" y="248"/>
                </a:lnTo>
                <a:lnTo>
                  <a:pt x="304" y="248"/>
                </a:lnTo>
                <a:lnTo>
                  <a:pt x="312" y="240"/>
                </a:lnTo>
                <a:lnTo>
                  <a:pt x="312" y="240"/>
                </a:lnTo>
                <a:lnTo>
                  <a:pt x="312" y="232"/>
                </a:lnTo>
                <a:lnTo>
                  <a:pt x="312" y="232"/>
                </a:lnTo>
                <a:lnTo>
                  <a:pt x="328" y="216"/>
                </a:lnTo>
                <a:lnTo>
                  <a:pt x="328" y="216"/>
                </a:lnTo>
                <a:lnTo>
                  <a:pt x="328" y="216"/>
                </a:lnTo>
                <a:lnTo>
                  <a:pt x="328" y="216"/>
                </a:lnTo>
                <a:lnTo>
                  <a:pt x="336" y="208"/>
                </a:lnTo>
                <a:lnTo>
                  <a:pt x="336" y="208"/>
                </a:lnTo>
                <a:lnTo>
                  <a:pt x="336" y="184"/>
                </a:lnTo>
                <a:lnTo>
                  <a:pt x="336" y="184"/>
                </a:lnTo>
                <a:lnTo>
                  <a:pt x="344" y="176"/>
                </a:lnTo>
                <a:lnTo>
                  <a:pt x="344" y="176"/>
                </a:lnTo>
                <a:lnTo>
                  <a:pt x="352" y="168"/>
                </a:lnTo>
                <a:lnTo>
                  <a:pt x="352" y="168"/>
                </a:lnTo>
                <a:lnTo>
                  <a:pt x="360" y="152"/>
                </a:lnTo>
                <a:lnTo>
                  <a:pt x="360" y="152"/>
                </a:lnTo>
                <a:lnTo>
                  <a:pt x="352" y="152"/>
                </a:lnTo>
                <a:lnTo>
                  <a:pt x="352" y="152"/>
                </a:lnTo>
                <a:lnTo>
                  <a:pt x="352" y="152"/>
                </a:lnTo>
                <a:lnTo>
                  <a:pt x="360" y="144"/>
                </a:lnTo>
                <a:lnTo>
                  <a:pt x="368" y="144"/>
                </a:lnTo>
                <a:lnTo>
                  <a:pt x="368" y="136"/>
                </a:lnTo>
                <a:lnTo>
                  <a:pt x="368" y="128"/>
                </a:lnTo>
                <a:lnTo>
                  <a:pt x="368" y="120"/>
                </a:lnTo>
                <a:lnTo>
                  <a:pt x="368" y="120"/>
                </a:lnTo>
                <a:lnTo>
                  <a:pt x="368" y="112"/>
                </a:lnTo>
                <a:lnTo>
                  <a:pt x="376" y="96"/>
                </a:lnTo>
                <a:lnTo>
                  <a:pt x="384" y="88"/>
                </a:lnTo>
                <a:lnTo>
                  <a:pt x="384" y="80"/>
                </a:lnTo>
                <a:lnTo>
                  <a:pt x="376" y="80"/>
                </a:lnTo>
                <a:lnTo>
                  <a:pt x="376" y="80"/>
                </a:lnTo>
                <a:lnTo>
                  <a:pt x="384" y="80"/>
                </a:lnTo>
                <a:lnTo>
                  <a:pt x="384" y="72"/>
                </a:lnTo>
                <a:lnTo>
                  <a:pt x="400" y="64"/>
                </a:lnTo>
                <a:lnTo>
                  <a:pt x="400" y="56"/>
                </a:lnTo>
                <a:lnTo>
                  <a:pt x="392" y="48"/>
                </a:lnTo>
                <a:lnTo>
                  <a:pt x="392" y="48"/>
                </a:lnTo>
                <a:lnTo>
                  <a:pt x="344" y="48"/>
                </a:lnTo>
                <a:lnTo>
                  <a:pt x="344" y="48"/>
                </a:lnTo>
                <a:lnTo>
                  <a:pt x="344" y="48"/>
                </a:lnTo>
                <a:lnTo>
                  <a:pt x="352" y="24"/>
                </a:lnTo>
                <a:lnTo>
                  <a:pt x="360" y="16"/>
                </a:lnTo>
                <a:lnTo>
                  <a:pt x="360" y="8"/>
                </a:lnTo>
                <a:lnTo>
                  <a:pt x="352" y="0"/>
                </a:lnTo>
                <a:lnTo>
                  <a:pt x="344" y="0"/>
                </a:lnTo>
                <a:lnTo>
                  <a:pt x="344" y="0"/>
                </a:lnTo>
                <a:lnTo>
                  <a:pt x="344" y="0"/>
                </a:lnTo>
                <a:lnTo>
                  <a:pt x="0" y="16"/>
                </a:lnTo>
                <a:lnTo>
                  <a:pt x="0" y="16"/>
                </a:lnTo>
                <a:lnTo>
                  <a:pt x="0" y="16"/>
                </a:lnTo>
                <a:lnTo>
                  <a:pt x="16" y="128"/>
                </a:lnTo>
                <a:lnTo>
                  <a:pt x="16" y="128"/>
                </a:lnTo>
                <a:lnTo>
                  <a:pt x="8" y="304"/>
                </a:lnTo>
                <a:lnTo>
                  <a:pt x="8" y="304"/>
                </a:lnTo>
                <a:lnTo>
                  <a:pt x="16" y="312"/>
                </a:lnTo>
                <a:lnTo>
                  <a:pt x="16" y="312"/>
                </a:lnTo>
                <a:lnTo>
                  <a:pt x="40" y="312"/>
                </a:lnTo>
                <a:lnTo>
                  <a:pt x="48" y="312"/>
                </a:lnTo>
                <a:lnTo>
                  <a:pt x="48" y="312"/>
                </a:lnTo>
                <a:lnTo>
                  <a:pt x="48" y="368"/>
                </a:lnTo>
                <a:lnTo>
                  <a:pt x="48" y="368"/>
                </a:lnTo>
                <a:lnTo>
                  <a:pt x="288" y="360"/>
                </a:lnTo>
                <a:lnTo>
                  <a:pt x="288" y="360"/>
                </a:lnTo>
                <a:lnTo>
                  <a:pt x="296" y="34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6" name="Freeform 125"/>
          <p:cNvSpPr>
            <a:spLocks/>
          </p:cNvSpPr>
          <p:nvPr/>
        </p:nvSpPr>
        <p:spPr bwMode="auto">
          <a:xfrm>
            <a:off x="4807818" y="4227392"/>
            <a:ext cx="514027" cy="460074"/>
          </a:xfrm>
          <a:custGeom>
            <a:avLst/>
            <a:gdLst/>
            <a:ahLst/>
            <a:cxnLst>
              <a:cxn ang="0">
                <a:pos x="40" y="264"/>
              </a:cxn>
              <a:cxn ang="0">
                <a:pos x="48" y="208"/>
              </a:cxn>
              <a:cxn ang="0">
                <a:pos x="24" y="160"/>
              </a:cxn>
              <a:cxn ang="0">
                <a:pos x="8" y="104"/>
              </a:cxn>
              <a:cxn ang="0">
                <a:pos x="240" y="0"/>
              </a:cxn>
              <a:cxn ang="0">
                <a:pos x="248" y="8"/>
              </a:cxn>
              <a:cxn ang="0">
                <a:pos x="256" y="24"/>
              </a:cxn>
              <a:cxn ang="0">
                <a:pos x="256" y="40"/>
              </a:cxn>
              <a:cxn ang="0">
                <a:pos x="256" y="56"/>
              </a:cxn>
              <a:cxn ang="0">
                <a:pos x="264" y="64"/>
              </a:cxn>
              <a:cxn ang="0">
                <a:pos x="256" y="80"/>
              </a:cxn>
              <a:cxn ang="0">
                <a:pos x="248" y="96"/>
              </a:cxn>
              <a:cxn ang="0">
                <a:pos x="240" y="112"/>
              </a:cxn>
              <a:cxn ang="0">
                <a:pos x="232" y="144"/>
              </a:cxn>
              <a:cxn ang="0">
                <a:pos x="224" y="160"/>
              </a:cxn>
              <a:cxn ang="0">
                <a:pos x="224" y="168"/>
              </a:cxn>
              <a:cxn ang="0">
                <a:pos x="216" y="192"/>
              </a:cxn>
              <a:cxn ang="0">
                <a:pos x="376" y="192"/>
              </a:cxn>
              <a:cxn ang="0">
                <a:pos x="376" y="240"/>
              </a:cxn>
              <a:cxn ang="0">
                <a:pos x="384" y="280"/>
              </a:cxn>
              <a:cxn ang="0">
                <a:pos x="360" y="264"/>
              </a:cxn>
              <a:cxn ang="0">
                <a:pos x="320" y="288"/>
              </a:cxn>
              <a:cxn ang="0">
                <a:pos x="376" y="288"/>
              </a:cxn>
              <a:cxn ang="0">
                <a:pos x="392" y="288"/>
              </a:cxn>
              <a:cxn ang="0">
                <a:pos x="376" y="304"/>
              </a:cxn>
              <a:cxn ang="0">
                <a:pos x="400" y="304"/>
              </a:cxn>
              <a:cxn ang="0">
                <a:pos x="408" y="288"/>
              </a:cxn>
              <a:cxn ang="0">
                <a:pos x="408" y="296"/>
              </a:cxn>
              <a:cxn ang="0">
                <a:pos x="424" y="312"/>
              </a:cxn>
              <a:cxn ang="0">
                <a:pos x="408" y="320"/>
              </a:cxn>
              <a:cxn ang="0">
                <a:pos x="392" y="344"/>
              </a:cxn>
              <a:cxn ang="0">
                <a:pos x="408" y="360"/>
              </a:cxn>
              <a:cxn ang="0">
                <a:pos x="440" y="368"/>
              </a:cxn>
              <a:cxn ang="0">
                <a:pos x="448" y="376"/>
              </a:cxn>
              <a:cxn ang="0">
                <a:pos x="440" y="392"/>
              </a:cxn>
              <a:cxn ang="0">
                <a:pos x="424" y="392"/>
              </a:cxn>
              <a:cxn ang="0">
                <a:pos x="416" y="376"/>
              </a:cxn>
              <a:cxn ang="0">
                <a:pos x="384" y="368"/>
              </a:cxn>
              <a:cxn ang="0">
                <a:pos x="368" y="352"/>
              </a:cxn>
              <a:cxn ang="0">
                <a:pos x="360" y="360"/>
              </a:cxn>
              <a:cxn ang="0">
                <a:pos x="352" y="368"/>
              </a:cxn>
              <a:cxn ang="0">
                <a:pos x="352" y="392"/>
              </a:cxn>
              <a:cxn ang="0">
                <a:pos x="328" y="368"/>
              </a:cxn>
              <a:cxn ang="0">
                <a:pos x="312" y="368"/>
              </a:cxn>
              <a:cxn ang="0">
                <a:pos x="288" y="392"/>
              </a:cxn>
              <a:cxn ang="0">
                <a:pos x="296" y="376"/>
              </a:cxn>
              <a:cxn ang="0">
                <a:pos x="264" y="384"/>
              </a:cxn>
              <a:cxn ang="0">
                <a:pos x="248" y="352"/>
              </a:cxn>
              <a:cxn ang="0">
                <a:pos x="224" y="352"/>
              </a:cxn>
              <a:cxn ang="0">
                <a:pos x="216" y="328"/>
              </a:cxn>
              <a:cxn ang="0">
                <a:pos x="200" y="320"/>
              </a:cxn>
              <a:cxn ang="0">
                <a:pos x="168" y="336"/>
              </a:cxn>
              <a:cxn ang="0">
                <a:pos x="184" y="352"/>
              </a:cxn>
              <a:cxn ang="0">
                <a:pos x="88" y="336"/>
              </a:cxn>
              <a:cxn ang="0">
                <a:pos x="72" y="328"/>
              </a:cxn>
              <a:cxn ang="0">
                <a:pos x="64" y="312"/>
              </a:cxn>
              <a:cxn ang="0">
                <a:pos x="64" y="328"/>
              </a:cxn>
              <a:cxn ang="0">
                <a:pos x="64" y="336"/>
              </a:cxn>
              <a:cxn ang="0">
                <a:pos x="24" y="336"/>
              </a:cxn>
              <a:cxn ang="0">
                <a:pos x="40" y="304"/>
              </a:cxn>
            </a:cxnLst>
            <a:rect l="0" t="0" r="r" b="b"/>
            <a:pathLst>
              <a:path w="448" h="400">
                <a:moveTo>
                  <a:pt x="40" y="304"/>
                </a:moveTo>
                <a:lnTo>
                  <a:pt x="40" y="288"/>
                </a:lnTo>
                <a:lnTo>
                  <a:pt x="32" y="280"/>
                </a:lnTo>
                <a:lnTo>
                  <a:pt x="32" y="280"/>
                </a:lnTo>
                <a:lnTo>
                  <a:pt x="40" y="264"/>
                </a:lnTo>
                <a:lnTo>
                  <a:pt x="40" y="264"/>
                </a:lnTo>
                <a:lnTo>
                  <a:pt x="32" y="264"/>
                </a:lnTo>
                <a:lnTo>
                  <a:pt x="32" y="248"/>
                </a:lnTo>
                <a:lnTo>
                  <a:pt x="48" y="232"/>
                </a:lnTo>
                <a:lnTo>
                  <a:pt x="48" y="208"/>
                </a:lnTo>
                <a:lnTo>
                  <a:pt x="40" y="192"/>
                </a:lnTo>
                <a:lnTo>
                  <a:pt x="40" y="184"/>
                </a:lnTo>
                <a:lnTo>
                  <a:pt x="32" y="168"/>
                </a:lnTo>
                <a:lnTo>
                  <a:pt x="32" y="168"/>
                </a:lnTo>
                <a:lnTo>
                  <a:pt x="24" y="160"/>
                </a:lnTo>
                <a:lnTo>
                  <a:pt x="24" y="160"/>
                </a:lnTo>
                <a:lnTo>
                  <a:pt x="24" y="128"/>
                </a:lnTo>
                <a:lnTo>
                  <a:pt x="24" y="128"/>
                </a:lnTo>
                <a:lnTo>
                  <a:pt x="8" y="104"/>
                </a:lnTo>
                <a:lnTo>
                  <a:pt x="8" y="104"/>
                </a:lnTo>
                <a:lnTo>
                  <a:pt x="0" y="8"/>
                </a:lnTo>
                <a:lnTo>
                  <a:pt x="0" y="8"/>
                </a:lnTo>
                <a:lnTo>
                  <a:pt x="240" y="0"/>
                </a:lnTo>
                <a:lnTo>
                  <a:pt x="240" y="0"/>
                </a:lnTo>
                <a:lnTo>
                  <a:pt x="240" y="0"/>
                </a:lnTo>
                <a:lnTo>
                  <a:pt x="240" y="8"/>
                </a:lnTo>
                <a:lnTo>
                  <a:pt x="240" y="8"/>
                </a:lnTo>
                <a:lnTo>
                  <a:pt x="240" y="8"/>
                </a:lnTo>
                <a:lnTo>
                  <a:pt x="248" y="8"/>
                </a:lnTo>
                <a:lnTo>
                  <a:pt x="248" y="8"/>
                </a:lnTo>
                <a:lnTo>
                  <a:pt x="248" y="16"/>
                </a:lnTo>
                <a:lnTo>
                  <a:pt x="248" y="24"/>
                </a:lnTo>
                <a:lnTo>
                  <a:pt x="248" y="24"/>
                </a:lnTo>
                <a:lnTo>
                  <a:pt x="256" y="24"/>
                </a:lnTo>
                <a:lnTo>
                  <a:pt x="256" y="24"/>
                </a:lnTo>
                <a:lnTo>
                  <a:pt x="248" y="32"/>
                </a:lnTo>
                <a:lnTo>
                  <a:pt x="248" y="32"/>
                </a:lnTo>
                <a:lnTo>
                  <a:pt x="248" y="40"/>
                </a:lnTo>
                <a:lnTo>
                  <a:pt x="248" y="40"/>
                </a:lnTo>
                <a:lnTo>
                  <a:pt x="256" y="40"/>
                </a:lnTo>
                <a:lnTo>
                  <a:pt x="256" y="40"/>
                </a:lnTo>
                <a:lnTo>
                  <a:pt x="256" y="48"/>
                </a:lnTo>
                <a:lnTo>
                  <a:pt x="256" y="48"/>
                </a:lnTo>
                <a:lnTo>
                  <a:pt x="256" y="48"/>
                </a:lnTo>
                <a:lnTo>
                  <a:pt x="256" y="56"/>
                </a:lnTo>
                <a:lnTo>
                  <a:pt x="256" y="56"/>
                </a:lnTo>
                <a:lnTo>
                  <a:pt x="256" y="56"/>
                </a:lnTo>
                <a:lnTo>
                  <a:pt x="256" y="56"/>
                </a:lnTo>
                <a:lnTo>
                  <a:pt x="256" y="64"/>
                </a:lnTo>
                <a:lnTo>
                  <a:pt x="264" y="64"/>
                </a:lnTo>
                <a:lnTo>
                  <a:pt x="264" y="64"/>
                </a:lnTo>
                <a:lnTo>
                  <a:pt x="264" y="72"/>
                </a:lnTo>
                <a:lnTo>
                  <a:pt x="264" y="80"/>
                </a:lnTo>
                <a:lnTo>
                  <a:pt x="264" y="80"/>
                </a:lnTo>
                <a:lnTo>
                  <a:pt x="256" y="80"/>
                </a:lnTo>
                <a:lnTo>
                  <a:pt x="248" y="80"/>
                </a:lnTo>
                <a:lnTo>
                  <a:pt x="248" y="88"/>
                </a:lnTo>
                <a:lnTo>
                  <a:pt x="256" y="88"/>
                </a:lnTo>
                <a:lnTo>
                  <a:pt x="256" y="88"/>
                </a:lnTo>
                <a:lnTo>
                  <a:pt x="248" y="96"/>
                </a:lnTo>
                <a:lnTo>
                  <a:pt x="248" y="104"/>
                </a:lnTo>
                <a:lnTo>
                  <a:pt x="248" y="120"/>
                </a:lnTo>
                <a:lnTo>
                  <a:pt x="248" y="120"/>
                </a:lnTo>
                <a:lnTo>
                  <a:pt x="240" y="112"/>
                </a:lnTo>
                <a:lnTo>
                  <a:pt x="240" y="112"/>
                </a:lnTo>
                <a:lnTo>
                  <a:pt x="232" y="136"/>
                </a:lnTo>
                <a:lnTo>
                  <a:pt x="232" y="136"/>
                </a:lnTo>
                <a:lnTo>
                  <a:pt x="224" y="144"/>
                </a:lnTo>
                <a:lnTo>
                  <a:pt x="224" y="144"/>
                </a:lnTo>
                <a:lnTo>
                  <a:pt x="232" y="144"/>
                </a:lnTo>
                <a:lnTo>
                  <a:pt x="232" y="144"/>
                </a:lnTo>
                <a:lnTo>
                  <a:pt x="232" y="144"/>
                </a:lnTo>
                <a:lnTo>
                  <a:pt x="224" y="152"/>
                </a:lnTo>
                <a:lnTo>
                  <a:pt x="224" y="152"/>
                </a:lnTo>
                <a:lnTo>
                  <a:pt x="224" y="160"/>
                </a:lnTo>
                <a:lnTo>
                  <a:pt x="224" y="160"/>
                </a:lnTo>
                <a:lnTo>
                  <a:pt x="216" y="168"/>
                </a:lnTo>
                <a:lnTo>
                  <a:pt x="224" y="168"/>
                </a:lnTo>
                <a:lnTo>
                  <a:pt x="224" y="168"/>
                </a:lnTo>
                <a:lnTo>
                  <a:pt x="224" y="168"/>
                </a:lnTo>
                <a:lnTo>
                  <a:pt x="224" y="176"/>
                </a:lnTo>
                <a:lnTo>
                  <a:pt x="208" y="184"/>
                </a:lnTo>
                <a:lnTo>
                  <a:pt x="208" y="192"/>
                </a:lnTo>
                <a:lnTo>
                  <a:pt x="216" y="192"/>
                </a:lnTo>
                <a:lnTo>
                  <a:pt x="216" y="192"/>
                </a:lnTo>
                <a:lnTo>
                  <a:pt x="216" y="192"/>
                </a:lnTo>
                <a:lnTo>
                  <a:pt x="216" y="200"/>
                </a:lnTo>
                <a:lnTo>
                  <a:pt x="216" y="208"/>
                </a:lnTo>
                <a:lnTo>
                  <a:pt x="376" y="192"/>
                </a:lnTo>
                <a:lnTo>
                  <a:pt x="376" y="192"/>
                </a:lnTo>
                <a:lnTo>
                  <a:pt x="376" y="216"/>
                </a:lnTo>
                <a:lnTo>
                  <a:pt x="376" y="216"/>
                </a:lnTo>
                <a:lnTo>
                  <a:pt x="368" y="224"/>
                </a:lnTo>
                <a:lnTo>
                  <a:pt x="368" y="240"/>
                </a:lnTo>
                <a:lnTo>
                  <a:pt x="376" y="240"/>
                </a:lnTo>
                <a:lnTo>
                  <a:pt x="392" y="264"/>
                </a:lnTo>
                <a:lnTo>
                  <a:pt x="392" y="272"/>
                </a:lnTo>
                <a:lnTo>
                  <a:pt x="392" y="272"/>
                </a:lnTo>
                <a:lnTo>
                  <a:pt x="384" y="280"/>
                </a:lnTo>
                <a:lnTo>
                  <a:pt x="384" y="280"/>
                </a:lnTo>
                <a:lnTo>
                  <a:pt x="368" y="272"/>
                </a:lnTo>
                <a:lnTo>
                  <a:pt x="368" y="272"/>
                </a:lnTo>
                <a:lnTo>
                  <a:pt x="360"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76" y="288"/>
                </a:lnTo>
                <a:lnTo>
                  <a:pt x="376" y="288"/>
                </a:lnTo>
                <a:lnTo>
                  <a:pt x="384" y="280"/>
                </a:lnTo>
                <a:lnTo>
                  <a:pt x="384" y="280"/>
                </a:lnTo>
                <a:lnTo>
                  <a:pt x="392" y="288"/>
                </a:lnTo>
                <a:lnTo>
                  <a:pt x="392" y="288"/>
                </a:lnTo>
                <a:lnTo>
                  <a:pt x="384" y="296"/>
                </a:lnTo>
                <a:lnTo>
                  <a:pt x="384" y="296"/>
                </a:lnTo>
                <a:lnTo>
                  <a:pt x="376" y="296"/>
                </a:lnTo>
                <a:lnTo>
                  <a:pt x="376" y="304"/>
                </a:lnTo>
                <a:lnTo>
                  <a:pt x="384" y="304"/>
                </a:lnTo>
                <a:lnTo>
                  <a:pt x="392" y="304"/>
                </a:lnTo>
                <a:lnTo>
                  <a:pt x="400" y="304"/>
                </a:lnTo>
                <a:lnTo>
                  <a:pt x="400" y="304"/>
                </a:lnTo>
                <a:lnTo>
                  <a:pt x="400" y="304"/>
                </a:lnTo>
                <a:lnTo>
                  <a:pt x="400" y="304"/>
                </a:lnTo>
                <a:lnTo>
                  <a:pt x="400" y="296"/>
                </a:lnTo>
                <a:lnTo>
                  <a:pt x="400" y="296"/>
                </a:lnTo>
                <a:lnTo>
                  <a:pt x="408" y="288"/>
                </a:lnTo>
                <a:lnTo>
                  <a:pt x="408" y="288"/>
                </a:lnTo>
                <a:lnTo>
                  <a:pt x="408" y="288"/>
                </a:lnTo>
                <a:lnTo>
                  <a:pt x="408" y="288"/>
                </a:lnTo>
                <a:lnTo>
                  <a:pt x="408" y="296"/>
                </a:lnTo>
                <a:lnTo>
                  <a:pt x="408" y="296"/>
                </a:lnTo>
                <a:lnTo>
                  <a:pt x="408" y="296"/>
                </a:lnTo>
                <a:lnTo>
                  <a:pt x="416" y="296"/>
                </a:lnTo>
                <a:lnTo>
                  <a:pt x="408" y="312"/>
                </a:lnTo>
                <a:lnTo>
                  <a:pt x="416" y="312"/>
                </a:lnTo>
                <a:lnTo>
                  <a:pt x="416" y="312"/>
                </a:lnTo>
                <a:lnTo>
                  <a:pt x="424" y="312"/>
                </a:lnTo>
                <a:lnTo>
                  <a:pt x="424" y="312"/>
                </a:lnTo>
                <a:lnTo>
                  <a:pt x="424" y="320"/>
                </a:lnTo>
                <a:lnTo>
                  <a:pt x="424" y="320"/>
                </a:lnTo>
                <a:lnTo>
                  <a:pt x="408" y="320"/>
                </a:lnTo>
                <a:lnTo>
                  <a:pt x="408" y="320"/>
                </a:lnTo>
                <a:lnTo>
                  <a:pt x="408" y="320"/>
                </a:lnTo>
                <a:lnTo>
                  <a:pt x="392" y="320"/>
                </a:lnTo>
                <a:lnTo>
                  <a:pt x="392" y="320"/>
                </a:lnTo>
                <a:lnTo>
                  <a:pt x="392" y="336"/>
                </a:lnTo>
                <a:lnTo>
                  <a:pt x="392" y="344"/>
                </a:lnTo>
                <a:lnTo>
                  <a:pt x="392" y="352"/>
                </a:lnTo>
                <a:lnTo>
                  <a:pt x="400" y="352"/>
                </a:lnTo>
                <a:lnTo>
                  <a:pt x="400" y="352"/>
                </a:lnTo>
                <a:lnTo>
                  <a:pt x="408" y="352"/>
                </a:lnTo>
                <a:lnTo>
                  <a:pt x="408" y="360"/>
                </a:lnTo>
                <a:lnTo>
                  <a:pt x="408" y="360"/>
                </a:lnTo>
                <a:lnTo>
                  <a:pt x="424" y="360"/>
                </a:lnTo>
                <a:lnTo>
                  <a:pt x="424" y="360"/>
                </a:lnTo>
                <a:lnTo>
                  <a:pt x="424" y="360"/>
                </a:lnTo>
                <a:lnTo>
                  <a:pt x="440" y="368"/>
                </a:lnTo>
                <a:lnTo>
                  <a:pt x="440" y="368"/>
                </a:lnTo>
                <a:lnTo>
                  <a:pt x="440" y="376"/>
                </a:lnTo>
                <a:lnTo>
                  <a:pt x="440" y="376"/>
                </a:lnTo>
                <a:lnTo>
                  <a:pt x="448" y="376"/>
                </a:lnTo>
                <a:lnTo>
                  <a:pt x="448" y="376"/>
                </a:lnTo>
                <a:lnTo>
                  <a:pt x="448" y="384"/>
                </a:lnTo>
                <a:lnTo>
                  <a:pt x="448" y="384"/>
                </a:lnTo>
                <a:lnTo>
                  <a:pt x="440" y="384"/>
                </a:lnTo>
                <a:lnTo>
                  <a:pt x="440" y="384"/>
                </a:lnTo>
                <a:lnTo>
                  <a:pt x="440" y="392"/>
                </a:lnTo>
                <a:lnTo>
                  <a:pt x="440" y="392"/>
                </a:lnTo>
                <a:lnTo>
                  <a:pt x="432" y="384"/>
                </a:lnTo>
                <a:lnTo>
                  <a:pt x="432" y="384"/>
                </a:lnTo>
                <a:lnTo>
                  <a:pt x="424" y="400"/>
                </a:lnTo>
                <a:lnTo>
                  <a:pt x="424" y="392"/>
                </a:lnTo>
                <a:lnTo>
                  <a:pt x="424" y="392"/>
                </a:lnTo>
                <a:lnTo>
                  <a:pt x="424" y="384"/>
                </a:lnTo>
                <a:lnTo>
                  <a:pt x="424" y="384"/>
                </a:lnTo>
                <a:lnTo>
                  <a:pt x="416" y="376"/>
                </a:lnTo>
                <a:lnTo>
                  <a:pt x="416" y="376"/>
                </a:lnTo>
                <a:lnTo>
                  <a:pt x="416" y="376"/>
                </a:lnTo>
                <a:lnTo>
                  <a:pt x="416" y="376"/>
                </a:lnTo>
                <a:lnTo>
                  <a:pt x="400" y="368"/>
                </a:lnTo>
                <a:lnTo>
                  <a:pt x="384" y="368"/>
                </a:lnTo>
                <a:lnTo>
                  <a:pt x="384" y="368"/>
                </a:lnTo>
                <a:lnTo>
                  <a:pt x="384" y="360"/>
                </a:lnTo>
                <a:lnTo>
                  <a:pt x="376" y="352"/>
                </a:lnTo>
                <a:lnTo>
                  <a:pt x="368" y="352"/>
                </a:lnTo>
                <a:lnTo>
                  <a:pt x="368" y="352"/>
                </a:lnTo>
                <a:lnTo>
                  <a:pt x="368" y="352"/>
                </a:lnTo>
                <a:lnTo>
                  <a:pt x="352" y="344"/>
                </a:lnTo>
                <a:lnTo>
                  <a:pt x="352" y="344"/>
                </a:lnTo>
                <a:lnTo>
                  <a:pt x="352" y="344"/>
                </a:lnTo>
                <a:lnTo>
                  <a:pt x="360" y="360"/>
                </a:lnTo>
                <a:lnTo>
                  <a:pt x="360" y="360"/>
                </a:lnTo>
                <a:lnTo>
                  <a:pt x="360" y="368"/>
                </a:lnTo>
                <a:lnTo>
                  <a:pt x="360" y="368"/>
                </a:lnTo>
                <a:lnTo>
                  <a:pt x="360" y="360"/>
                </a:lnTo>
                <a:lnTo>
                  <a:pt x="352" y="360"/>
                </a:lnTo>
                <a:lnTo>
                  <a:pt x="352" y="368"/>
                </a:lnTo>
                <a:lnTo>
                  <a:pt x="352" y="376"/>
                </a:lnTo>
                <a:lnTo>
                  <a:pt x="360" y="384"/>
                </a:lnTo>
                <a:lnTo>
                  <a:pt x="360" y="384"/>
                </a:lnTo>
                <a:lnTo>
                  <a:pt x="352" y="392"/>
                </a:lnTo>
                <a:lnTo>
                  <a:pt x="352" y="392"/>
                </a:lnTo>
                <a:lnTo>
                  <a:pt x="344" y="392"/>
                </a:lnTo>
                <a:lnTo>
                  <a:pt x="344" y="384"/>
                </a:lnTo>
                <a:lnTo>
                  <a:pt x="344" y="384"/>
                </a:lnTo>
                <a:lnTo>
                  <a:pt x="336" y="368"/>
                </a:lnTo>
                <a:lnTo>
                  <a:pt x="328" y="368"/>
                </a:lnTo>
                <a:lnTo>
                  <a:pt x="328" y="368"/>
                </a:lnTo>
                <a:lnTo>
                  <a:pt x="320" y="376"/>
                </a:lnTo>
                <a:lnTo>
                  <a:pt x="320" y="376"/>
                </a:lnTo>
                <a:lnTo>
                  <a:pt x="312" y="368"/>
                </a:lnTo>
                <a:lnTo>
                  <a:pt x="312" y="368"/>
                </a:lnTo>
                <a:lnTo>
                  <a:pt x="312" y="376"/>
                </a:lnTo>
                <a:lnTo>
                  <a:pt x="312" y="376"/>
                </a:lnTo>
                <a:lnTo>
                  <a:pt x="304" y="392"/>
                </a:lnTo>
                <a:lnTo>
                  <a:pt x="296" y="392"/>
                </a:lnTo>
                <a:lnTo>
                  <a:pt x="288" y="392"/>
                </a:lnTo>
                <a:lnTo>
                  <a:pt x="288" y="392"/>
                </a:lnTo>
                <a:lnTo>
                  <a:pt x="288" y="384"/>
                </a:lnTo>
                <a:lnTo>
                  <a:pt x="288" y="376"/>
                </a:lnTo>
                <a:lnTo>
                  <a:pt x="296" y="376"/>
                </a:lnTo>
                <a:lnTo>
                  <a:pt x="296" y="376"/>
                </a:lnTo>
                <a:lnTo>
                  <a:pt x="280" y="376"/>
                </a:lnTo>
                <a:lnTo>
                  <a:pt x="280" y="376"/>
                </a:lnTo>
                <a:lnTo>
                  <a:pt x="280" y="384"/>
                </a:lnTo>
                <a:lnTo>
                  <a:pt x="280" y="384"/>
                </a:lnTo>
                <a:lnTo>
                  <a:pt x="264" y="384"/>
                </a:lnTo>
                <a:lnTo>
                  <a:pt x="264" y="384"/>
                </a:lnTo>
                <a:lnTo>
                  <a:pt x="272" y="376"/>
                </a:lnTo>
                <a:lnTo>
                  <a:pt x="272" y="376"/>
                </a:lnTo>
                <a:lnTo>
                  <a:pt x="248" y="352"/>
                </a:lnTo>
                <a:lnTo>
                  <a:pt x="248" y="352"/>
                </a:lnTo>
                <a:lnTo>
                  <a:pt x="248" y="352"/>
                </a:lnTo>
                <a:lnTo>
                  <a:pt x="232" y="352"/>
                </a:lnTo>
                <a:lnTo>
                  <a:pt x="232" y="352"/>
                </a:lnTo>
                <a:lnTo>
                  <a:pt x="224" y="352"/>
                </a:lnTo>
                <a:lnTo>
                  <a:pt x="224" y="352"/>
                </a:lnTo>
                <a:lnTo>
                  <a:pt x="224" y="344"/>
                </a:lnTo>
                <a:lnTo>
                  <a:pt x="224" y="344"/>
                </a:lnTo>
                <a:lnTo>
                  <a:pt x="224" y="336"/>
                </a:lnTo>
                <a:lnTo>
                  <a:pt x="224" y="336"/>
                </a:lnTo>
                <a:lnTo>
                  <a:pt x="216" y="328"/>
                </a:lnTo>
                <a:lnTo>
                  <a:pt x="208" y="328"/>
                </a:lnTo>
                <a:lnTo>
                  <a:pt x="208" y="336"/>
                </a:lnTo>
                <a:lnTo>
                  <a:pt x="200" y="336"/>
                </a:lnTo>
                <a:lnTo>
                  <a:pt x="200" y="328"/>
                </a:lnTo>
                <a:lnTo>
                  <a:pt x="200" y="320"/>
                </a:lnTo>
                <a:lnTo>
                  <a:pt x="200" y="320"/>
                </a:lnTo>
                <a:lnTo>
                  <a:pt x="192" y="328"/>
                </a:lnTo>
                <a:lnTo>
                  <a:pt x="192" y="328"/>
                </a:lnTo>
                <a:lnTo>
                  <a:pt x="176" y="336"/>
                </a:lnTo>
                <a:lnTo>
                  <a:pt x="168" y="336"/>
                </a:lnTo>
                <a:lnTo>
                  <a:pt x="168" y="336"/>
                </a:lnTo>
                <a:lnTo>
                  <a:pt x="184" y="344"/>
                </a:lnTo>
                <a:lnTo>
                  <a:pt x="184" y="344"/>
                </a:lnTo>
                <a:lnTo>
                  <a:pt x="184" y="352"/>
                </a:lnTo>
                <a:lnTo>
                  <a:pt x="184" y="352"/>
                </a:lnTo>
                <a:lnTo>
                  <a:pt x="168" y="360"/>
                </a:lnTo>
                <a:lnTo>
                  <a:pt x="168" y="360"/>
                </a:lnTo>
                <a:lnTo>
                  <a:pt x="144" y="352"/>
                </a:lnTo>
                <a:lnTo>
                  <a:pt x="104" y="352"/>
                </a:lnTo>
                <a:lnTo>
                  <a:pt x="88" y="336"/>
                </a:lnTo>
                <a:lnTo>
                  <a:pt x="88" y="336"/>
                </a:lnTo>
                <a:lnTo>
                  <a:pt x="72" y="336"/>
                </a:lnTo>
                <a:lnTo>
                  <a:pt x="72" y="336"/>
                </a:lnTo>
                <a:lnTo>
                  <a:pt x="72" y="328"/>
                </a:lnTo>
                <a:lnTo>
                  <a:pt x="72" y="328"/>
                </a:lnTo>
                <a:lnTo>
                  <a:pt x="80" y="320"/>
                </a:lnTo>
                <a:lnTo>
                  <a:pt x="80" y="320"/>
                </a:lnTo>
                <a:lnTo>
                  <a:pt x="72" y="304"/>
                </a:lnTo>
                <a:lnTo>
                  <a:pt x="72" y="304"/>
                </a:lnTo>
                <a:lnTo>
                  <a:pt x="64" y="312"/>
                </a:lnTo>
                <a:lnTo>
                  <a:pt x="64" y="312"/>
                </a:lnTo>
                <a:lnTo>
                  <a:pt x="72" y="320"/>
                </a:lnTo>
                <a:lnTo>
                  <a:pt x="64" y="320"/>
                </a:lnTo>
                <a:lnTo>
                  <a:pt x="64" y="328"/>
                </a:lnTo>
                <a:lnTo>
                  <a:pt x="64" y="328"/>
                </a:lnTo>
                <a:lnTo>
                  <a:pt x="72" y="328"/>
                </a:lnTo>
                <a:lnTo>
                  <a:pt x="72" y="328"/>
                </a:lnTo>
                <a:lnTo>
                  <a:pt x="64" y="336"/>
                </a:lnTo>
                <a:lnTo>
                  <a:pt x="64" y="336"/>
                </a:lnTo>
                <a:lnTo>
                  <a:pt x="64" y="336"/>
                </a:lnTo>
                <a:lnTo>
                  <a:pt x="40" y="336"/>
                </a:lnTo>
                <a:lnTo>
                  <a:pt x="32" y="344"/>
                </a:lnTo>
                <a:lnTo>
                  <a:pt x="32" y="344"/>
                </a:lnTo>
                <a:lnTo>
                  <a:pt x="24" y="336"/>
                </a:lnTo>
                <a:lnTo>
                  <a:pt x="24" y="336"/>
                </a:lnTo>
                <a:lnTo>
                  <a:pt x="32" y="320"/>
                </a:lnTo>
                <a:lnTo>
                  <a:pt x="32" y="320"/>
                </a:lnTo>
                <a:lnTo>
                  <a:pt x="32" y="312"/>
                </a:lnTo>
                <a:lnTo>
                  <a:pt x="32" y="312"/>
                </a:lnTo>
                <a:lnTo>
                  <a:pt x="40" y="30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7" name="Freeform 126"/>
          <p:cNvSpPr>
            <a:spLocks/>
          </p:cNvSpPr>
          <p:nvPr/>
        </p:nvSpPr>
        <p:spPr bwMode="auto">
          <a:xfrm>
            <a:off x="4871581" y="2592122"/>
            <a:ext cx="477731" cy="523836"/>
          </a:xfrm>
          <a:custGeom>
            <a:avLst/>
            <a:gdLst/>
            <a:ahLst/>
            <a:cxnLst>
              <a:cxn ang="0">
                <a:pos x="160" y="440"/>
              </a:cxn>
              <a:cxn ang="0">
                <a:pos x="144" y="432"/>
              </a:cxn>
              <a:cxn ang="0">
                <a:pos x="136" y="400"/>
              </a:cxn>
              <a:cxn ang="0">
                <a:pos x="136" y="376"/>
              </a:cxn>
              <a:cxn ang="0">
                <a:pos x="128" y="352"/>
              </a:cxn>
              <a:cxn ang="0">
                <a:pos x="128" y="344"/>
              </a:cxn>
              <a:cxn ang="0">
                <a:pos x="72" y="280"/>
              </a:cxn>
              <a:cxn ang="0">
                <a:pos x="48" y="256"/>
              </a:cxn>
              <a:cxn ang="0">
                <a:pos x="40" y="248"/>
              </a:cxn>
              <a:cxn ang="0">
                <a:pos x="32" y="248"/>
              </a:cxn>
              <a:cxn ang="0">
                <a:pos x="8" y="232"/>
              </a:cxn>
              <a:cxn ang="0">
                <a:pos x="16" y="216"/>
              </a:cxn>
              <a:cxn ang="0">
                <a:pos x="8" y="192"/>
              </a:cxn>
              <a:cxn ang="0">
                <a:pos x="16" y="160"/>
              </a:cxn>
              <a:cxn ang="0">
                <a:pos x="8" y="152"/>
              </a:cxn>
              <a:cxn ang="0">
                <a:pos x="0" y="136"/>
              </a:cxn>
              <a:cxn ang="0">
                <a:pos x="8" y="120"/>
              </a:cxn>
              <a:cxn ang="0">
                <a:pos x="40" y="96"/>
              </a:cxn>
              <a:cxn ang="0">
                <a:pos x="40" y="32"/>
              </a:cxn>
              <a:cxn ang="0">
                <a:pos x="56" y="24"/>
              </a:cxn>
              <a:cxn ang="0">
                <a:pos x="88" y="24"/>
              </a:cxn>
              <a:cxn ang="0">
                <a:pos x="96" y="24"/>
              </a:cxn>
              <a:cxn ang="0">
                <a:pos x="136" y="0"/>
              </a:cxn>
              <a:cxn ang="0">
                <a:pos x="144" y="8"/>
              </a:cxn>
              <a:cxn ang="0">
                <a:pos x="136" y="32"/>
              </a:cxn>
              <a:cxn ang="0">
                <a:pos x="136" y="40"/>
              </a:cxn>
              <a:cxn ang="0">
                <a:pos x="152" y="32"/>
              </a:cxn>
              <a:cxn ang="0">
                <a:pos x="168" y="40"/>
              </a:cxn>
              <a:cxn ang="0">
                <a:pos x="192" y="56"/>
              </a:cxn>
              <a:cxn ang="0">
                <a:pos x="272" y="72"/>
              </a:cxn>
              <a:cxn ang="0">
                <a:pos x="328" y="96"/>
              </a:cxn>
              <a:cxn ang="0">
                <a:pos x="336" y="104"/>
              </a:cxn>
              <a:cxn ang="0">
                <a:pos x="360" y="136"/>
              </a:cxn>
              <a:cxn ang="0">
                <a:pos x="352" y="152"/>
              </a:cxn>
              <a:cxn ang="0">
                <a:pos x="368" y="160"/>
              </a:cxn>
              <a:cxn ang="0">
                <a:pos x="376" y="176"/>
              </a:cxn>
              <a:cxn ang="0">
                <a:pos x="368" y="184"/>
              </a:cxn>
              <a:cxn ang="0">
                <a:pos x="360" y="208"/>
              </a:cxn>
              <a:cxn ang="0">
                <a:pos x="352" y="232"/>
              </a:cxn>
              <a:cxn ang="0">
                <a:pos x="368" y="224"/>
              </a:cxn>
              <a:cxn ang="0">
                <a:pos x="376" y="208"/>
              </a:cxn>
              <a:cxn ang="0">
                <a:pos x="392" y="192"/>
              </a:cxn>
              <a:cxn ang="0">
                <a:pos x="400" y="160"/>
              </a:cxn>
              <a:cxn ang="0">
                <a:pos x="416" y="152"/>
              </a:cxn>
              <a:cxn ang="0">
                <a:pos x="416" y="160"/>
              </a:cxn>
              <a:cxn ang="0">
                <a:pos x="416" y="176"/>
              </a:cxn>
              <a:cxn ang="0">
                <a:pos x="408" y="192"/>
              </a:cxn>
              <a:cxn ang="0">
                <a:pos x="392" y="256"/>
              </a:cxn>
              <a:cxn ang="0">
                <a:pos x="384" y="272"/>
              </a:cxn>
              <a:cxn ang="0">
                <a:pos x="384" y="320"/>
              </a:cxn>
              <a:cxn ang="0">
                <a:pos x="376" y="352"/>
              </a:cxn>
              <a:cxn ang="0">
                <a:pos x="384" y="400"/>
              </a:cxn>
              <a:cxn ang="0">
                <a:pos x="384" y="432"/>
              </a:cxn>
              <a:cxn ang="0">
                <a:pos x="176" y="456"/>
              </a:cxn>
            </a:cxnLst>
            <a:rect l="0" t="0" r="r" b="b"/>
            <a:pathLst>
              <a:path w="416" h="456">
                <a:moveTo>
                  <a:pt x="176" y="448"/>
                </a:moveTo>
                <a:lnTo>
                  <a:pt x="168" y="440"/>
                </a:lnTo>
                <a:lnTo>
                  <a:pt x="160" y="440"/>
                </a:lnTo>
                <a:lnTo>
                  <a:pt x="144" y="432"/>
                </a:lnTo>
                <a:lnTo>
                  <a:pt x="144" y="432"/>
                </a:lnTo>
                <a:lnTo>
                  <a:pt x="144" y="432"/>
                </a:lnTo>
                <a:lnTo>
                  <a:pt x="144" y="424"/>
                </a:lnTo>
                <a:lnTo>
                  <a:pt x="136" y="408"/>
                </a:lnTo>
                <a:lnTo>
                  <a:pt x="136" y="400"/>
                </a:lnTo>
                <a:lnTo>
                  <a:pt x="136" y="392"/>
                </a:lnTo>
                <a:lnTo>
                  <a:pt x="136" y="384"/>
                </a:lnTo>
                <a:lnTo>
                  <a:pt x="136" y="376"/>
                </a:lnTo>
                <a:lnTo>
                  <a:pt x="136" y="368"/>
                </a:lnTo>
                <a:lnTo>
                  <a:pt x="136" y="368"/>
                </a:lnTo>
                <a:lnTo>
                  <a:pt x="128" y="352"/>
                </a:lnTo>
                <a:lnTo>
                  <a:pt x="128" y="352"/>
                </a:lnTo>
                <a:lnTo>
                  <a:pt x="128" y="352"/>
                </a:lnTo>
                <a:lnTo>
                  <a:pt x="128" y="344"/>
                </a:lnTo>
                <a:lnTo>
                  <a:pt x="120" y="312"/>
                </a:lnTo>
                <a:lnTo>
                  <a:pt x="96" y="304"/>
                </a:lnTo>
                <a:lnTo>
                  <a:pt x="72" y="280"/>
                </a:lnTo>
                <a:lnTo>
                  <a:pt x="72" y="264"/>
                </a:lnTo>
                <a:lnTo>
                  <a:pt x="72" y="264"/>
                </a:lnTo>
                <a:lnTo>
                  <a:pt x="48" y="256"/>
                </a:lnTo>
                <a:lnTo>
                  <a:pt x="48" y="256"/>
                </a:lnTo>
                <a:lnTo>
                  <a:pt x="40" y="248"/>
                </a:lnTo>
                <a:lnTo>
                  <a:pt x="40" y="248"/>
                </a:lnTo>
                <a:lnTo>
                  <a:pt x="40" y="248"/>
                </a:lnTo>
                <a:lnTo>
                  <a:pt x="40" y="248"/>
                </a:lnTo>
                <a:lnTo>
                  <a:pt x="32" y="248"/>
                </a:lnTo>
                <a:lnTo>
                  <a:pt x="32" y="248"/>
                </a:lnTo>
                <a:lnTo>
                  <a:pt x="24" y="248"/>
                </a:lnTo>
                <a:lnTo>
                  <a:pt x="8" y="232"/>
                </a:lnTo>
                <a:lnTo>
                  <a:pt x="8" y="232"/>
                </a:lnTo>
                <a:lnTo>
                  <a:pt x="8" y="224"/>
                </a:lnTo>
                <a:lnTo>
                  <a:pt x="16" y="216"/>
                </a:lnTo>
                <a:lnTo>
                  <a:pt x="16" y="208"/>
                </a:lnTo>
                <a:lnTo>
                  <a:pt x="8" y="200"/>
                </a:lnTo>
                <a:lnTo>
                  <a:pt x="8" y="192"/>
                </a:lnTo>
                <a:lnTo>
                  <a:pt x="8" y="184"/>
                </a:lnTo>
                <a:lnTo>
                  <a:pt x="16" y="160"/>
                </a:lnTo>
                <a:lnTo>
                  <a:pt x="16" y="160"/>
                </a:lnTo>
                <a:lnTo>
                  <a:pt x="16" y="160"/>
                </a:lnTo>
                <a:lnTo>
                  <a:pt x="8" y="152"/>
                </a:lnTo>
                <a:lnTo>
                  <a:pt x="8" y="152"/>
                </a:lnTo>
                <a:lnTo>
                  <a:pt x="0" y="152"/>
                </a:lnTo>
                <a:lnTo>
                  <a:pt x="0" y="152"/>
                </a:lnTo>
                <a:lnTo>
                  <a:pt x="0" y="136"/>
                </a:lnTo>
                <a:lnTo>
                  <a:pt x="0" y="136"/>
                </a:lnTo>
                <a:lnTo>
                  <a:pt x="0" y="128"/>
                </a:lnTo>
                <a:lnTo>
                  <a:pt x="8" y="120"/>
                </a:lnTo>
                <a:lnTo>
                  <a:pt x="32" y="104"/>
                </a:lnTo>
                <a:lnTo>
                  <a:pt x="40" y="96"/>
                </a:lnTo>
                <a:lnTo>
                  <a:pt x="40" y="96"/>
                </a:lnTo>
                <a:lnTo>
                  <a:pt x="40" y="40"/>
                </a:lnTo>
                <a:lnTo>
                  <a:pt x="32" y="40"/>
                </a:lnTo>
                <a:lnTo>
                  <a:pt x="40" y="32"/>
                </a:lnTo>
                <a:lnTo>
                  <a:pt x="48" y="24"/>
                </a:lnTo>
                <a:lnTo>
                  <a:pt x="48" y="24"/>
                </a:lnTo>
                <a:lnTo>
                  <a:pt x="56" y="24"/>
                </a:lnTo>
                <a:lnTo>
                  <a:pt x="64" y="32"/>
                </a:lnTo>
                <a:lnTo>
                  <a:pt x="72" y="32"/>
                </a:lnTo>
                <a:lnTo>
                  <a:pt x="88" y="24"/>
                </a:lnTo>
                <a:lnTo>
                  <a:pt x="96" y="24"/>
                </a:lnTo>
                <a:lnTo>
                  <a:pt x="96" y="24"/>
                </a:lnTo>
                <a:lnTo>
                  <a:pt x="96" y="24"/>
                </a:lnTo>
                <a:lnTo>
                  <a:pt x="112" y="16"/>
                </a:lnTo>
                <a:lnTo>
                  <a:pt x="128" y="8"/>
                </a:lnTo>
                <a:lnTo>
                  <a:pt x="136" y="0"/>
                </a:lnTo>
                <a:lnTo>
                  <a:pt x="136" y="0"/>
                </a:lnTo>
                <a:lnTo>
                  <a:pt x="144" y="8"/>
                </a:lnTo>
                <a:lnTo>
                  <a:pt x="144" y="8"/>
                </a:lnTo>
                <a:lnTo>
                  <a:pt x="136" y="16"/>
                </a:lnTo>
                <a:lnTo>
                  <a:pt x="136" y="24"/>
                </a:lnTo>
                <a:lnTo>
                  <a:pt x="136" y="32"/>
                </a:lnTo>
                <a:lnTo>
                  <a:pt x="136" y="40"/>
                </a:lnTo>
                <a:lnTo>
                  <a:pt x="136" y="40"/>
                </a:lnTo>
                <a:lnTo>
                  <a:pt x="136" y="40"/>
                </a:lnTo>
                <a:lnTo>
                  <a:pt x="144" y="32"/>
                </a:lnTo>
                <a:lnTo>
                  <a:pt x="152" y="32"/>
                </a:lnTo>
                <a:lnTo>
                  <a:pt x="152" y="32"/>
                </a:lnTo>
                <a:lnTo>
                  <a:pt x="152" y="32"/>
                </a:lnTo>
                <a:lnTo>
                  <a:pt x="168" y="40"/>
                </a:lnTo>
                <a:lnTo>
                  <a:pt x="168" y="40"/>
                </a:lnTo>
                <a:lnTo>
                  <a:pt x="168" y="40"/>
                </a:lnTo>
                <a:lnTo>
                  <a:pt x="184" y="40"/>
                </a:lnTo>
                <a:lnTo>
                  <a:pt x="192" y="56"/>
                </a:lnTo>
                <a:lnTo>
                  <a:pt x="192" y="64"/>
                </a:lnTo>
                <a:lnTo>
                  <a:pt x="224" y="64"/>
                </a:lnTo>
                <a:lnTo>
                  <a:pt x="272" y="72"/>
                </a:lnTo>
                <a:lnTo>
                  <a:pt x="280" y="88"/>
                </a:lnTo>
                <a:lnTo>
                  <a:pt x="280" y="88"/>
                </a:lnTo>
                <a:lnTo>
                  <a:pt x="328" y="96"/>
                </a:lnTo>
                <a:lnTo>
                  <a:pt x="336" y="96"/>
                </a:lnTo>
                <a:lnTo>
                  <a:pt x="336" y="104"/>
                </a:lnTo>
                <a:lnTo>
                  <a:pt x="336" y="104"/>
                </a:lnTo>
                <a:lnTo>
                  <a:pt x="344" y="104"/>
                </a:lnTo>
                <a:lnTo>
                  <a:pt x="360" y="112"/>
                </a:lnTo>
                <a:lnTo>
                  <a:pt x="360" y="136"/>
                </a:lnTo>
                <a:lnTo>
                  <a:pt x="352" y="144"/>
                </a:lnTo>
                <a:lnTo>
                  <a:pt x="352" y="152"/>
                </a:lnTo>
                <a:lnTo>
                  <a:pt x="352" y="152"/>
                </a:lnTo>
                <a:lnTo>
                  <a:pt x="368" y="152"/>
                </a:lnTo>
                <a:lnTo>
                  <a:pt x="368" y="152"/>
                </a:lnTo>
                <a:lnTo>
                  <a:pt x="368" y="160"/>
                </a:lnTo>
                <a:lnTo>
                  <a:pt x="368" y="176"/>
                </a:lnTo>
                <a:lnTo>
                  <a:pt x="376" y="176"/>
                </a:lnTo>
                <a:lnTo>
                  <a:pt x="376" y="176"/>
                </a:lnTo>
                <a:lnTo>
                  <a:pt x="376" y="176"/>
                </a:lnTo>
                <a:lnTo>
                  <a:pt x="376" y="176"/>
                </a:lnTo>
                <a:lnTo>
                  <a:pt x="368" y="184"/>
                </a:lnTo>
                <a:lnTo>
                  <a:pt x="360" y="192"/>
                </a:lnTo>
                <a:lnTo>
                  <a:pt x="360" y="200"/>
                </a:lnTo>
                <a:lnTo>
                  <a:pt x="360" y="208"/>
                </a:lnTo>
                <a:lnTo>
                  <a:pt x="352" y="216"/>
                </a:lnTo>
                <a:lnTo>
                  <a:pt x="352" y="232"/>
                </a:lnTo>
                <a:lnTo>
                  <a:pt x="352" y="232"/>
                </a:lnTo>
                <a:lnTo>
                  <a:pt x="352" y="232"/>
                </a:lnTo>
                <a:lnTo>
                  <a:pt x="360" y="232"/>
                </a:lnTo>
                <a:lnTo>
                  <a:pt x="368" y="224"/>
                </a:lnTo>
                <a:lnTo>
                  <a:pt x="376" y="216"/>
                </a:lnTo>
                <a:lnTo>
                  <a:pt x="376" y="216"/>
                </a:lnTo>
                <a:lnTo>
                  <a:pt x="376" y="208"/>
                </a:lnTo>
                <a:lnTo>
                  <a:pt x="384" y="192"/>
                </a:lnTo>
                <a:lnTo>
                  <a:pt x="392" y="192"/>
                </a:lnTo>
                <a:lnTo>
                  <a:pt x="392" y="192"/>
                </a:lnTo>
                <a:lnTo>
                  <a:pt x="392" y="184"/>
                </a:lnTo>
                <a:lnTo>
                  <a:pt x="392" y="176"/>
                </a:lnTo>
                <a:lnTo>
                  <a:pt x="400" y="160"/>
                </a:lnTo>
                <a:lnTo>
                  <a:pt x="416" y="152"/>
                </a:lnTo>
                <a:lnTo>
                  <a:pt x="416" y="152"/>
                </a:lnTo>
                <a:lnTo>
                  <a:pt x="416" y="152"/>
                </a:lnTo>
                <a:lnTo>
                  <a:pt x="416" y="152"/>
                </a:lnTo>
                <a:lnTo>
                  <a:pt x="416" y="160"/>
                </a:lnTo>
                <a:lnTo>
                  <a:pt x="416" y="160"/>
                </a:lnTo>
                <a:lnTo>
                  <a:pt x="416" y="168"/>
                </a:lnTo>
                <a:lnTo>
                  <a:pt x="416" y="168"/>
                </a:lnTo>
                <a:lnTo>
                  <a:pt x="416" y="176"/>
                </a:lnTo>
                <a:lnTo>
                  <a:pt x="408" y="184"/>
                </a:lnTo>
                <a:lnTo>
                  <a:pt x="408" y="192"/>
                </a:lnTo>
                <a:lnTo>
                  <a:pt x="408" y="192"/>
                </a:lnTo>
                <a:lnTo>
                  <a:pt x="408" y="200"/>
                </a:lnTo>
                <a:lnTo>
                  <a:pt x="392" y="232"/>
                </a:lnTo>
                <a:lnTo>
                  <a:pt x="392" y="256"/>
                </a:lnTo>
                <a:lnTo>
                  <a:pt x="392" y="264"/>
                </a:lnTo>
                <a:lnTo>
                  <a:pt x="392" y="264"/>
                </a:lnTo>
                <a:lnTo>
                  <a:pt x="384" y="272"/>
                </a:lnTo>
                <a:lnTo>
                  <a:pt x="376" y="288"/>
                </a:lnTo>
                <a:lnTo>
                  <a:pt x="384" y="304"/>
                </a:lnTo>
                <a:lnTo>
                  <a:pt x="384" y="320"/>
                </a:lnTo>
                <a:lnTo>
                  <a:pt x="384" y="320"/>
                </a:lnTo>
                <a:lnTo>
                  <a:pt x="376" y="328"/>
                </a:lnTo>
                <a:lnTo>
                  <a:pt x="376" y="352"/>
                </a:lnTo>
                <a:lnTo>
                  <a:pt x="376" y="384"/>
                </a:lnTo>
                <a:lnTo>
                  <a:pt x="384" y="400"/>
                </a:lnTo>
                <a:lnTo>
                  <a:pt x="384" y="400"/>
                </a:lnTo>
                <a:lnTo>
                  <a:pt x="384" y="408"/>
                </a:lnTo>
                <a:lnTo>
                  <a:pt x="384" y="416"/>
                </a:lnTo>
                <a:lnTo>
                  <a:pt x="384" y="432"/>
                </a:lnTo>
                <a:lnTo>
                  <a:pt x="384" y="440"/>
                </a:lnTo>
                <a:lnTo>
                  <a:pt x="384" y="440"/>
                </a:lnTo>
                <a:lnTo>
                  <a:pt x="176" y="456"/>
                </a:lnTo>
                <a:lnTo>
                  <a:pt x="176" y="456"/>
                </a:lnTo>
                <a:lnTo>
                  <a:pt x="176" y="44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8" name="Freeform 127"/>
          <p:cNvSpPr>
            <a:spLocks/>
          </p:cNvSpPr>
          <p:nvPr/>
        </p:nvSpPr>
        <p:spPr bwMode="auto">
          <a:xfrm>
            <a:off x="5009898" y="3097320"/>
            <a:ext cx="366881" cy="652343"/>
          </a:xfrm>
          <a:custGeom>
            <a:avLst/>
            <a:gdLst/>
            <a:ahLst/>
            <a:cxnLst>
              <a:cxn ang="0">
                <a:pos x="240" y="544"/>
              </a:cxn>
              <a:cxn ang="0">
                <a:pos x="264" y="544"/>
              </a:cxn>
              <a:cxn ang="0">
                <a:pos x="256" y="520"/>
              </a:cxn>
              <a:cxn ang="0">
                <a:pos x="288" y="504"/>
              </a:cxn>
              <a:cxn ang="0">
                <a:pos x="280" y="496"/>
              </a:cxn>
              <a:cxn ang="0">
                <a:pos x="288" y="480"/>
              </a:cxn>
              <a:cxn ang="0">
                <a:pos x="288" y="464"/>
              </a:cxn>
              <a:cxn ang="0">
                <a:pos x="296" y="448"/>
              </a:cxn>
              <a:cxn ang="0">
                <a:pos x="304" y="424"/>
              </a:cxn>
              <a:cxn ang="0">
                <a:pos x="320" y="384"/>
              </a:cxn>
              <a:cxn ang="0">
                <a:pos x="320" y="344"/>
              </a:cxn>
              <a:cxn ang="0">
                <a:pos x="312" y="320"/>
              </a:cxn>
              <a:cxn ang="0">
                <a:pos x="296" y="72"/>
              </a:cxn>
              <a:cxn ang="0">
                <a:pos x="280" y="56"/>
              </a:cxn>
              <a:cxn ang="0">
                <a:pos x="280" y="40"/>
              </a:cxn>
              <a:cxn ang="0">
                <a:pos x="264" y="8"/>
              </a:cxn>
              <a:cxn ang="0">
                <a:pos x="56" y="16"/>
              </a:cxn>
              <a:cxn ang="0">
                <a:pos x="72" y="32"/>
              </a:cxn>
              <a:cxn ang="0">
                <a:pos x="72" y="40"/>
              </a:cxn>
              <a:cxn ang="0">
                <a:pos x="96" y="48"/>
              </a:cxn>
              <a:cxn ang="0">
                <a:pos x="88" y="88"/>
              </a:cxn>
              <a:cxn ang="0">
                <a:pos x="80" y="96"/>
              </a:cxn>
              <a:cxn ang="0">
                <a:pos x="64" y="112"/>
              </a:cxn>
              <a:cxn ang="0">
                <a:pos x="32" y="128"/>
              </a:cxn>
              <a:cxn ang="0">
                <a:pos x="40" y="168"/>
              </a:cxn>
              <a:cxn ang="0">
                <a:pos x="32" y="192"/>
              </a:cxn>
              <a:cxn ang="0">
                <a:pos x="8" y="208"/>
              </a:cxn>
              <a:cxn ang="0">
                <a:pos x="16" y="224"/>
              </a:cxn>
              <a:cxn ang="0">
                <a:pos x="8" y="232"/>
              </a:cxn>
              <a:cxn ang="0">
                <a:pos x="0" y="248"/>
              </a:cxn>
              <a:cxn ang="0">
                <a:pos x="56" y="336"/>
              </a:cxn>
              <a:cxn ang="0">
                <a:pos x="88" y="384"/>
              </a:cxn>
              <a:cxn ang="0">
                <a:pos x="120" y="384"/>
              </a:cxn>
              <a:cxn ang="0">
                <a:pos x="112" y="424"/>
              </a:cxn>
              <a:cxn ang="0">
                <a:pos x="104" y="448"/>
              </a:cxn>
              <a:cxn ang="0">
                <a:pos x="136" y="472"/>
              </a:cxn>
              <a:cxn ang="0">
                <a:pos x="136" y="480"/>
              </a:cxn>
              <a:cxn ang="0">
                <a:pos x="160" y="488"/>
              </a:cxn>
              <a:cxn ang="0">
                <a:pos x="176" y="496"/>
              </a:cxn>
              <a:cxn ang="0">
                <a:pos x="184" y="528"/>
              </a:cxn>
              <a:cxn ang="0">
                <a:pos x="176" y="544"/>
              </a:cxn>
              <a:cxn ang="0">
                <a:pos x="184" y="552"/>
              </a:cxn>
              <a:cxn ang="0">
                <a:pos x="192" y="568"/>
              </a:cxn>
              <a:cxn ang="0">
                <a:pos x="192" y="560"/>
              </a:cxn>
              <a:cxn ang="0">
                <a:pos x="200" y="560"/>
              </a:cxn>
              <a:cxn ang="0">
                <a:pos x="208" y="552"/>
              </a:cxn>
            </a:cxnLst>
            <a:rect l="0" t="0" r="r" b="b"/>
            <a:pathLst>
              <a:path w="320" h="568">
                <a:moveTo>
                  <a:pt x="216" y="544"/>
                </a:moveTo>
                <a:lnTo>
                  <a:pt x="232" y="544"/>
                </a:lnTo>
                <a:lnTo>
                  <a:pt x="240" y="544"/>
                </a:lnTo>
                <a:lnTo>
                  <a:pt x="256" y="552"/>
                </a:lnTo>
                <a:lnTo>
                  <a:pt x="264" y="552"/>
                </a:lnTo>
                <a:lnTo>
                  <a:pt x="264" y="544"/>
                </a:lnTo>
                <a:lnTo>
                  <a:pt x="264" y="544"/>
                </a:lnTo>
                <a:lnTo>
                  <a:pt x="256" y="536"/>
                </a:lnTo>
                <a:lnTo>
                  <a:pt x="256" y="520"/>
                </a:lnTo>
                <a:lnTo>
                  <a:pt x="272" y="512"/>
                </a:lnTo>
                <a:lnTo>
                  <a:pt x="288" y="512"/>
                </a:lnTo>
                <a:lnTo>
                  <a:pt x="288" y="504"/>
                </a:lnTo>
                <a:lnTo>
                  <a:pt x="288" y="504"/>
                </a:lnTo>
                <a:lnTo>
                  <a:pt x="280" y="496"/>
                </a:lnTo>
                <a:lnTo>
                  <a:pt x="280" y="496"/>
                </a:lnTo>
                <a:lnTo>
                  <a:pt x="288" y="488"/>
                </a:lnTo>
                <a:lnTo>
                  <a:pt x="288" y="488"/>
                </a:lnTo>
                <a:lnTo>
                  <a:pt x="288" y="480"/>
                </a:lnTo>
                <a:lnTo>
                  <a:pt x="288" y="480"/>
                </a:lnTo>
                <a:lnTo>
                  <a:pt x="288" y="472"/>
                </a:lnTo>
                <a:lnTo>
                  <a:pt x="288" y="464"/>
                </a:lnTo>
                <a:lnTo>
                  <a:pt x="288" y="456"/>
                </a:lnTo>
                <a:lnTo>
                  <a:pt x="296" y="456"/>
                </a:lnTo>
                <a:lnTo>
                  <a:pt x="296" y="448"/>
                </a:lnTo>
                <a:lnTo>
                  <a:pt x="296" y="432"/>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20"/>
                </a:lnTo>
                <a:lnTo>
                  <a:pt x="312" y="312"/>
                </a:lnTo>
                <a:lnTo>
                  <a:pt x="296" y="72"/>
                </a:lnTo>
                <a:lnTo>
                  <a:pt x="296" y="72"/>
                </a:lnTo>
                <a:lnTo>
                  <a:pt x="288" y="72"/>
                </a:lnTo>
                <a:lnTo>
                  <a:pt x="280" y="56"/>
                </a:lnTo>
                <a:lnTo>
                  <a:pt x="280" y="48"/>
                </a:lnTo>
                <a:lnTo>
                  <a:pt x="280" y="40"/>
                </a:lnTo>
                <a:lnTo>
                  <a:pt x="280" y="40"/>
                </a:lnTo>
                <a:lnTo>
                  <a:pt x="264" y="32"/>
                </a:lnTo>
                <a:lnTo>
                  <a:pt x="264" y="16"/>
                </a:lnTo>
                <a:lnTo>
                  <a:pt x="264" y="8"/>
                </a:lnTo>
                <a:lnTo>
                  <a:pt x="264" y="0"/>
                </a:lnTo>
                <a:lnTo>
                  <a:pt x="264" y="0"/>
                </a:lnTo>
                <a:lnTo>
                  <a:pt x="56" y="16"/>
                </a:lnTo>
                <a:lnTo>
                  <a:pt x="56" y="16"/>
                </a:lnTo>
                <a:lnTo>
                  <a:pt x="64" y="16"/>
                </a:lnTo>
                <a:lnTo>
                  <a:pt x="72" y="32"/>
                </a:lnTo>
                <a:lnTo>
                  <a:pt x="72" y="32"/>
                </a:lnTo>
                <a:lnTo>
                  <a:pt x="72" y="40"/>
                </a:lnTo>
                <a:lnTo>
                  <a:pt x="72" y="40"/>
                </a:lnTo>
                <a:lnTo>
                  <a:pt x="80" y="40"/>
                </a:lnTo>
                <a:lnTo>
                  <a:pt x="88" y="48"/>
                </a:lnTo>
                <a:lnTo>
                  <a:pt x="96" y="48"/>
                </a:lnTo>
                <a:lnTo>
                  <a:pt x="96" y="64"/>
                </a:lnTo>
                <a:lnTo>
                  <a:pt x="96" y="72"/>
                </a:lnTo>
                <a:lnTo>
                  <a:pt x="88" y="88"/>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16" y="224"/>
                </a:lnTo>
                <a:lnTo>
                  <a:pt x="16" y="224"/>
                </a:lnTo>
                <a:lnTo>
                  <a:pt x="8" y="232"/>
                </a:lnTo>
                <a:lnTo>
                  <a:pt x="8" y="232"/>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32"/>
                </a:lnTo>
                <a:lnTo>
                  <a:pt x="104" y="448"/>
                </a:lnTo>
                <a:lnTo>
                  <a:pt x="112" y="464"/>
                </a:lnTo>
                <a:lnTo>
                  <a:pt x="136" y="472"/>
                </a:lnTo>
                <a:lnTo>
                  <a:pt x="136" y="472"/>
                </a:lnTo>
                <a:lnTo>
                  <a:pt x="136" y="472"/>
                </a:lnTo>
                <a:lnTo>
                  <a:pt x="136" y="480"/>
                </a:lnTo>
                <a:lnTo>
                  <a:pt x="136" y="480"/>
                </a:lnTo>
                <a:lnTo>
                  <a:pt x="152" y="480"/>
                </a:lnTo>
                <a:lnTo>
                  <a:pt x="152" y="480"/>
                </a:lnTo>
                <a:lnTo>
                  <a:pt x="160" y="488"/>
                </a:lnTo>
                <a:lnTo>
                  <a:pt x="160" y="488"/>
                </a:lnTo>
                <a:lnTo>
                  <a:pt x="176" y="496"/>
                </a:lnTo>
                <a:lnTo>
                  <a:pt x="176" y="496"/>
                </a:lnTo>
                <a:lnTo>
                  <a:pt x="176" y="512"/>
                </a:lnTo>
                <a:lnTo>
                  <a:pt x="176" y="512"/>
                </a:lnTo>
                <a:lnTo>
                  <a:pt x="184" y="528"/>
                </a:lnTo>
                <a:lnTo>
                  <a:pt x="184" y="528"/>
                </a:lnTo>
                <a:lnTo>
                  <a:pt x="176" y="536"/>
                </a:lnTo>
                <a:lnTo>
                  <a:pt x="176" y="544"/>
                </a:lnTo>
                <a:lnTo>
                  <a:pt x="176" y="544"/>
                </a:lnTo>
                <a:lnTo>
                  <a:pt x="184" y="552"/>
                </a:lnTo>
                <a:lnTo>
                  <a:pt x="184" y="552"/>
                </a:lnTo>
                <a:lnTo>
                  <a:pt x="192" y="560"/>
                </a:lnTo>
                <a:lnTo>
                  <a:pt x="192" y="560"/>
                </a:lnTo>
                <a:lnTo>
                  <a:pt x="192" y="568"/>
                </a:lnTo>
                <a:lnTo>
                  <a:pt x="192" y="568"/>
                </a:lnTo>
                <a:lnTo>
                  <a:pt x="192" y="560"/>
                </a:lnTo>
                <a:lnTo>
                  <a:pt x="192" y="560"/>
                </a:lnTo>
                <a:lnTo>
                  <a:pt x="192" y="552"/>
                </a:lnTo>
                <a:lnTo>
                  <a:pt x="200" y="552"/>
                </a:lnTo>
                <a:lnTo>
                  <a:pt x="200" y="560"/>
                </a:lnTo>
                <a:lnTo>
                  <a:pt x="200" y="560"/>
                </a:lnTo>
                <a:lnTo>
                  <a:pt x="200" y="560"/>
                </a:lnTo>
                <a:lnTo>
                  <a:pt x="208" y="552"/>
                </a:lnTo>
                <a:lnTo>
                  <a:pt x="216" y="54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59" name="Freeform 128"/>
          <p:cNvSpPr>
            <a:spLocks/>
          </p:cNvSpPr>
          <p:nvPr/>
        </p:nvSpPr>
        <p:spPr bwMode="auto">
          <a:xfrm>
            <a:off x="5404246" y="2684332"/>
            <a:ext cx="349224" cy="486560"/>
          </a:xfrm>
          <a:custGeom>
            <a:avLst/>
            <a:gdLst/>
            <a:ahLst/>
            <a:cxnLst>
              <a:cxn ang="0">
                <a:pos x="264" y="376"/>
              </a:cxn>
              <a:cxn ang="0">
                <a:pos x="264" y="360"/>
              </a:cxn>
              <a:cxn ang="0">
                <a:pos x="280" y="336"/>
              </a:cxn>
              <a:cxn ang="0">
                <a:pos x="288" y="320"/>
              </a:cxn>
              <a:cxn ang="0">
                <a:pos x="288" y="304"/>
              </a:cxn>
              <a:cxn ang="0">
                <a:pos x="296" y="296"/>
              </a:cxn>
              <a:cxn ang="0">
                <a:pos x="304" y="304"/>
              </a:cxn>
              <a:cxn ang="0">
                <a:pos x="304" y="264"/>
              </a:cxn>
              <a:cxn ang="0">
                <a:pos x="264" y="160"/>
              </a:cxn>
              <a:cxn ang="0">
                <a:pos x="240" y="168"/>
              </a:cxn>
              <a:cxn ang="0">
                <a:pos x="232" y="184"/>
              </a:cxn>
              <a:cxn ang="0">
                <a:pos x="216" y="200"/>
              </a:cxn>
              <a:cxn ang="0">
                <a:pos x="216" y="216"/>
              </a:cxn>
              <a:cxn ang="0">
                <a:pos x="192" y="208"/>
              </a:cxn>
              <a:cxn ang="0">
                <a:pos x="192" y="176"/>
              </a:cxn>
              <a:cxn ang="0">
                <a:pos x="208" y="168"/>
              </a:cxn>
              <a:cxn ang="0">
                <a:pos x="216" y="144"/>
              </a:cxn>
              <a:cxn ang="0">
                <a:pos x="224" y="128"/>
              </a:cxn>
              <a:cxn ang="0">
                <a:pos x="216" y="80"/>
              </a:cxn>
              <a:cxn ang="0">
                <a:pos x="208" y="64"/>
              </a:cxn>
              <a:cxn ang="0">
                <a:pos x="216" y="64"/>
              </a:cxn>
              <a:cxn ang="0">
                <a:pos x="200" y="40"/>
              </a:cxn>
              <a:cxn ang="0">
                <a:pos x="176" y="32"/>
              </a:cxn>
              <a:cxn ang="0">
                <a:pos x="160" y="24"/>
              </a:cxn>
              <a:cxn ang="0">
                <a:pos x="144" y="16"/>
              </a:cxn>
              <a:cxn ang="0">
                <a:pos x="112" y="0"/>
              </a:cxn>
              <a:cxn ang="0">
                <a:pos x="104" y="8"/>
              </a:cxn>
              <a:cxn ang="0">
                <a:pos x="96" y="8"/>
              </a:cxn>
              <a:cxn ang="0">
                <a:pos x="88" y="16"/>
              </a:cxn>
              <a:cxn ang="0">
                <a:pos x="96" y="40"/>
              </a:cxn>
              <a:cxn ang="0">
                <a:pos x="96" y="48"/>
              </a:cxn>
              <a:cxn ang="0">
                <a:pos x="72" y="72"/>
              </a:cxn>
              <a:cxn ang="0">
                <a:pos x="64" y="112"/>
              </a:cxn>
              <a:cxn ang="0">
                <a:pos x="56" y="112"/>
              </a:cxn>
              <a:cxn ang="0">
                <a:pos x="56" y="80"/>
              </a:cxn>
              <a:cxn ang="0">
                <a:pos x="56" y="72"/>
              </a:cxn>
              <a:cxn ang="0">
                <a:pos x="40" y="96"/>
              </a:cxn>
              <a:cxn ang="0">
                <a:pos x="32" y="96"/>
              </a:cxn>
              <a:cxn ang="0">
                <a:pos x="24" y="104"/>
              </a:cxn>
              <a:cxn ang="0">
                <a:pos x="24" y="120"/>
              </a:cxn>
              <a:cxn ang="0">
                <a:pos x="16" y="136"/>
              </a:cxn>
              <a:cxn ang="0">
                <a:pos x="8" y="184"/>
              </a:cxn>
              <a:cxn ang="0">
                <a:pos x="8" y="208"/>
              </a:cxn>
              <a:cxn ang="0">
                <a:pos x="0" y="224"/>
              </a:cxn>
              <a:cxn ang="0">
                <a:pos x="32" y="280"/>
              </a:cxn>
              <a:cxn ang="0">
                <a:pos x="32" y="368"/>
              </a:cxn>
              <a:cxn ang="0">
                <a:pos x="16" y="408"/>
              </a:cxn>
              <a:cxn ang="0">
                <a:pos x="0" y="424"/>
              </a:cxn>
              <a:cxn ang="0">
                <a:pos x="152" y="408"/>
              </a:cxn>
              <a:cxn ang="0">
                <a:pos x="248" y="408"/>
              </a:cxn>
            </a:cxnLst>
            <a:rect l="0" t="0" r="r" b="b"/>
            <a:pathLst>
              <a:path w="304" h="424">
                <a:moveTo>
                  <a:pt x="248" y="400"/>
                </a:moveTo>
                <a:lnTo>
                  <a:pt x="248" y="392"/>
                </a:lnTo>
                <a:lnTo>
                  <a:pt x="264" y="376"/>
                </a:lnTo>
                <a:lnTo>
                  <a:pt x="264" y="368"/>
                </a:lnTo>
                <a:lnTo>
                  <a:pt x="264" y="368"/>
                </a:lnTo>
                <a:lnTo>
                  <a:pt x="264" y="360"/>
                </a:lnTo>
                <a:lnTo>
                  <a:pt x="264" y="344"/>
                </a:lnTo>
                <a:lnTo>
                  <a:pt x="272" y="336"/>
                </a:lnTo>
                <a:lnTo>
                  <a:pt x="280" y="336"/>
                </a:lnTo>
                <a:lnTo>
                  <a:pt x="288" y="328"/>
                </a:lnTo>
                <a:lnTo>
                  <a:pt x="288" y="328"/>
                </a:lnTo>
                <a:lnTo>
                  <a:pt x="288" y="320"/>
                </a:lnTo>
                <a:lnTo>
                  <a:pt x="288" y="312"/>
                </a:lnTo>
                <a:lnTo>
                  <a:pt x="288" y="312"/>
                </a:lnTo>
                <a:lnTo>
                  <a:pt x="288" y="304"/>
                </a:lnTo>
                <a:lnTo>
                  <a:pt x="288" y="296"/>
                </a:lnTo>
                <a:lnTo>
                  <a:pt x="296" y="296"/>
                </a:lnTo>
                <a:lnTo>
                  <a:pt x="296" y="296"/>
                </a:lnTo>
                <a:lnTo>
                  <a:pt x="296" y="296"/>
                </a:lnTo>
                <a:lnTo>
                  <a:pt x="304" y="304"/>
                </a:lnTo>
                <a:lnTo>
                  <a:pt x="304" y="304"/>
                </a:lnTo>
                <a:lnTo>
                  <a:pt x="304" y="296"/>
                </a:lnTo>
                <a:lnTo>
                  <a:pt x="304" y="264"/>
                </a:lnTo>
                <a:lnTo>
                  <a:pt x="304" y="264"/>
                </a:lnTo>
                <a:lnTo>
                  <a:pt x="296" y="200"/>
                </a:lnTo>
                <a:lnTo>
                  <a:pt x="272" y="160"/>
                </a:lnTo>
                <a:lnTo>
                  <a:pt x="264" y="160"/>
                </a:lnTo>
                <a:lnTo>
                  <a:pt x="256" y="160"/>
                </a:lnTo>
                <a:lnTo>
                  <a:pt x="248" y="168"/>
                </a:lnTo>
                <a:lnTo>
                  <a:pt x="240" y="168"/>
                </a:lnTo>
                <a:lnTo>
                  <a:pt x="240" y="168"/>
                </a:lnTo>
                <a:lnTo>
                  <a:pt x="232" y="176"/>
                </a:lnTo>
                <a:lnTo>
                  <a:pt x="232" y="184"/>
                </a:lnTo>
                <a:lnTo>
                  <a:pt x="232" y="184"/>
                </a:lnTo>
                <a:lnTo>
                  <a:pt x="224" y="200"/>
                </a:lnTo>
                <a:lnTo>
                  <a:pt x="216" y="200"/>
                </a:lnTo>
                <a:lnTo>
                  <a:pt x="216" y="200"/>
                </a:lnTo>
                <a:lnTo>
                  <a:pt x="216" y="208"/>
                </a:lnTo>
                <a:lnTo>
                  <a:pt x="216" y="216"/>
                </a:lnTo>
                <a:lnTo>
                  <a:pt x="208" y="216"/>
                </a:lnTo>
                <a:lnTo>
                  <a:pt x="200" y="208"/>
                </a:lnTo>
                <a:lnTo>
                  <a:pt x="192" y="208"/>
                </a:lnTo>
                <a:lnTo>
                  <a:pt x="192" y="192"/>
                </a:lnTo>
                <a:lnTo>
                  <a:pt x="192" y="192"/>
                </a:lnTo>
                <a:lnTo>
                  <a:pt x="192" y="176"/>
                </a:lnTo>
                <a:lnTo>
                  <a:pt x="200" y="176"/>
                </a:lnTo>
                <a:lnTo>
                  <a:pt x="200" y="176"/>
                </a:lnTo>
                <a:lnTo>
                  <a:pt x="208" y="168"/>
                </a:lnTo>
                <a:lnTo>
                  <a:pt x="208" y="168"/>
                </a:lnTo>
                <a:lnTo>
                  <a:pt x="216" y="144"/>
                </a:lnTo>
                <a:lnTo>
                  <a:pt x="216" y="144"/>
                </a:lnTo>
                <a:lnTo>
                  <a:pt x="224" y="136"/>
                </a:lnTo>
                <a:lnTo>
                  <a:pt x="224" y="136"/>
                </a:lnTo>
                <a:lnTo>
                  <a:pt x="224" y="128"/>
                </a:lnTo>
                <a:lnTo>
                  <a:pt x="224" y="104"/>
                </a:lnTo>
                <a:lnTo>
                  <a:pt x="224" y="96"/>
                </a:lnTo>
                <a:lnTo>
                  <a:pt x="216" y="80"/>
                </a:lnTo>
                <a:lnTo>
                  <a:pt x="208" y="72"/>
                </a:lnTo>
                <a:lnTo>
                  <a:pt x="208" y="64"/>
                </a:lnTo>
                <a:lnTo>
                  <a:pt x="208" y="64"/>
                </a:lnTo>
                <a:lnTo>
                  <a:pt x="216" y="64"/>
                </a:lnTo>
                <a:lnTo>
                  <a:pt x="216" y="64"/>
                </a:lnTo>
                <a:lnTo>
                  <a:pt x="216" y="64"/>
                </a:lnTo>
                <a:lnTo>
                  <a:pt x="224" y="64"/>
                </a:lnTo>
                <a:lnTo>
                  <a:pt x="216" y="56"/>
                </a:lnTo>
                <a:lnTo>
                  <a:pt x="200" y="40"/>
                </a:lnTo>
                <a:lnTo>
                  <a:pt x="200" y="40"/>
                </a:lnTo>
                <a:lnTo>
                  <a:pt x="192" y="40"/>
                </a:lnTo>
                <a:lnTo>
                  <a:pt x="176" y="32"/>
                </a:lnTo>
                <a:lnTo>
                  <a:pt x="168" y="24"/>
                </a:lnTo>
                <a:lnTo>
                  <a:pt x="168" y="24"/>
                </a:lnTo>
                <a:lnTo>
                  <a:pt x="160" y="24"/>
                </a:lnTo>
                <a:lnTo>
                  <a:pt x="160" y="24"/>
                </a:lnTo>
                <a:lnTo>
                  <a:pt x="144" y="16"/>
                </a:lnTo>
                <a:lnTo>
                  <a:pt x="144" y="16"/>
                </a:lnTo>
                <a:lnTo>
                  <a:pt x="128" y="8"/>
                </a:lnTo>
                <a:lnTo>
                  <a:pt x="128" y="8"/>
                </a:lnTo>
                <a:lnTo>
                  <a:pt x="112" y="0"/>
                </a:lnTo>
                <a:lnTo>
                  <a:pt x="112" y="0"/>
                </a:lnTo>
                <a:lnTo>
                  <a:pt x="104" y="0"/>
                </a:lnTo>
                <a:lnTo>
                  <a:pt x="104" y="8"/>
                </a:lnTo>
                <a:lnTo>
                  <a:pt x="104" y="8"/>
                </a:lnTo>
                <a:lnTo>
                  <a:pt x="96" y="8"/>
                </a:lnTo>
                <a:lnTo>
                  <a:pt x="96" y="8"/>
                </a:lnTo>
                <a:lnTo>
                  <a:pt x="96" y="16"/>
                </a:lnTo>
                <a:lnTo>
                  <a:pt x="96" y="16"/>
                </a:lnTo>
                <a:lnTo>
                  <a:pt x="88" y="16"/>
                </a:lnTo>
                <a:lnTo>
                  <a:pt x="88" y="32"/>
                </a:lnTo>
                <a:lnTo>
                  <a:pt x="88" y="32"/>
                </a:lnTo>
                <a:lnTo>
                  <a:pt x="96" y="40"/>
                </a:lnTo>
                <a:lnTo>
                  <a:pt x="96" y="40"/>
                </a:lnTo>
                <a:lnTo>
                  <a:pt x="96" y="48"/>
                </a:lnTo>
                <a:lnTo>
                  <a:pt x="96" y="48"/>
                </a:lnTo>
                <a:lnTo>
                  <a:pt x="88" y="48"/>
                </a:lnTo>
                <a:lnTo>
                  <a:pt x="72" y="56"/>
                </a:lnTo>
                <a:lnTo>
                  <a:pt x="72" y="72"/>
                </a:lnTo>
                <a:lnTo>
                  <a:pt x="72" y="96"/>
                </a:lnTo>
                <a:lnTo>
                  <a:pt x="72" y="104"/>
                </a:lnTo>
                <a:lnTo>
                  <a:pt x="64" y="112"/>
                </a:lnTo>
                <a:lnTo>
                  <a:pt x="64" y="112"/>
                </a:lnTo>
                <a:lnTo>
                  <a:pt x="56" y="112"/>
                </a:lnTo>
                <a:lnTo>
                  <a:pt x="56" y="112"/>
                </a:lnTo>
                <a:lnTo>
                  <a:pt x="56" y="112"/>
                </a:lnTo>
                <a:lnTo>
                  <a:pt x="56" y="104"/>
                </a:lnTo>
                <a:lnTo>
                  <a:pt x="56" y="80"/>
                </a:lnTo>
                <a:lnTo>
                  <a:pt x="56" y="80"/>
                </a:lnTo>
                <a:lnTo>
                  <a:pt x="56" y="80"/>
                </a:lnTo>
                <a:lnTo>
                  <a:pt x="56" y="72"/>
                </a:lnTo>
                <a:lnTo>
                  <a:pt x="56" y="72"/>
                </a:lnTo>
                <a:lnTo>
                  <a:pt x="48" y="80"/>
                </a:lnTo>
                <a:lnTo>
                  <a:pt x="40" y="96"/>
                </a:lnTo>
                <a:lnTo>
                  <a:pt x="40" y="96"/>
                </a:lnTo>
                <a:lnTo>
                  <a:pt x="40" y="96"/>
                </a:lnTo>
                <a:lnTo>
                  <a:pt x="32" y="96"/>
                </a:lnTo>
                <a:lnTo>
                  <a:pt x="32" y="96"/>
                </a:lnTo>
                <a:lnTo>
                  <a:pt x="32" y="96"/>
                </a:lnTo>
                <a:lnTo>
                  <a:pt x="24" y="104"/>
                </a:lnTo>
                <a:lnTo>
                  <a:pt x="24" y="104"/>
                </a:lnTo>
                <a:lnTo>
                  <a:pt x="24" y="104"/>
                </a:lnTo>
                <a:lnTo>
                  <a:pt x="24" y="120"/>
                </a:lnTo>
                <a:lnTo>
                  <a:pt x="16" y="120"/>
                </a:lnTo>
                <a:lnTo>
                  <a:pt x="16" y="128"/>
                </a:lnTo>
                <a:lnTo>
                  <a:pt x="16" y="136"/>
                </a:lnTo>
                <a:lnTo>
                  <a:pt x="16" y="136"/>
                </a:lnTo>
                <a:lnTo>
                  <a:pt x="16" y="152"/>
                </a:lnTo>
                <a:lnTo>
                  <a:pt x="8" y="184"/>
                </a:lnTo>
                <a:lnTo>
                  <a:pt x="0" y="192"/>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16" y="408"/>
                </a:lnTo>
                <a:lnTo>
                  <a:pt x="8" y="424"/>
                </a:lnTo>
                <a:lnTo>
                  <a:pt x="0" y="424"/>
                </a:lnTo>
                <a:lnTo>
                  <a:pt x="0" y="424"/>
                </a:lnTo>
                <a:lnTo>
                  <a:pt x="152" y="408"/>
                </a:lnTo>
                <a:lnTo>
                  <a:pt x="152" y="408"/>
                </a:lnTo>
                <a:lnTo>
                  <a:pt x="152" y="424"/>
                </a:lnTo>
                <a:lnTo>
                  <a:pt x="152" y="424"/>
                </a:lnTo>
                <a:lnTo>
                  <a:pt x="248" y="408"/>
                </a:lnTo>
                <a:lnTo>
                  <a:pt x="248" y="408"/>
                </a:lnTo>
                <a:lnTo>
                  <a:pt x="248" y="400"/>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60" name="Freeform 129"/>
          <p:cNvSpPr>
            <a:spLocks/>
          </p:cNvSpPr>
          <p:nvPr/>
        </p:nvSpPr>
        <p:spPr bwMode="auto">
          <a:xfrm>
            <a:off x="5064832" y="2518548"/>
            <a:ext cx="522856" cy="275652"/>
          </a:xfrm>
          <a:custGeom>
            <a:avLst/>
            <a:gdLst/>
            <a:ahLst/>
            <a:cxnLst>
              <a:cxn ang="0">
                <a:pos x="24" y="120"/>
              </a:cxn>
              <a:cxn ang="0">
                <a:pos x="112" y="152"/>
              </a:cxn>
              <a:cxn ang="0">
                <a:pos x="168" y="168"/>
              </a:cxn>
              <a:cxn ang="0">
                <a:pos x="192" y="200"/>
              </a:cxn>
              <a:cxn ang="0">
                <a:pos x="200" y="216"/>
              </a:cxn>
              <a:cxn ang="0">
                <a:pos x="208" y="240"/>
              </a:cxn>
              <a:cxn ang="0">
                <a:pos x="216" y="224"/>
              </a:cxn>
              <a:cxn ang="0">
                <a:pos x="240" y="176"/>
              </a:cxn>
              <a:cxn ang="0">
                <a:pos x="248" y="152"/>
              </a:cxn>
              <a:cxn ang="0">
                <a:pos x="248" y="176"/>
              </a:cxn>
              <a:cxn ang="0">
                <a:pos x="264" y="160"/>
              </a:cxn>
              <a:cxn ang="0">
                <a:pos x="272" y="152"/>
              </a:cxn>
              <a:cxn ang="0">
                <a:pos x="272" y="168"/>
              </a:cxn>
              <a:cxn ang="0">
                <a:pos x="280" y="168"/>
              </a:cxn>
              <a:cxn ang="0">
                <a:pos x="288" y="152"/>
              </a:cxn>
              <a:cxn ang="0">
                <a:pos x="320" y="136"/>
              </a:cxn>
              <a:cxn ang="0">
                <a:pos x="336" y="136"/>
              </a:cxn>
              <a:cxn ang="0">
                <a:pos x="376" y="120"/>
              </a:cxn>
              <a:cxn ang="0">
                <a:pos x="400" y="144"/>
              </a:cxn>
              <a:cxn ang="0">
                <a:pos x="400" y="128"/>
              </a:cxn>
              <a:cxn ang="0">
                <a:pos x="408" y="120"/>
              </a:cxn>
              <a:cxn ang="0">
                <a:pos x="432" y="120"/>
              </a:cxn>
              <a:cxn ang="0">
                <a:pos x="456" y="112"/>
              </a:cxn>
              <a:cxn ang="0">
                <a:pos x="448" y="104"/>
              </a:cxn>
              <a:cxn ang="0">
                <a:pos x="432" y="72"/>
              </a:cxn>
              <a:cxn ang="0">
                <a:pos x="408" y="80"/>
              </a:cxn>
              <a:cxn ang="0">
                <a:pos x="392" y="80"/>
              </a:cxn>
              <a:cxn ang="0">
                <a:pos x="376" y="56"/>
              </a:cxn>
              <a:cxn ang="0">
                <a:pos x="360" y="56"/>
              </a:cxn>
              <a:cxn ang="0">
                <a:pos x="296" y="64"/>
              </a:cxn>
              <a:cxn ang="0">
                <a:pos x="264" y="96"/>
              </a:cxn>
              <a:cxn ang="0">
                <a:pos x="248" y="96"/>
              </a:cxn>
              <a:cxn ang="0">
                <a:pos x="232" y="96"/>
              </a:cxn>
              <a:cxn ang="0">
                <a:pos x="208" y="88"/>
              </a:cxn>
              <a:cxn ang="0">
                <a:pos x="168" y="56"/>
              </a:cxn>
              <a:cxn ang="0">
                <a:pos x="152" y="56"/>
              </a:cxn>
              <a:cxn ang="0">
                <a:pos x="136" y="72"/>
              </a:cxn>
              <a:cxn ang="0">
                <a:pos x="136" y="56"/>
              </a:cxn>
              <a:cxn ang="0">
                <a:pos x="128" y="40"/>
              </a:cxn>
              <a:cxn ang="0">
                <a:pos x="136" y="40"/>
              </a:cxn>
              <a:cxn ang="0">
                <a:pos x="136" y="48"/>
              </a:cxn>
              <a:cxn ang="0">
                <a:pos x="152" y="32"/>
              </a:cxn>
              <a:cxn ang="0">
                <a:pos x="168" y="8"/>
              </a:cxn>
              <a:cxn ang="0">
                <a:pos x="184" y="0"/>
              </a:cxn>
              <a:cxn ang="0">
                <a:pos x="120" y="24"/>
              </a:cxn>
              <a:cxn ang="0">
                <a:pos x="96" y="56"/>
              </a:cxn>
              <a:cxn ang="0">
                <a:pos x="56" y="72"/>
              </a:cxn>
              <a:cxn ang="0">
                <a:pos x="8" y="96"/>
              </a:cxn>
            </a:cxnLst>
            <a:rect l="0" t="0" r="r" b="b"/>
            <a:pathLst>
              <a:path w="456" h="240">
                <a:moveTo>
                  <a:pt x="0" y="104"/>
                </a:moveTo>
                <a:lnTo>
                  <a:pt x="0" y="104"/>
                </a:lnTo>
                <a:lnTo>
                  <a:pt x="16" y="104"/>
                </a:lnTo>
                <a:lnTo>
                  <a:pt x="24" y="120"/>
                </a:lnTo>
                <a:lnTo>
                  <a:pt x="24" y="128"/>
                </a:lnTo>
                <a:lnTo>
                  <a:pt x="56" y="128"/>
                </a:lnTo>
                <a:lnTo>
                  <a:pt x="104" y="136"/>
                </a:lnTo>
                <a:lnTo>
                  <a:pt x="112" y="152"/>
                </a:lnTo>
                <a:lnTo>
                  <a:pt x="112" y="152"/>
                </a:lnTo>
                <a:lnTo>
                  <a:pt x="160" y="160"/>
                </a:lnTo>
                <a:lnTo>
                  <a:pt x="168" y="160"/>
                </a:lnTo>
                <a:lnTo>
                  <a:pt x="168" y="168"/>
                </a:lnTo>
                <a:lnTo>
                  <a:pt x="168" y="168"/>
                </a:lnTo>
                <a:lnTo>
                  <a:pt x="176" y="168"/>
                </a:lnTo>
                <a:lnTo>
                  <a:pt x="192" y="176"/>
                </a:lnTo>
                <a:lnTo>
                  <a:pt x="192" y="200"/>
                </a:lnTo>
                <a:lnTo>
                  <a:pt x="184" y="208"/>
                </a:lnTo>
                <a:lnTo>
                  <a:pt x="184" y="216"/>
                </a:lnTo>
                <a:lnTo>
                  <a:pt x="184" y="216"/>
                </a:lnTo>
                <a:lnTo>
                  <a:pt x="200" y="216"/>
                </a:lnTo>
                <a:lnTo>
                  <a:pt x="200" y="216"/>
                </a:lnTo>
                <a:lnTo>
                  <a:pt x="200" y="224"/>
                </a:lnTo>
                <a:lnTo>
                  <a:pt x="200" y="240"/>
                </a:lnTo>
                <a:lnTo>
                  <a:pt x="208" y="240"/>
                </a:lnTo>
                <a:lnTo>
                  <a:pt x="208" y="240"/>
                </a:lnTo>
                <a:lnTo>
                  <a:pt x="216" y="224"/>
                </a:lnTo>
                <a:lnTo>
                  <a:pt x="216" y="224"/>
                </a:lnTo>
                <a:lnTo>
                  <a:pt x="216" y="224"/>
                </a:lnTo>
                <a:lnTo>
                  <a:pt x="216" y="224"/>
                </a:lnTo>
                <a:lnTo>
                  <a:pt x="216" y="224"/>
                </a:lnTo>
                <a:lnTo>
                  <a:pt x="232" y="192"/>
                </a:lnTo>
                <a:lnTo>
                  <a:pt x="240" y="176"/>
                </a:lnTo>
                <a:lnTo>
                  <a:pt x="240" y="176"/>
                </a:lnTo>
                <a:lnTo>
                  <a:pt x="240" y="152"/>
                </a:lnTo>
                <a:lnTo>
                  <a:pt x="248" y="152"/>
                </a:lnTo>
                <a:lnTo>
                  <a:pt x="248" y="152"/>
                </a:lnTo>
                <a:lnTo>
                  <a:pt x="248" y="152"/>
                </a:lnTo>
                <a:lnTo>
                  <a:pt x="248" y="160"/>
                </a:lnTo>
                <a:lnTo>
                  <a:pt x="248" y="168"/>
                </a:lnTo>
                <a:lnTo>
                  <a:pt x="248" y="176"/>
                </a:lnTo>
                <a:lnTo>
                  <a:pt x="248" y="176"/>
                </a:lnTo>
                <a:lnTo>
                  <a:pt x="264" y="160"/>
                </a:lnTo>
                <a:lnTo>
                  <a:pt x="264" y="160"/>
                </a:lnTo>
                <a:lnTo>
                  <a:pt x="264" y="160"/>
                </a:lnTo>
                <a:lnTo>
                  <a:pt x="264" y="160"/>
                </a:lnTo>
                <a:lnTo>
                  <a:pt x="272" y="152"/>
                </a:lnTo>
                <a:lnTo>
                  <a:pt x="272" y="152"/>
                </a:lnTo>
                <a:lnTo>
                  <a:pt x="272" y="152"/>
                </a:lnTo>
                <a:lnTo>
                  <a:pt x="280" y="152"/>
                </a:lnTo>
                <a:lnTo>
                  <a:pt x="280" y="152"/>
                </a:lnTo>
                <a:lnTo>
                  <a:pt x="272" y="160"/>
                </a:lnTo>
                <a:lnTo>
                  <a:pt x="272" y="168"/>
                </a:lnTo>
                <a:lnTo>
                  <a:pt x="272" y="176"/>
                </a:lnTo>
                <a:lnTo>
                  <a:pt x="272" y="176"/>
                </a:lnTo>
                <a:lnTo>
                  <a:pt x="272" y="176"/>
                </a:lnTo>
                <a:lnTo>
                  <a:pt x="280" y="168"/>
                </a:lnTo>
                <a:lnTo>
                  <a:pt x="288" y="160"/>
                </a:lnTo>
                <a:lnTo>
                  <a:pt x="296" y="152"/>
                </a:lnTo>
                <a:lnTo>
                  <a:pt x="296" y="152"/>
                </a:lnTo>
                <a:lnTo>
                  <a:pt x="288" y="152"/>
                </a:lnTo>
                <a:lnTo>
                  <a:pt x="288" y="144"/>
                </a:lnTo>
                <a:lnTo>
                  <a:pt x="296" y="136"/>
                </a:lnTo>
                <a:lnTo>
                  <a:pt x="304" y="136"/>
                </a:lnTo>
                <a:lnTo>
                  <a:pt x="320" y="136"/>
                </a:lnTo>
                <a:lnTo>
                  <a:pt x="320" y="136"/>
                </a:lnTo>
                <a:lnTo>
                  <a:pt x="320" y="136"/>
                </a:lnTo>
                <a:lnTo>
                  <a:pt x="320" y="136"/>
                </a:lnTo>
                <a:lnTo>
                  <a:pt x="336" y="136"/>
                </a:lnTo>
                <a:lnTo>
                  <a:pt x="336" y="136"/>
                </a:lnTo>
                <a:lnTo>
                  <a:pt x="344" y="120"/>
                </a:lnTo>
                <a:lnTo>
                  <a:pt x="344" y="120"/>
                </a:lnTo>
                <a:lnTo>
                  <a:pt x="376" y="120"/>
                </a:lnTo>
                <a:lnTo>
                  <a:pt x="376" y="120"/>
                </a:lnTo>
                <a:lnTo>
                  <a:pt x="384" y="128"/>
                </a:lnTo>
                <a:lnTo>
                  <a:pt x="400" y="136"/>
                </a:lnTo>
                <a:lnTo>
                  <a:pt x="400" y="144"/>
                </a:lnTo>
                <a:lnTo>
                  <a:pt x="408" y="144"/>
                </a:lnTo>
                <a:lnTo>
                  <a:pt x="408" y="144"/>
                </a:lnTo>
                <a:lnTo>
                  <a:pt x="400" y="128"/>
                </a:lnTo>
                <a:lnTo>
                  <a:pt x="400" y="128"/>
                </a:lnTo>
                <a:lnTo>
                  <a:pt x="400" y="128"/>
                </a:lnTo>
                <a:lnTo>
                  <a:pt x="408" y="120"/>
                </a:lnTo>
                <a:lnTo>
                  <a:pt x="408" y="120"/>
                </a:lnTo>
                <a:lnTo>
                  <a:pt x="408" y="120"/>
                </a:lnTo>
                <a:lnTo>
                  <a:pt x="408" y="128"/>
                </a:lnTo>
                <a:lnTo>
                  <a:pt x="416" y="128"/>
                </a:lnTo>
                <a:lnTo>
                  <a:pt x="424" y="120"/>
                </a:lnTo>
                <a:lnTo>
                  <a:pt x="432" y="120"/>
                </a:lnTo>
                <a:lnTo>
                  <a:pt x="456" y="120"/>
                </a:lnTo>
                <a:lnTo>
                  <a:pt x="456" y="120"/>
                </a:lnTo>
                <a:lnTo>
                  <a:pt x="456" y="112"/>
                </a:lnTo>
                <a:lnTo>
                  <a:pt x="456" y="112"/>
                </a:lnTo>
                <a:lnTo>
                  <a:pt x="456" y="112"/>
                </a:lnTo>
                <a:lnTo>
                  <a:pt x="456" y="112"/>
                </a:lnTo>
                <a:lnTo>
                  <a:pt x="448" y="104"/>
                </a:lnTo>
                <a:lnTo>
                  <a:pt x="448" y="104"/>
                </a:lnTo>
                <a:lnTo>
                  <a:pt x="432" y="104"/>
                </a:lnTo>
                <a:lnTo>
                  <a:pt x="432" y="104"/>
                </a:lnTo>
                <a:lnTo>
                  <a:pt x="432" y="96"/>
                </a:lnTo>
                <a:lnTo>
                  <a:pt x="432" y="72"/>
                </a:lnTo>
                <a:lnTo>
                  <a:pt x="424" y="72"/>
                </a:lnTo>
                <a:lnTo>
                  <a:pt x="416" y="80"/>
                </a:lnTo>
                <a:lnTo>
                  <a:pt x="416" y="80"/>
                </a:lnTo>
                <a:lnTo>
                  <a:pt x="408" y="80"/>
                </a:lnTo>
                <a:lnTo>
                  <a:pt x="400" y="80"/>
                </a:lnTo>
                <a:lnTo>
                  <a:pt x="400" y="80"/>
                </a:lnTo>
                <a:lnTo>
                  <a:pt x="392" y="80"/>
                </a:lnTo>
                <a:lnTo>
                  <a:pt x="392" y="80"/>
                </a:lnTo>
                <a:lnTo>
                  <a:pt x="376" y="80"/>
                </a:lnTo>
                <a:lnTo>
                  <a:pt x="376" y="80"/>
                </a:lnTo>
                <a:lnTo>
                  <a:pt x="376" y="72"/>
                </a:lnTo>
                <a:lnTo>
                  <a:pt x="376" y="56"/>
                </a:lnTo>
                <a:lnTo>
                  <a:pt x="376" y="56"/>
                </a:lnTo>
                <a:lnTo>
                  <a:pt x="376" y="48"/>
                </a:lnTo>
                <a:lnTo>
                  <a:pt x="376" y="48"/>
                </a:lnTo>
                <a:lnTo>
                  <a:pt x="360" y="56"/>
                </a:lnTo>
                <a:lnTo>
                  <a:pt x="344" y="64"/>
                </a:lnTo>
                <a:lnTo>
                  <a:pt x="312" y="64"/>
                </a:lnTo>
                <a:lnTo>
                  <a:pt x="296" y="64"/>
                </a:lnTo>
                <a:lnTo>
                  <a:pt x="296" y="64"/>
                </a:lnTo>
                <a:lnTo>
                  <a:pt x="264" y="96"/>
                </a:lnTo>
                <a:lnTo>
                  <a:pt x="264" y="96"/>
                </a:lnTo>
                <a:lnTo>
                  <a:pt x="264" y="96"/>
                </a:lnTo>
                <a:lnTo>
                  <a:pt x="264" y="96"/>
                </a:lnTo>
                <a:lnTo>
                  <a:pt x="256" y="96"/>
                </a:lnTo>
                <a:lnTo>
                  <a:pt x="248" y="96"/>
                </a:lnTo>
                <a:lnTo>
                  <a:pt x="248" y="96"/>
                </a:lnTo>
                <a:lnTo>
                  <a:pt x="248" y="96"/>
                </a:lnTo>
                <a:lnTo>
                  <a:pt x="248" y="88"/>
                </a:lnTo>
                <a:lnTo>
                  <a:pt x="240" y="88"/>
                </a:lnTo>
                <a:lnTo>
                  <a:pt x="232" y="88"/>
                </a:lnTo>
                <a:lnTo>
                  <a:pt x="232" y="96"/>
                </a:lnTo>
                <a:lnTo>
                  <a:pt x="232" y="96"/>
                </a:lnTo>
                <a:lnTo>
                  <a:pt x="216" y="96"/>
                </a:lnTo>
                <a:lnTo>
                  <a:pt x="216" y="96"/>
                </a:lnTo>
                <a:lnTo>
                  <a:pt x="208" y="88"/>
                </a:lnTo>
                <a:lnTo>
                  <a:pt x="208" y="80"/>
                </a:lnTo>
                <a:lnTo>
                  <a:pt x="200" y="80"/>
                </a:lnTo>
                <a:lnTo>
                  <a:pt x="184" y="56"/>
                </a:lnTo>
                <a:lnTo>
                  <a:pt x="168" y="56"/>
                </a:lnTo>
                <a:lnTo>
                  <a:pt x="152" y="64"/>
                </a:lnTo>
                <a:lnTo>
                  <a:pt x="152" y="64"/>
                </a:lnTo>
                <a:lnTo>
                  <a:pt x="152" y="64"/>
                </a:lnTo>
                <a:lnTo>
                  <a:pt x="152" y="56"/>
                </a:lnTo>
                <a:lnTo>
                  <a:pt x="152" y="56"/>
                </a:lnTo>
                <a:lnTo>
                  <a:pt x="152" y="56"/>
                </a:lnTo>
                <a:lnTo>
                  <a:pt x="144" y="56"/>
                </a:lnTo>
                <a:lnTo>
                  <a:pt x="136" y="72"/>
                </a:lnTo>
                <a:lnTo>
                  <a:pt x="136" y="72"/>
                </a:lnTo>
                <a:lnTo>
                  <a:pt x="136" y="72"/>
                </a:lnTo>
                <a:lnTo>
                  <a:pt x="136" y="48"/>
                </a:lnTo>
                <a:lnTo>
                  <a:pt x="136" y="56"/>
                </a:lnTo>
                <a:lnTo>
                  <a:pt x="128" y="56"/>
                </a:lnTo>
                <a:lnTo>
                  <a:pt x="128" y="48"/>
                </a:lnTo>
                <a:lnTo>
                  <a:pt x="128" y="48"/>
                </a:lnTo>
                <a:lnTo>
                  <a:pt x="128" y="40"/>
                </a:lnTo>
                <a:lnTo>
                  <a:pt x="136" y="40"/>
                </a:lnTo>
                <a:lnTo>
                  <a:pt x="136" y="40"/>
                </a:lnTo>
                <a:lnTo>
                  <a:pt x="136" y="40"/>
                </a:lnTo>
                <a:lnTo>
                  <a:pt x="136" y="40"/>
                </a:lnTo>
                <a:lnTo>
                  <a:pt x="136" y="40"/>
                </a:lnTo>
                <a:lnTo>
                  <a:pt x="136" y="40"/>
                </a:lnTo>
                <a:lnTo>
                  <a:pt x="136" y="48"/>
                </a:lnTo>
                <a:lnTo>
                  <a:pt x="136" y="48"/>
                </a:lnTo>
                <a:lnTo>
                  <a:pt x="136" y="48"/>
                </a:lnTo>
                <a:lnTo>
                  <a:pt x="144" y="40"/>
                </a:lnTo>
                <a:lnTo>
                  <a:pt x="144" y="32"/>
                </a:lnTo>
                <a:lnTo>
                  <a:pt x="152" y="32"/>
                </a:lnTo>
                <a:lnTo>
                  <a:pt x="152" y="32"/>
                </a:lnTo>
                <a:lnTo>
                  <a:pt x="168" y="16"/>
                </a:lnTo>
                <a:lnTo>
                  <a:pt x="168" y="8"/>
                </a:lnTo>
                <a:lnTo>
                  <a:pt x="168" y="8"/>
                </a:lnTo>
                <a:lnTo>
                  <a:pt x="168" y="8"/>
                </a:lnTo>
                <a:lnTo>
                  <a:pt x="176" y="8"/>
                </a:lnTo>
                <a:lnTo>
                  <a:pt x="176" y="8"/>
                </a:lnTo>
                <a:lnTo>
                  <a:pt x="184" y="0"/>
                </a:lnTo>
                <a:lnTo>
                  <a:pt x="176" y="0"/>
                </a:lnTo>
                <a:lnTo>
                  <a:pt x="152" y="0"/>
                </a:lnTo>
                <a:lnTo>
                  <a:pt x="128" y="16"/>
                </a:lnTo>
                <a:lnTo>
                  <a:pt x="120" y="24"/>
                </a:lnTo>
                <a:lnTo>
                  <a:pt x="120" y="24"/>
                </a:lnTo>
                <a:lnTo>
                  <a:pt x="112" y="24"/>
                </a:lnTo>
                <a:lnTo>
                  <a:pt x="96" y="56"/>
                </a:lnTo>
                <a:lnTo>
                  <a:pt x="96" y="56"/>
                </a:lnTo>
                <a:lnTo>
                  <a:pt x="80" y="64"/>
                </a:lnTo>
                <a:lnTo>
                  <a:pt x="72" y="72"/>
                </a:lnTo>
                <a:lnTo>
                  <a:pt x="64" y="72"/>
                </a:lnTo>
                <a:lnTo>
                  <a:pt x="56" y="72"/>
                </a:lnTo>
                <a:lnTo>
                  <a:pt x="40" y="80"/>
                </a:lnTo>
                <a:lnTo>
                  <a:pt x="40" y="80"/>
                </a:lnTo>
                <a:lnTo>
                  <a:pt x="32" y="88"/>
                </a:lnTo>
                <a:lnTo>
                  <a:pt x="8" y="96"/>
                </a:lnTo>
                <a:lnTo>
                  <a:pt x="0" y="10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61" name="Freeform 130"/>
          <p:cNvSpPr>
            <a:spLocks/>
          </p:cNvSpPr>
          <p:nvPr/>
        </p:nvSpPr>
        <p:spPr bwMode="auto">
          <a:xfrm>
            <a:off x="5578859" y="3079661"/>
            <a:ext cx="385520" cy="431625"/>
          </a:xfrm>
          <a:custGeom>
            <a:avLst/>
            <a:gdLst/>
            <a:ahLst/>
            <a:cxnLst>
              <a:cxn ang="0">
                <a:pos x="96" y="64"/>
              </a:cxn>
              <a:cxn ang="0">
                <a:pos x="104" y="56"/>
              </a:cxn>
              <a:cxn ang="0">
                <a:pos x="136" y="72"/>
              </a:cxn>
              <a:cxn ang="0">
                <a:pos x="144" y="72"/>
              </a:cxn>
              <a:cxn ang="0">
                <a:pos x="152" y="64"/>
              </a:cxn>
              <a:cxn ang="0">
                <a:pos x="160" y="72"/>
              </a:cxn>
              <a:cxn ang="0">
                <a:pos x="136" y="80"/>
              </a:cxn>
              <a:cxn ang="0">
                <a:pos x="144" y="80"/>
              </a:cxn>
              <a:cxn ang="0">
                <a:pos x="160" y="72"/>
              </a:cxn>
              <a:cxn ang="0">
                <a:pos x="160" y="72"/>
              </a:cxn>
              <a:cxn ang="0">
                <a:pos x="176" y="80"/>
              </a:cxn>
              <a:cxn ang="0">
                <a:pos x="198" y="64"/>
              </a:cxn>
              <a:cxn ang="0">
                <a:pos x="208" y="64"/>
              </a:cxn>
              <a:cxn ang="0">
                <a:pos x="224" y="64"/>
              </a:cxn>
              <a:cxn ang="0">
                <a:pos x="278" y="6"/>
              </a:cxn>
              <a:cxn ang="0">
                <a:pos x="312" y="0"/>
              </a:cxn>
              <a:cxn ang="0">
                <a:pos x="336" y="136"/>
              </a:cxn>
              <a:cxn ang="0">
                <a:pos x="328" y="136"/>
              </a:cxn>
              <a:cxn ang="0">
                <a:pos x="336" y="152"/>
              </a:cxn>
              <a:cxn ang="0">
                <a:pos x="328" y="176"/>
              </a:cxn>
              <a:cxn ang="0">
                <a:pos x="328" y="216"/>
              </a:cxn>
              <a:cxn ang="0">
                <a:pos x="328" y="240"/>
              </a:cxn>
              <a:cxn ang="0">
                <a:pos x="304" y="264"/>
              </a:cxn>
              <a:cxn ang="0">
                <a:pos x="288" y="272"/>
              </a:cxn>
              <a:cxn ang="0">
                <a:pos x="288" y="272"/>
              </a:cxn>
              <a:cxn ang="0">
                <a:pos x="272" y="288"/>
              </a:cxn>
              <a:cxn ang="0">
                <a:pos x="264" y="312"/>
              </a:cxn>
              <a:cxn ang="0">
                <a:pos x="264" y="328"/>
              </a:cxn>
              <a:cxn ang="0">
                <a:pos x="256" y="312"/>
              </a:cxn>
              <a:cxn ang="0">
                <a:pos x="240" y="328"/>
              </a:cxn>
              <a:cxn ang="0">
                <a:pos x="240" y="344"/>
              </a:cxn>
              <a:cxn ang="0">
                <a:pos x="240" y="360"/>
              </a:cxn>
              <a:cxn ang="0">
                <a:pos x="224" y="376"/>
              </a:cxn>
              <a:cxn ang="0">
                <a:pos x="208" y="376"/>
              </a:cxn>
              <a:cxn ang="0">
                <a:pos x="192" y="368"/>
              </a:cxn>
              <a:cxn ang="0">
                <a:pos x="192" y="368"/>
              </a:cxn>
              <a:cxn ang="0">
                <a:pos x="184" y="352"/>
              </a:cxn>
              <a:cxn ang="0">
                <a:pos x="168" y="368"/>
              </a:cxn>
              <a:cxn ang="0">
                <a:pos x="144" y="368"/>
              </a:cxn>
              <a:cxn ang="0">
                <a:pos x="136" y="360"/>
              </a:cxn>
              <a:cxn ang="0">
                <a:pos x="128" y="368"/>
              </a:cxn>
              <a:cxn ang="0">
                <a:pos x="120" y="368"/>
              </a:cxn>
              <a:cxn ang="0">
                <a:pos x="104" y="360"/>
              </a:cxn>
              <a:cxn ang="0">
                <a:pos x="80" y="360"/>
              </a:cxn>
              <a:cxn ang="0">
                <a:pos x="80" y="352"/>
              </a:cxn>
              <a:cxn ang="0">
                <a:pos x="48" y="336"/>
              </a:cxn>
              <a:cxn ang="0">
                <a:pos x="32" y="336"/>
              </a:cxn>
              <a:cxn ang="0">
                <a:pos x="0" y="80"/>
              </a:cxn>
            </a:cxnLst>
            <a:rect l="0" t="0" r="r" b="b"/>
            <a:pathLst>
              <a:path w="336" h="376">
                <a:moveTo>
                  <a:pt x="96" y="64"/>
                </a:moveTo>
                <a:lnTo>
                  <a:pt x="96" y="64"/>
                </a:lnTo>
                <a:lnTo>
                  <a:pt x="104" y="64"/>
                </a:lnTo>
                <a:lnTo>
                  <a:pt x="104" y="56"/>
                </a:lnTo>
                <a:lnTo>
                  <a:pt x="128" y="56"/>
                </a:lnTo>
                <a:lnTo>
                  <a:pt x="136" y="72"/>
                </a:lnTo>
                <a:lnTo>
                  <a:pt x="136" y="72"/>
                </a:lnTo>
                <a:lnTo>
                  <a:pt x="144" y="72"/>
                </a:lnTo>
                <a:lnTo>
                  <a:pt x="152" y="64"/>
                </a:lnTo>
                <a:lnTo>
                  <a:pt x="152" y="64"/>
                </a:lnTo>
                <a:lnTo>
                  <a:pt x="160" y="72"/>
                </a:lnTo>
                <a:lnTo>
                  <a:pt x="160" y="72"/>
                </a:lnTo>
                <a:lnTo>
                  <a:pt x="144" y="72"/>
                </a:lnTo>
                <a:lnTo>
                  <a:pt x="136" y="80"/>
                </a:lnTo>
                <a:lnTo>
                  <a:pt x="136" y="80"/>
                </a:lnTo>
                <a:lnTo>
                  <a:pt x="144" y="80"/>
                </a:lnTo>
                <a:lnTo>
                  <a:pt x="152" y="80"/>
                </a:lnTo>
                <a:lnTo>
                  <a:pt x="160" y="72"/>
                </a:lnTo>
                <a:lnTo>
                  <a:pt x="160" y="72"/>
                </a:lnTo>
                <a:lnTo>
                  <a:pt x="160" y="72"/>
                </a:lnTo>
                <a:lnTo>
                  <a:pt x="168" y="80"/>
                </a:lnTo>
                <a:lnTo>
                  <a:pt x="176" y="80"/>
                </a:lnTo>
                <a:lnTo>
                  <a:pt x="192" y="72"/>
                </a:lnTo>
                <a:lnTo>
                  <a:pt x="198" y="64"/>
                </a:lnTo>
                <a:lnTo>
                  <a:pt x="208" y="64"/>
                </a:lnTo>
                <a:lnTo>
                  <a:pt x="208" y="64"/>
                </a:lnTo>
                <a:lnTo>
                  <a:pt x="224" y="64"/>
                </a:lnTo>
                <a:lnTo>
                  <a:pt x="224" y="64"/>
                </a:lnTo>
                <a:lnTo>
                  <a:pt x="240" y="48"/>
                </a:lnTo>
                <a:lnTo>
                  <a:pt x="278" y="6"/>
                </a:lnTo>
                <a:lnTo>
                  <a:pt x="312" y="0"/>
                </a:lnTo>
                <a:lnTo>
                  <a:pt x="312" y="0"/>
                </a:lnTo>
                <a:lnTo>
                  <a:pt x="336" y="136"/>
                </a:lnTo>
                <a:lnTo>
                  <a:pt x="336" y="136"/>
                </a:lnTo>
                <a:lnTo>
                  <a:pt x="328" y="136"/>
                </a:lnTo>
                <a:lnTo>
                  <a:pt x="328" y="136"/>
                </a:lnTo>
                <a:lnTo>
                  <a:pt x="328" y="144"/>
                </a:lnTo>
                <a:lnTo>
                  <a:pt x="336" y="152"/>
                </a:lnTo>
                <a:lnTo>
                  <a:pt x="336" y="176"/>
                </a:lnTo>
                <a:lnTo>
                  <a:pt x="328" y="176"/>
                </a:lnTo>
                <a:lnTo>
                  <a:pt x="328" y="176"/>
                </a:lnTo>
                <a:lnTo>
                  <a:pt x="328" y="216"/>
                </a:lnTo>
                <a:lnTo>
                  <a:pt x="328" y="224"/>
                </a:lnTo>
                <a:lnTo>
                  <a:pt x="328" y="240"/>
                </a:lnTo>
                <a:lnTo>
                  <a:pt x="312" y="256"/>
                </a:lnTo>
                <a:lnTo>
                  <a:pt x="304" y="264"/>
                </a:lnTo>
                <a:lnTo>
                  <a:pt x="296" y="272"/>
                </a:lnTo>
                <a:lnTo>
                  <a:pt x="288" y="272"/>
                </a:lnTo>
                <a:lnTo>
                  <a:pt x="288" y="272"/>
                </a:lnTo>
                <a:lnTo>
                  <a:pt x="288" y="272"/>
                </a:lnTo>
                <a:lnTo>
                  <a:pt x="288" y="272"/>
                </a:lnTo>
                <a:lnTo>
                  <a:pt x="272" y="288"/>
                </a:lnTo>
                <a:lnTo>
                  <a:pt x="272" y="288"/>
                </a:lnTo>
                <a:lnTo>
                  <a:pt x="264" y="312"/>
                </a:lnTo>
                <a:lnTo>
                  <a:pt x="264" y="312"/>
                </a:lnTo>
                <a:lnTo>
                  <a:pt x="264" y="328"/>
                </a:lnTo>
                <a:lnTo>
                  <a:pt x="256" y="328"/>
                </a:lnTo>
                <a:lnTo>
                  <a:pt x="256" y="312"/>
                </a:lnTo>
                <a:lnTo>
                  <a:pt x="240" y="312"/>
                </a:lnTo>
                <a:lnTo>
                  <a:pt x="240" y="328"/>
                </a:lnTo>
                <a:lnTo>
                  <a:pt x="240" y="336"/>
                </a:lnTo>
                <a:lnTo>
                  <a:pt x="240" y="344"/>
                </a:lnTo>
                <a:lnTo>
                  <a:pt x="240" y="360"/>
                </a:lnTo>
                <a:lnTo>
                  <a:pt x="240" y="360"/>
                </a:lnTo>
                <a:lnTo>
                  <a:pt x="232" y="368"/>
                </a:lnTo>
                <a:lnTo>
                  <a:pt x="224" y="376"/>
                </a:lnTo>
                <a:lnTo>
                  <a:pt x="216" y="376"/>
                </a:lnTo>
                <a:lnTo>
                  <a:pt x="208" y="376"/>
                </a:lnTo>
                <a:lnTo>
                  <a:pt x="200" y="368"/>
                </a:lnTo>
                <a:lnTo>
                  <a:pt x="192" y="368"/>
                </a:lnTo>
                <a:lnTo>
                  <a:pt x="192" y="368"/>
                </a:lnTo>
                <a:lnTo>
                  <a:pt x="192" y="368"/>
                </a:lnTo>
                <a:lnTo>
                  <a:pt x="192" y="360"/>
                </a:lnTo>
                <a:lnTo>
                  <a:pt x="184" y="352"/>
                </a:lnTo>
                <a:lnTo>
                  <a:pt x="176" y="352"/>
                </a:lnTo>
                <a:lnTo>
                  <a:pt x="168" y="368"/>
                </a:lnTo>
                <a:lnTo>
                  <a:pt x="160" y="368"/>
                </a:lnTo>
                <a:lnTo>
                  <a:pt x="144" y="368"/>
                </a:lnTo>
                <a:lnTo>
                  <a:pt x="144" y="368"/>
                </a:lnTo>
                <a:lnTo>
                  <a:pt x="136" y="360"/>
                </a:lnTo>
                <a:lnTo>
                  <a:pt x="128" y="360"/>
                </a:lnTo>
                <a:lnTo>
                  <a:pt x="128" y="368"/>
                </a:lnTo>
                <a:lnTo>
                  <a:pt x="128" y="368"/>
                </a:lnTo>
                <a:lnTo>
                  <a:pt x="120" y="368"/>
                </a:lnTo>
                <a:lnTo>
                  <a:pt x="120" y="368"/>
                </a:lnTo>
                <a:lnTo>
                  <a:pt x="104" y="360"/>
                </a:lnTo>
                <a:lnTo>
                  <a:pt x="104" y="360"/>
                </a:lnTo>
                <a:lnTo>
                  <a:pt x="80" y="360"/>
                </a:lnTo>
                <a:lnTo>
                  <a:pt x="80" y="360"/>
                </a:lnTo>
                <a:lnTo>
                  <a:pt x="80" y="352"/>
                </a:lnTo>
                <a:lnTo>
                  <a:pt x="72" y="336"/>
                </a:lnTo>
                <a:lnTo>
                  <a:pt x="48" y="336"/>
                </a:lnTo>
                <a:lnTo>
                  <a:pt x="32" y="336"/>
                </a:lnTo>
                <a:lnTo>
                  <a:pt x="32" y="336"/>
                </a:lnTo>
                <a:lnTo>
                  <a:pt x="0" y="80"/>
                </a:lnTo>
                <a:lnTo>
                  <a:pt x="0" y="80"/>
                </a:lnTo>
                <a:lnTo>
                  <a:pt x="96" y="6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63" name="Freeform 132"/>
          <p:cNvSpPr>
            <a:spLocks/>
          </p:cNvSpPr>
          <p:nvPr/>
        </p:nvSpPr>
        <p:spPr bwMode="auto">
          <a:xfrm>
            <a:off x="5340484" y="3152253"/>
            <a:ext cx="275651" cy="496370"/>
          </a:xfrm>
          <a:custGeom>
            <a:avLst/>
            <a:gdLst/>
            <a:ahLst/>
            <a:cxnLst>
              <a:cxn ang="0">
                <a:pos x="0" y="424"/>
              </a:cxn>
              <a:cxn ang="0">
                <a:pos x="0" y="408"/>
              </a:cxn>
              <a:cxn ang="0">
                <a:pos x="8" y="400"/>
              </a:cxn>
              <a:cxn ang="0">
                <a:pos x="8" y="384"/>
              </a:cxn>
              <a:cxn ang="0">
                <a:pos x="24" y="352"/>
              </a:cxn>
              <a:cxn ang="0">
                <a:pos x="32" y="336"/>
              </a:cxn>
              <a:cxn ang="0">
                <a:pos x="32" y="312"/>
              </a:cxn>
              <a:cxn ang="0">
                <a:pos x="24" y="296"/>
              </a:cxn>
              <a:cxn ang="0">
                <a:pos x="24" y="272"/>
              </a:cxn>
              <a:cxn ang="0">
                <a:pos x="24" y="264"/>
              </a:cxn>
              <a:cxn ang="0">
                <a:pos x="8" y="32"/>
              </a:cxn>
              <a:cxn ang="0">
                <a:pos x="24" y="32"/>
              </a:cxn>
              <a:cxn ang="0">
                <a:pos x="56" y="16"/>
              </a:cxn>
              <a:cxn ang="0">
                <a:pos x="208" y="0"/>
              </a:cxn>
              <a:cxn ang="0">
                <a:pos x="208" y="16"/>
              </a:cxn>
              <a:cxn ang="0">
                <a:pos x="240" y="272"/>
              </a:cxn>
              <a:cxn ang="0">
                <a:pos x="232" y="288"/>
              </a:cxn>
              <a:cxn ang="0">
                <a:pos x="240" y="304"/>
              </a:cxn>
              <a:cxn ang="0">
                <a:pos x="216" y="312"/>
              </a:cxn>
              <a:cxn ang="0">
                <a:pos x="192" y="312"/>
              </a:cxn>
              <a:cxn ang="0">
                <a:pos x="200" y="328"/>
              </a:cxn>
              <a:cxn ang="0">
                <a:pos x="192" y="344"/>
              </a:cxn>
              <a:cxn ang="0">
                <a:pos x="176" y="360"/>
              </a:cxn>
              <a:cxn ang="0">
                <a:pos x="168" y="384"/>
              </a:cxn>
              <a:cxn ang="0">
                <a:pos x="144" y="392"/>
              </a:cxn>
              <a:cxn ang="0">
                <a:pos x="136" y="376"/>
              </a:cxn>
              <a:cxn ang="0">
                <a:pos x="120" y="400"/>
              </a:cxn>
              <a:cxn ang="0">
                <a:pos x="112" y="416"/>
              </a:cxn>
              <a:cxn ang="0">
                <a:pos x="104" y="400"/>
              </a:cxn>
              <a:cxn ang="0">
                <a:pos x="80" y="416"/>
              </a:cxn>
              <a:cxn ang="0">
                <a:pos x="72" y="424"/>
              </a:cxn>
              <a:cxn ang="0">
                <a:pos x="48" y="408"/>
              </a:cxn>
              <a:cxn ang="0">
                <a:pos x="40" y="416"/>
              </a:cxn>
              <a:cxn ang="0">
                <a:pos x="40" y="408"/>
              </a:cxn>
              <a:cxn ang="0">
                <a:pos x="40" y="424"/>
              </a:cxn>
              <a:cxn ang="0">
                <a:pos x="32" y="424"/>
              </a:cxn>
              <a:cxn ang="0">
                <a:pos x="24" y="416"/>
              </a:cxn>
              <a:cxn ang="0">
                <a:pos x="8" y="416"/>
              </a:cxn>
              <a:cxn ang="0">
                <a:pos x="8" y="416"/>
              </a:cxn>
              <a:cxn ang="0">
                <a:pos x="8" y="432"/>
              </a:cxn>
              <a:cxn ang="0">
                <a:pos x="8" y="432"/>
              </a:cxn>
            </a:cxnLst>
            <a:rect l="0" t="0" r="r" b="b"/>
            <a:pathLst>
              <a:path w="240" h="432">
                <a:moveTo>
                  <a:pt x="0" y="424"/>
                </a:moveTo>
                <a:lnTo>
                  <a:pt x="0" y="424"/>
                </a:lnTo>
                <a:lnTo>
                  <a:pt x="0" y="416"/>
                </a:lnTo>
                <a:lnTo>
                  <a:pt x="0" y="408"/>
                </a:lnTo>
                <a:lnTo>
                  <a:pt x="8" y="408"/>
                </a:lnTo>
                <a:lnTo>
                  <a:pt x="8" y="400"/>
                </a:lnTo>
                <a:lnTo>
                  <a:pt x="8" y="384"/>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72"/>
                </a:lnTo>
                <a:lnTo>
                  <a:pt x="24" y="264"/>
                </a:lnTo>
                <a:lnTo>
                  <a:pt x="8" y="24"/>
                </a:lnTo>
                <a:lnTo>
                  <a:pt x="8" y="32"/>
                </a:lnTo>
                <a:lnTo>
                  <a:pt x="8" y="40"/>
                </a:lnTo>
                <a:lnTo>
                  <a:pt x="24" y="32"/>
                </a:lnTo>
                <a:lnTo>
                  <a:pt x="40" y="32"/>
                </a:lnTo>
                <a:lnTo>
                  <a:pt x="56" y="16"/>
                </a:lnTo>
                <a:lnTo>
                  <a:pt x="56" y="16"/>
                </a:lnTo>
                <a:lnTo>
                  <a:pt x="208" y="0"/>
                </a:lnTo>
                <a:lnTo>
                  <a:pt x="208" y="0"/>
                </a:lnTo>
                <a:lnTo>
                  <a:pt x="208" y="16"/>
                </a:lnTo>
                <a:lnTo>
                  <a:pt x="240" y="272"/>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16"/>
                </a:lnTo>
                <a:lnTo>
                  <a:pt x="40" y="408"/>
                </a:lnTo>
                <a:lnTo>
                  <a:pt x="40" y="408"/>
                </a:lnTo>
                <a:lnTo>
                  <a:pt x="40" y="416"/>
                </a:lnTo>
                <a:lnTo>
                  <a:pt x="40" y="424"/>
                </a:lnTo>
                <a:lnTo>
                  <a:pt x="32" y="424"/>
                </a:lnTo>
                <a:lnTo>
                  <a:pt x="32" y="424"/>
                </a:lnTo>
                <a:lnTo>
                  <a:pt x="32" y="424"/>
                </a:lnTo>
                <a:lnTo>
                  <a:pt x="24" y="416"/>
                </a:lnTo>
                <a:lnTo>
                  <a:pt x="16" y="416"/>
                </a:lnTo>
                <a:lnTo>
                  <a:pt x="8" y="416"/>
                </a:lnTo>
                <a:lnTo>
                  <a:pt x="8" y="416"/>
                </a:lnTo>
                <a:lnTo>
                  <a:pt x="8" y="416"/>
                </a:lnTo>
                <a:lnTo>
                  <a:pt x="8" y="424"/>
                </a:lnTo>
                <a:lnTo>
                  <a:pt x="8" y="432"/>
                </a:lnTo>
                <a:lnTo>
                  <a:pt x="8" y="432"/>
                </a:lnTo>
                <a:lnTo>
                  <a:pt x="8" y="432"/>
                </a:lnTo>
                <a:lnTo>
                  <a:pt x="0" y="424"/>
                </a:lnTo>
                <a:close/>
              </a:path>
            </a:pathLst>
          </a:custGeom>
          <a:pattFill prst="wdUpDiag">
            <a:fgClr>
              <a:srgbClr val="E7982E"/>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64" name="Freeform 133"/>
          <p:cNvSpPr>
            <a:spLocks/>
          </p:cNvSpPr>
          <p:nvPr/>
        </p:nvSpPr>
        <p:spPr bwMode="auto">
          <a:xfrm>
            <a:off x="5936911" y="2987450"/>
            <a:ext cx="532665" cy="349224"/>
          </a:xfrm>
          <a:custGeom>
            <a:avLst/>
            <a:gdLst/>
            <a:ahLst/>
            <a:cxnLst>
              <a:cxn ang="0">
                <a:pos x="120" y="288"/>
              </a:cxn>
              <a:cxn ang="0">
                <a:pos x="400" y="240"/>
              </a:cxn>
              <a:cxn ang="0">
                <a:pos x="400" y="240"/>
              </a:cxn>
              <a:cxn ang="0">
                <a:pos x="400" y="216"/>
              </a:cxn>
              <a:cxn ang="0">
                <a:pos x="416" y="216"/>
              </a:cxn>
              <a:cxn ang="0">
                <a:pos x="424" y="224"/>
              </a:cxn>
              <a:cxn ang="0">
                <a:pos x="424" y="224"/>
              </a:cxn>
              <a:cxn ang="0">
                <a:pos x="440" y="208"/>
              </a:cxn>
              <a:cxn ang="0">
                <a:pos x="440" y="208"/>
              </a:cxn>
              <a:cxn ang="0">
                <a:pos x="440" y="200"/>
              </a:cxn>
              <a:cxn ang="0">
                <a:pos x="456" y="184"/>
              </a:cxn>
              <a:cxn ang="0">
                <a:pos x="464" y="176"/>
              </a:cxn>
              <a:cxn ang="0">
                <a:pos x="464" y="176"/>
              </a:cxn>
              <a:cxn ang="0">
                <a:pos x="464" y="168"/>
              </a:cxn>
              <a:cxn ang="0">
                <a:pos x="464" y="168"/>
              </a:cxn>
              <a:cxn ang="0">
                <a:pos x="432" y="144"/>
              </a:cxn>
              <a:cxn ang="0">
                <a:pos x="416" y="136"/>
              </a:cxn>
              <a:cxn ang="0">
                <a:pos x="416" y="120"/>
              </a:cxn>
              <a:cxn ang="0">
                <a:pos x="424" y="120"/>
              </a:cxn>
              <a:cxn ang="0">
                <a:pos x="424" y="112"/>
              </a:cxn>
              <a:cxn ang="0">
                <a:pos x="424" y="112"/>
              </a:cxn>
              <a:cxn ang="0">
                <a:pos x="416" y="96"/>
              </a:cxn>
              <a:cxn ang="0">
                <a:pos x="416" y="96"/>
              </a:cxn>
              <a:cxn ang="0">
                <a:pos x="432" y="80"/>
              </a:cxn>
              <a:cxn ang="0">
                <a:pos x="432" y="80"/>
              </a:cxn>
              <a:cxn ang="0">
                <a:pos x="432" y="64"/>
              </a:cxn>
              <a:cxn ang="0">
                <a:pos x="440" y="56"/>
              </a:cxn>
              <a:cxn ang="0">
                <a:pos x="440" y="56"/>
              </a:cxn>
              <a:cxn ang="0">
                <a:pos x="424" y="48"/>
              </a:cxn>
              <a:cxn ang="0">
                <a:pos x="416" y="48"/>
              </a:cxn>
              <a:cxn ang="0">
                <a:pos x="408" y="40"/>
              </a:cxn>
              <a:cxn ang="0">
                <a:pos x="408" y="24"/>
              </a:cxn>
              <a:cxn ang="0">
                <a:pos x="400" y="16"/>
              </a:cxn>
              <a:cxn ang="0">
                <a:pos x="392" y="16"/>
              </a:cxn>
              <a:cxn ang="0">
                <a:pos x="384" y="0"/>
              </a:cxn>
              <a:cxn ang="0">
                <a:pos x="376" y="0"/>
              </a:cxn>
              <a:cxn ang="0">
                <a:pos x="328" y="8"/>
              </a:cxn>
              <a:cxn ang="0">
                <a:pos x="216" y="32"/>
              </a:cxn>
              <a:cxn ang="0">
                <a:pos x="96" y="56"/>
              </a:cxn>
              <a:cxn ang="0">
                <a:pos x="56" y="64"/>
              </a:cxn>
              <a:cxn ang="0">
                <a:pos x="56" y="64"/>
              </a:cxn>
              <a:cxn ang="0">
                <a:pos x="48" y="40"/>
              </a:cxn>
              <a:cxn ang="0">
                <a:pos x="48" y="40"/>
              </a:cxn>
              <a:cxn ang="0">
                <a:pos x="40" y="48"/>
              </a:cxn>
              <a:cxn ang="0">
                <a:pos x="16" y="72"/>
              </a:cxn>
              <a:cxn ang="0">
                <a:pos x="0" y="80"/>
              </a:cxn>
              <a:cxn ang="0">
                <a:pos x="0" y="80"/>
              </a:cxn>
              <a:cxn ang="0">
                <a:pos x="24" y="216"/>
              </a:cxn>
              <a:cxn ang="0">
                <a:pos x="40" y="304"/>
              </a:cxn>
              <a:cxn ang="0">
                <a:pos x="40" y="304"/>
              </a:cxn>
              <a:cxn ang="0">
                <a:pos x="120" y="288"/>
              </a:cxn>
            </a:cxnLst>
            <a:rect l="0" t="0" r="r" b="b"/>
            <a:pathLst>
              <a:path w="464" h="304">
                <a:moveTo>
                  <a:pt x="120" y="288"/>
                </a:moveTo>
                <a:lnTo>
                  <a:pt x="400" y="240"/>
                </a:lnTo>
                <a:lnTo>
                  <a:pt x="400" y="240"/>
                </a:lnTo>
                <a:lnTo>
                  <a:pt x="400" y="216"/>
                </a:lnTo>
                <a:lnTo>
                  <a:pt x="416" y="216"/>
                </a:lnTo>
                <a:lnTo>
                  <a:pt x="424" y="224"/>
                </a:lnTo>
                <a:lnTo>
                  <a:pt x="424" y="224"/>
                </a:lnTo>
                <a:lnTo>
                  <a:pt x="440" y="208"/>
                </a:lnTo>
                <a:lnTo>
                  <a:pt x="440" y="208"/>
                </a:lnTo>
                <a:lnTo>
                  <a:pt x="440" y="200"/>
                </a:lnTo>
                <a:lnTo>
                  <a:pt x="456" y="184"/>
                </a:lnTo>
                <a:lnTo>
                  <a:pt x="464" y="176"/>
                </a:lnTo>
                <a:lnTo>
                  <a:pt x="464" y="176"/>
                </a:lnTo>
                <a:lnTo>
                  <a:pt x="464" y="168"/>
                </a:lnTo>
                <a:lnTo>
                  <a:pt x="464" y="168"/>
                </a:lnTo>
                <a:lnTo>
                  <a:pt x="432" y="144"/>
                </a:lnTo>
                <a:lnTo>
                  <a:pt x="416" y="136"/>
                </a:lnTo>
                <a:lnTo>
                  <a:pt x="416" y="120"/>
                </a:lnTo>
                <a:lnTo>
                  <a:pt x="424" y="120"/>
                </a:lnTo>
                <a:lnTo>
                  <a:pt x="424" y="112"/>
                </a:lnTo>
                <a:lnTo>
                  <a:pt x="424" y="112"/>
                </a:lnTo>
                <a:lnTo>
                  <a:pt x="416" y="96"/>
                </a:lnTo>
                <a:lnTo>
                  <a:pt x="416" y="96"/>
                </a:lnTo>
                <a:lnTo>
                  <a:pt x="432" y="80"/>
                </a:lnTo>
                <a:lnTo>
                  <a:pt x="432" y="80"/>
                </a:lnTo>
                <a:lnTo>
                  <a:pt x="432" y="64"/>
                </a:lnTo>
                <a:lnTo>
                  <a:pt x="440" y="56"/>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56" y="64"/>
                </a:lnTo>
                <a:lnTo>
                  <a:pt x="48" y="40"/>
                </a:lnTo>
                <a:lnTo>
                  <a:pt x="48" y="40"/>
                </a:lnTo>
                <a:lnTo>
                  <a:pt x="40" y="48"/>
                </a:lnTo>
                <a:lnTo>
                  <a:pt x="16" y="72"/>
                </a:lnTo>
                <a:lnTo>
                  <a:pt x="0" y="80"/>
                </a:lnTo>
                <a:lnTo>
                  <a:pt x="0" y="80"/>
                </a:lnTo>
                <a:lnTo>
                  <a:pt x="24" y="216"/>
                </a:lnTo>
                <a:lnTo>
                  <a:pt x="40" y="304"/>
                </a:lnTo>
                <a:lnTo>
                  <a:pt x="40" y="304"/>
                </a:lnTo>
                <a:lnTo>
                  <a:pt x="120" y="28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65" name="Freeform 134"/>
          <p:cNvSpPr>
            <a:spLocks/>
          </p:cNvSpPr>
          <p:nvPr/>
        </p:nvSpPr>
        <p:spPr bwMode="auto">
          <a:xfrm>
            <a:off x="6460748" y="2573484"/>
            <a:ext cx="147145" cy="294290"/>
          </a:xfrm>
          <a:custGeom>
            <a:avLst/>
            <a:gdLst/>
            <a:ahLst/>
            <a:cxnLst>
              <a:cxn ang="0">
                <a:pos x="48" y="232"/>
              </a:cxn>
              <a:cxn ang="0">
                <a:pos x="40" y="184"/>
              </a:cxn>
              <a:cxn ang="0">
                <a:pos x="40" y="168"/>
              </a:cxn>
              <a:cxn ang="0">
                <a:pos x="32" y="168"/>
              </a:cxn>
              <a:cxn ang="0">
                <a:pos x="32" y="176"/>
              </a:cxn>
              <a:cxn ang="0">
                <a:pos x="32" y="176"/>
              </a:cxn>
              <a:cxn ang="0">
                <a:pos x="24" y="168"/>
              </a:cxn>
              <a:cxn ang="0">
                <a:pos x="24" y="168"/>
              </a:cxn>
              <a:cxn ang="0">
                <a:pos x="16" y="128"/>
              </a:cxn>
              <a:cxn ang="0">
                <a:pos x="16" y="104"/>
              </a:cxn>
              <a:cxn ang="0">
                <a:pos x="16" y="104"/>
              </a:cxn>
              <a:cxn ang="0">
                <a:pos x="8" y="88"/>
              </a:cxn>
              <a:cxn ang="0">
                <a:pos x="0" y="32"/>
              </a:cxn>
              <a:cxn ang="0">
                <a:pos x="0" y="32"/>
              </a:cxn>
              <a:cxn ang="0">
                <a:pos x="128" y="0"/>
              </a:cxn>
              <a:cxn ang="0">
                <a:pos x="128" y="0"/>
              </a:cxn>
              <a:cxn ang="0">
                <a:pos x="128" y="8"/>
              </a:cxn>
              <a:cxn ang="0">
                <a:pos x="128" y="8"/>
              </a:cxn>
              <a:cxn ang="0">
                <a:pos x="128" y="16"/>
              </a:cxn>
              <a:cxn ang="0">
                <a:pos x="120" y="24"/>
              </a:cxn>
              <a:cxn ang="0">
                <a:pos x="120" y="24"/>
              </a:cxn>
              <a:cxn ang="0">
                <a:pos x="128" y="32"/>
              </a:cxn>
              <a:cxn ang="0">
                <a:pos x="128" y="56"/>
              </a:cxn>
              <a:cxn ang="0">
                <a:pos x="128" y="64"/>
              </a:cxn>
              <a:cxn ang="0">
                <a:pos x="112" y="72"/>
              </a:cxn>
              <a:cxn ang="0">
                <a:pos x="112" y="72"/>
              </a:cxn>
              <a:cxn ang="0">
                <a:pos x="112" y="72"/>
              </a:cxn>
              <a:cxn ang="0">
                <a:pos x="112" y="72"/>
              </a:cxn>
              <a:cxn ang="0">
                <a:pos x="104" y="80"/>
              </a:cxn>
              <a:cxn ang="0">
                <a:pos x="104" y="80"/>
              </a:cxn>
              <a:cxn ang="0">
                <a:pos x="112" y="88"/>
              </a:cxn>
              <a:cxn ang="0">
                <a:pos x="112" y="104"/>
              </a:cxn>
              <a:cxn ang="0">
                <a:pos x="112" y="128"/>
              </a:cxn>
              <a:cxn ang="0">
                <a:pos x="104" y="136"/>
              </a:cxn>
              <a:cxn ang="0">
                <a:pos x="104" y="144"/>
              </a:cxn>
              <a:cxn ang="0">
                <a:pos x="104" y="152"/>
              </a:cxn>
              <a:cxn ang="0">
                <a:pos x="96" y="160"/>
              </a:cxn>
              <a:cxn ang="0">
                <a:pos x="96" y="176"/>
              </a:cxn>
              <a:cxn ang="0">
                <a:pos x="104" y="184"/>
              </a:cxn>
              <a:cxn ang="0">
                <a:pos x="104" y="192"/>
              </a:cxn>
              <a:cxn ang="0">
                <a:pos x="112" y="208"/>
              </a:cxn>
              <a:cxn ang="0">
                <a:pos x="112" y="216"/>
              </a:cxn>
              <a:cxn ang="0">
                <a:pos x="104" y="224"/>
              </a:cxn>
              <a:cxn ang="0">
                <a:pos x="104" y="240"/>
              </a:cxn>
              <a:cxn ang="0">
                <a:pos x="112" y="240"/>
              </a:cxn>
              <a:cxn ang="0">
                <a:pos x="112" y="240"/>
              </a:cxn>
              <a:cxn ang="0">
                <a:pos x="56" y="256"/>
              </a:cxn>
              <a:cxn ang="0">
                <a:pos x="56" y="256"/>
              </a:cxn>
              <a:cxn ang="0">
                <a:pos x="48" y="232"/>
              </a:cxn>
            </a:cxnLst>
            <a:rect l="0" t="0" r="r" b="b"/>
            <a:pathLst>
              <a:path w="128" h="256">
                <a:moveTo>
                  <a:pt x="48" y="232"/>
                </a:moveTo>
                <a:lnTo>
                  <a:pt x="40" y="184"/>
                </a:lnTo>
                <a:lnTo>
                  <a:pt x="40" y="168"/>
                </a:lnTo>
                <a:lnTo>
                  <a:pt x="32" y="168"/>
                </a:lnTo>
                <a:lnTo>
                  <a:pt x="32" y="176"/>
                </a:lnTo>
                <a:lnTo>
                  <a:pt x="32" y="176"/>
                </a:lnTo>
                <a:lnTo>
                  <a:pt x="24" y="168"/>
                </a:lnTo>
                <a:lnTo>
                  <a:pt x="24" y="168"/>
                </a:lnTo>
                <a:lnTo>
                  <a:pt x="16" y="128"/>
                </a:lnTo>
                <a:lnTo>
                  <a:pt x="16" y="104"/>
                </a:lnTo>
                <a:lnTo>
                  <a:pt x="16" y="104"/>
                </a:lnTo>
                <a:lnTo>
                  <a:pt x="8" y="88"/>
                </a:lnTo>
                <a:lnTo>
                  <a:pt x="0" y="32"/>
                </a:lnTo>
                <a:lnTo>
                  <a:pt x="0" y="32"/>
                </a:lnTo>
                <a:lnTo>
                  <a:pt x="128" y="0"/>
                </a:lnTo>
                <a:lnTo>
                  <a:pt x="128" y="0"/>
                </a:lnTo>
                <a:lnTo>
                  <a:pt x="128" y="8"/>
                </a:lnTo>
                <a:lnTo>
                  <a:pt x="128" y="8"/>
                </a:lnTo>
                <a:lnTo>
                  <a:pt x="128" y="16"/>
                </a:lnTo>
                <a:lnTo>
                  <a:pt x="120" y="24"/>
                </a:lnTo>
                <a:lnTo>
                  <a:pt x="120" y="24"/>
                </a:lnTo>
                <a:lnTo>
                  <a:pt x="128" y="32"/>
                </a:lnTo>
                <a:lnTo>
                  <a:pt x="128" y="56"/>
                </a:lnTo>
                <a:lnTo>
                  <a:pt x="128" y="64"/>
                </a:lnTo>
                <a:lnTo>
                  <a:pt x="112" y="72"/>
                </a:lnTo>
                <a:lnTo>
                  <a:pt x="112" y="72"/>
                </a:lnTo>
                <a:lnTo>
                  <a:pt x="112" y="72"/>
                </a:lnTo>
                <a:lnTo>
                  <a:pt x="112" y="72"/>
                </a:lnTo>
                <a:lnTo>
                  <a:pt x="104" y="80"/>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112" y="240"/>
                </a:lnTo>
                <a:lnTo>
                  <a:pt x="56" y="256"/>
                </a:lnTo>
                <a:lnTo>
                  <a:pt x="56" y="256"/>
                </a:lnTo>
                <a:lnTo>
                  <a:pt x="48" y="23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66" name="Freeform 135"/>
          <p:cNvSpPr>
            <a:spLocks/>
          </p:cNvSpPr>
          <p:nvPr/>
        </p:nvSpPr>
        <p:spPr bwMode="auto">
          <a:xfrm>
            <a:off x="4926517" y="2343937"/>
            <a:ext cx="633704" cy="294290"/>
          </a:xfrm>
          <a:custGeom>
            <a:avLst/>
            <a:gdLst/>
            <a:ahLst/>
            <a:cxnLst>
              <a:cxn ang="0">
                <a:pos x="520" y="232"/>
              </a:cxn>
              <a:cxn ang="0">
                <a:pos x="496" y="232"/>
              </a:cxn>
              <a:cxn ang="0">
                <a:pos x="496" y="200"/>
              </a:cxn>
              <a:cxn ang="0">
                <a:pos x="432" y="216"/>
              </a:cxn>
              <a:cxn ang="0">
                <a:pos x="384" y="248"/>
              </a:cxn>
              <a:cxn ang="0">
                <a:pos x="368" y="248"/>
              </a:cxn>
              <a:cxn ang="0">
                <a:pos x="360" y="240"/>
              </a:cxn>
              <a:cxn ang="0">
                <a:pos x="336" y="248"/>
              </a:cxn>
              <a:cxn ang="0">
                <a:pos x="320" y="232"/>
              </a:cxn>
              <a:cxn ang="0">
                <a:pos x="272" y="216"/>
              </a:cxn>
              <a:cxn ang="0">
                <a:pos x="272" y="208"/>
              </a:cxn>
              <a:cxn ang="0">
                <a:pos x="256" y="224"/>
              </a:cxn>
              <a:cxn ang="0">
                <a:pos x="248" y="200"/>
              </a:cxn>
              <a:cxn ang="0">
                <a:pos x="256" y="192"/>
              </a:cxn>
              <a:cxn ang="0">
                <a:pos x="256" y="192"/>
              </a:cxn>
              <a:cxn ang="0">
                <a:pos x="264" y="192"/>
              </a:cxn>
              <a:cxn ang="0">
                <a:pos x="288" y="168"/>
              </a:cxn>
              <a:cxn ang="0">
                <a:pos x="296" y="160"/>
              </a:cxn>
              <a:cxn ang="0">
                <a:pos x="272" y="152"/>
              </a:cxn>
              <a:cxn ang="0">
                <a:pos x="232" y="176"/>
              </a:cxn>
              <a:cxn ang="0">
                <a:pos x="192" y="224"/>
              </a:cxn>
              <a:cxn ang="0">
                <a:pos x="160" y="232"/>
              </a:cxn>
              <a:cxn ang="0">
                <a:pos x="120" y="256"/>
              </a:cxn>
              <a:cxn ang="0">
                <a:pos x="88" y="256"/>
              </a:cxn>
              <a:cxn ang="0">
                <a:pos x="88" y="248"/>
              </a:cxn>
              <a:cxn ang="0">
                <a:pos x="96" y="224"/>
              </a:cxn>
              <a:cxn ang="0">
                <a:pos x="56" y="232"/>
              </a:cxn>
              <a:cxn ang="0">
                <a:pos x="32" y="240"/>
              </a:cxn>
              <a:cxn ang="0">
                <a:pos x="0" y="240"/>
              </a:cxn>
              <a:cxn ang="0">
                <a:pos x="72" y="160"/>
              </a:cxn>
              <a:cxn ang="0">
                <a:pos x="168" y="104"/>
              </a:cxn>
              <a:cxn ang="0">
                <a:pos x="192" y="64"/>
              </a:cxn>
              <a:cxn ang="0">
                <a:pos x="216" y="56"/>
              </a:cxn>
              <a:cxn ang="0">
                <a:pos x="216" y="72"/>
              </a:cxn>
              <a:cxn ang="0">
                <a:pos x="240" y="32"/>
              </a:cxn>
              <a:cxn ang="0">
                <a:pos x="240" y="48"/>
              </a:cxn>
              <a:cxn ang="0">
                <a:pos x="256" y="32"/>
              </a:cxn>
              <a:cxn ang="0">
                <a:pos x="248" y="8"/>
              </a:cxn>
              <a:cxn ang="0">
                <a:pos x="280" y="8"/>
              </a:cxn>
              <a:cxn ang="0">
                <a:pos x="352" y="8"/>
              </a:cxn>
              <a:cxn ang="0">
                <a:pos x="392" y="64"/>
              </a:cxn>
              <a:cxn ang="0">
                <a:pos x="472" y="80"/>
              </a:cxn>
              <a:cxn ang="0">
                <a:pos x="488" y="80"/>
              </a:cxn>
              <a:cxn ang="0">
                <a:pos x="504" y="136"/>
              </a:cxn>
              <a:cxn ang="0">
                <a:pos x="504" y="184"/>
              </a:cxn>
              <a:cxn ang="0">
                <a:pos x="536" y="184"/>
              </a:cxn>
              <a:cxn ang="0">
                <a:pos x="536" y="200"/>
              </a:cxn>
              <a:cxn ang="0">
                <a:pos x="536" y="224"/>
              </a:cxn>
              <a:cxn ang="0">
                <a:pos x="536" y="232"/>
              </a:cxn>
            </a:cxnLst>
            <a:rect l="0" t="0" r="r" b="b"/>
            <a:pathLst>
              <a:path w="552" h="256">
                <a:moveTo>
                  <a:pt x="536" y="232"/>
                </a:moveTo>
                <a:lnTo>
                  <a:pt x="528" y="232"/>
                </a:lnTo>
                <a:lnTo>
                  <a:pt x="520" y="232"/>
                </a:lnTo>
                <a:lnTo>
                  <a:pt x="520" y="232"/>
                </a:lnTo>
                <a:lnTo>
                  <a:pt x="512" y="232"/>
                </a:lnTo>
                <a:lnTo>
                  <a:pt x="512" y="232"/>
                </a:lnTo>
                <a:lnTo>
                  <a:pt x="496" y="232"/>
                </a:lnTo>
                <a:lnTo>
                  <a:pt x="496" y="232"/>
                </a:lnTo>
                <a:lnTo>
                  <a:pt x="496" y="224"/>
                </a:lnTo>
                <a:lnTo>
                  <a:pt x="496" y="208"/>
                </a:lnTo>
                <a:lnTo>
                  <a:pt x="496" y="208"/>
                </a:lnTo>
                <a:lnTo>
                  <a:pt x="496" y="200"/>
                </a:lnTo>
                <a:lnTo>
                  <a:pt x="496" y="200"/>
                </a:lnTo>
                <a:lnTo>
                  <a:pt x="480" y="208"/>
                </a:lnTo>
                <a:lnTo>
                  <a:pt x="464" y="216"/>
                </a:lnTo>
                <a:lnTo>
                  <a:pt x="432" y="216"/>
                </a:lnTo>
                <a:lnTo>
                  <a:pt x="416" y="216"/>
                </a:lnTo>
                <a:lnTo>
                  <a:pt x="416" y="216"/>
                </a:lnTo>
                <a:lnTo>
                  <a:pt x="384" y="248"/>
                </a:lnTo>
                <a:lnTo>
                  <a:pt x="384" y="248"/>
                </a:lnTo>
                <a:lnTo>
                  <a:pt x="384" y="248"/>
                </a:lnTo>
                <a:lnTo>
                  <a:pt x="384" y="248"/>
                </a:lnTo>
                <a:lnTo>
                  <a:pt x="376" y="248"/>
                </a:lnTo>
                <a:lnTo>
                  <a:pt x="368" y="248"/>
                </a:lnTo>
                <a:lnTo>
                  <a:pt x="368" y="248"/>
                </a:lnTo>
                <a:lnTo>
                  <a:pt x="368" y="248"/>
                </a:lnTo>
                <a:lnTo>
                  <a:pt x="368" y="240"/>
                </a:lnTo>
                <a:lnTo>
                  <a:pt x="360" y="240"/>
                </a:lnTo>
                <a:lnTo>
                  <a:pt x="352" y="240"/>
                </a:lnTo>
                <a:lnTo>
                  <a:pt x="352" y="248"/>
                </a:lnTo>
                <a:lnTo>
                  <a:pt x="352" y="248"/>
                </a:lnTo>
                <a:lnTo>
                  <a:pt x="336" y="248"/>
                </a:lnTo>
                <a:lnTo>
                  <a:pt x="336" y="248"/>
                </a:lnTo>
                <a:lnTo>
                  <a:pt x="328" y="240"/>
                </a:lnTo>
                <a:lnTo>
                  <a:pt x="328" y="232"/>
                </a:lnTo>
                <a:lnTo>
                  <a:pt x="320" y="232"/>
                </a:lnTo>
                <a:lnTo>
                  <a:pt x="304" y="208"/>
                </a:lnTo>
                <a:lnTo>
                  <a:pt x="288" y="208"/>
                </a:lnTo>
                <a:lnTo>
                  <a:pt x="272" y="216"/>
                </a:lnTo>
                <a:lnTo>
                  <a:pt x="272" y="216"/>
                </a:lnTo>
                <a:lnTo>
                  <a:pt x="272" y="216"/>
                </a:lnTo>
                <a:lnTo>
                  <a:pt x="272" y="208"/>
                </a:lnTo>
                <a:lnTo>
                  <a:pt x="272" y="208"/>
                </a:lnTo>
                <a:lnTo>
                  <a:pt x="272" y="208"/>
                </a:lnTo>
                <a:lnTo>
                  <a:pt x="264" y="208"/>
                </a:lnTo>
                <a:lnTo>
                  <a:pt x="256" y="224"/>
                </a:lnTo>
                <a:lnTo>
                  <a:pt x="256" y="224"/>
                </a:lnTo>
                <a:lnTo>
                  <a:pt x="256" y="224"/>
                </a:lnTo>
                <a:lnTo>
                  <a:pt x="256" y="200"/>
                </a:lnTo>
                <a:lnTo>
                  <a:pt x="256" y="208"/>
                </a:lnTo>
                <a:lnTo>
                  <a:pt x="248" y="208"/>
                </a:lnTo>
                <a:lnTo>
                  <a:pt x="248" y="200"/>
                </a:lnTo>
                <a:lnTo>
                  <a:pt x="248" y="200"/>
                </a:lnTo>
                <a:lnTo>
                  <a:pt x="248" y="192"/>
                </a:lnTo>
                <a:lnTo>
                  <a:pt x="256" y="192"/>
                </a:lnTo>
                <a:lnTo>
                  <a:pt x="256" y="192"/>
                </a:lnTo>
                <a:lnTo>
                  <a:pt x="256" y="192"/>
                </a:lnTo>
                <a:lnTo>
                  <a:pt x="256" y="192"/>
                </a:lnTo>
                <a:lnTo>
                  <a:pt x="256" y="192"/>
                </a:lnTo>
                <a:lnTo>
                  <a:pt x="256" y="192"/>
                </a:lnTo>
                <a:lnTo>
                  <a:pt x="256" y="200"/>
                </a:lnTo>
                <a:lnTo>
                  <a:pt x="256" y="200"/>
                </a:lnTo>
                <a:lnTo>
                  <a:pt x="256" y="200"/>
                </a:lnTo>
                <a:lnTo>
                  <a:pt x="264" y="192"/>
                </a:lnTo>
                <a:lnTo>
                  <a:pt x="264" y="184"/>
                </a:lnTo>
                <a:lnTo>
                  <a:pt x="272" y="184"/>
                </a:lnTo>
                <a:lnTo>
                  <a:pt x="272" y="184"/>
                </a:lnTo>
                <a:lnTo>
                  <a:pt x="288" y="168"/>
                </a:lnTo>
                <a:lnTo>
                  <a:pt x="288" y="160"/>
                </a:lnTo>
                <a:lnTo>
                  <a:pt x="288" y="160"/>
                </a:lnTo>
                <a:lnTo>
                  <a:pt x="288" y="160"/>
                </a:lnTo>
                <a:lnTo>
                  <a:pt x="296" y="160"/>
                </a:lnTo>
                <a:lnTo>
                  <a:pt x="296" y="160"/>
                </a:lnTo>
                <a:lnTo>
                  <a:pt x="304" y="152"/>
                </a:lnTo>
                <a:lnTo>
                  <a:pt x="296" y="152"/>
                </a:lnTo>
                <a:lnTo>
                  <a:pt x="272" y="152"/>
                </a:lnTo>
                <a:lnTo>
                  <a:pt x="248" y="168"/>
                </a:lnTo>
                <a:lnTo>
                  <a:pt x="240" y="176"/>
                </a:lnTo>
                <a:lnTo>
                  <a:pt x="240" y="176"/>
                </a:lnTo>
                <a:lnTo>
                  <a:pt x="232" y="176"/>
                </a:lnTo>
                <a:lnTo>
                  <a:pt x="216" y="208"/>
                </a:lnTo>
                <a:lnTo>
                  <a:pt x="216" y="208"/>
                </a:lnTo>
                <a:lnTo>
                  <a:pt x="200" y="216"/>
                </a:lnTo>
                <a:lnTo>
                  <a:pt x="192" y="224"/>
                </a:lnTo>
                <a:lnTo>
                  <a:pt x="184" y="224"/>
                </a:lnTo>
                <a:lnTo>
                  <a:pt x="176" y="224"/>
                </a:lnTo>
                <a:lnTo>
                  <a:pt x="160" y="232"/>
                </a:lnTo>
                <a:lnTo>
                  <a:pt x="160" y="232"/>
                </a:lnTo>
                <a:lnTo>
                  <a:pt x="152" y="240"/>
                </a:lnTo>
                <a:lnTo>
                  <a:pt x="128" y="248"/>
                </a:lnTo>
                <a:lnTo>
                  <a:pt x="120" y="256"/>
                </a:lnTo>
                <a:lnTo>
                  <a:pt x="120" y="256"/>
                </a:lnTo>
                <a:lnTo>
                  <a:pt x="104" y="248"/>
                </a:lnTo>
                <a:lnTo>
                  <a:pt x="104" y="248"/>
                </a:lnTo>
                <a:lnTo>
                  <a:pt x="96" y="248"/>
                </a:lnTo>
                <a:lnTo>
                  <a:pt x="88" y="256"/>
                </a:lnTo>
                <a:lnTo>
                  <a:pt x="88" y="256"/>
                </a:lnTo>
                <a:lnTo>
                  <a:pt x="88" y="256"/>
                </a:lnTo>
                <a:lnTo>
                  <a:pt x="88" y="256"/>
                </a:lnTo>
                <a:lnTo>
                  <a:pt x="88" y="248"/>
                </a:lnTo>
                <a:lnTo>
                  <a:pt x="88" y="240"/>
                </a:lnTo>
                <a:lnTo>
                  <a:pt x="88" y="232"/>
                </a:lnTo>
                <a:lnTo>
                  <a:pt x="96" y="224"/>
                </a:lnTo>
                <a:lnTo>
                  <a:pt x="96" y="224"/>
                </a:lnTo>
                <a:lnTo>
                  <a:pt x="88" y="216"/>
                </a:lnTo>
                <a:lnTo>
                  <a:pt x="88" y="216"/>
                </a:lnTo>
                <a:lnTo>
                  <a:pt x="80" y="224"/>
                </a:lnTo>
                <a:lnTo>
                  <a:pt x="56" y="232"/>
                </a:lnTo>
                <a:lnTo>
                  <a:pt x="48" y="240"/>
                </a:lnTo>
                <a:lnTo>
                  <a:pt x="48" y="240"/>
                </a:lnTo>
                <a:lnTo>
                  <a:pt x="40" y="240"/>
                </a:lnTo>
                <a:lnTo>
                  <a:pt x="32" y="240"/>
                </a:lnTo>
                <a:lnTo>
                  <a:pt x="24" y="248"/>
                </a:lnTo>
                <a:lnTo>
                  <a:pt x="16" y="248"/>
                </a:lnTo>
                <a:lnTo>
                  <a:pt x="8" y="248"/>
                </a:lnTo>
                <a:lnTo>
                  <a:pt x="0" y="240"/>
                </a:lnTo>
                <a:lnTo>
                  <a:pt x="0" y="240"/>
                </a:lnTo>
                <a:lnTo>
                  <a:pt x="24" y="216"/>
                </a:lnTo>
                <a:lnTo>
                  <a:pt x="64" y="176"/>
                </a:lnTo>
                <a:lnTo>
                  <a:pt x="72" y="160"/>
                </a:lnTo>
                <a:lnTo>
                  <a:pt x="104" y="136"/>
                </a:lnTo>
                <a:lnTo>
                  <a:pt x="136" y="136"/>
                </a:lnTo>
                <a:lnTo>
                  <a:pt x="160" y="120"/>
                </a:lnTo>
                <a:lnTo>
                  <a:pt x="168" y="104"/>
                </a:lnTo>
                <a:lnTo>
                  <a:pt x="176" y="104"/>
                </a:lnTo>
                <a:lnTo>
                  <a:pt x="184" y="96"/>
                </a:lnTo>
                <a:lnTo>
                  <a:pt x="192" y="72"/>
                </a:lnTo>
                <a:lnTo>
                  <a:pt x="192" y="64"/>
                </a:lnTo>
                <a:lnTo>
                  <a:pt x="192" y="64"/>
                </a:lnTo>
                <a:lnTo>
                  <a:pt x="192" y="64"/>
                </a:lnTo>
                <a:lnTo>
                  <a:pt x="200" y="56"/>
                </a:lnTo>
                <a:lnTo>
                  <a:pt x="216" y="56"/>
                </a:lnTo>
                <a:lnTo>
                  <a:pt x="224" y="48"/>
                </a:lnTo>
                <a:lnTo>
                  <a:pt x="224" y="48"/>
                </a:lnTo>
                <a:lnTo>
                  <a:pt x="216" y="56"/>
                </a:lnTo>
                <a:lnTo>
                  <a:pt x="216" y="72"/>
                </a:lnTo>
                <a:lnTo>
                  <a:pt x="216" y="72"/>
                </a:lnTo>
                <a:lnTo>
                  <a:pt x="224" y="72"/>
                </a:lnTo>
                <a:lnTo>
                  <a:pt x="232" y="40"/>
                </a:lnTo>
                <a:lnTo>
                  <a:pt x="240" y="32"/>
                </a:lnTo>
                <a:lnTo>
                  <a:pt x="240" y="24"/>
                </a:lnTo>
                <a:lnTo>
                  <a:pt x="240" y="24"/>
                </a:lnTo>
                <a:lnTo>
                  <a:pt x="248" y="32"/>
                </a:lnTo>
                <a:lnTo>
                  <a:pt x="240" y="48"/>
                </a:lnTo>
                <a:lnTo>
                  <a:pt x="240" y="56"/>
                </a:lnTo>
                <a:lnTo>
                  <a:pt x="240" y="56"/>
                </a:lnTo>
                <a:lnTo>
                  <a:pt x="248" y="48"/>
                </a:lnTo>
                <a:lnTo>
                  <a:pt x="256" y="32"/>
                </a:lnTo>
                <a:lnTo>
                  <a:pt x="264" y="32"/>
                </a:lnTo>
                <a:lnTo>
                  <a:pt x="264" y="32"/>
                </a:lnTo>
                <a:lnTo>
                  <a:pt x="248" y="8"/>
                </a:lnTo>
                <a:lnTo>
                  <a:pt x="248" y="8"/>
                </a:lnTo>
                <a:lnTo>
                  <a:pt x="256" y="0"/>
                </a:lnTo>
                <a:lnTo>
                  <a:pt x="264" y="0"/>
                </a:lnTo>
                <a:lnTo>
                  <a:pt x="264" y="0"/>
                </a:lnTo>
                <a:lnTo>
                  <a:pt x="280" y="8"/>
                </a:lnTo>
                <a:lnTo>
                  <a:pt x="312" y="16"/>
                </a:lnTo>
                <a:lnTo>
                  <a:pt x="336" y="16"/>
                </a:lnTo>
                <a:lnTo>
                  <a:pt x="352" y="16"/>
                </a:lnTo>
                <a:lnTo>
                  <a:pt x="352" y="8"/>
                </a:lnTo>
                <a:lnTo>
                  <a:pt x="368" y="16"/>
                </a:lnTo>
                <a:lnTo>
                  <a:pt x="376" y="16"/>
                </a:lnTo>
                <a:lnTo>
                  <a:pt x="384" y="24"/>
                </a:lnTo>
                <a:lnTo>
                  <a:pt x="392" y="64"/>
                </a:lnTo>
                <a:lnTo>
                  <a:pt x="424" y="88"/>
                </a:lnTo>
                <a:lnTo>
                  <a:pt x="448" y="88"/>
                </a:lnTo>
                <a:lnTo>
                  <a:pt x="456" y="88"/>
                </a:lnTo>
                <a:lnTo>
                  <a:pt x="472" y="80"/>
                </a:lnTo>
                <a:lnTo>
                  <a:pt x="480" y="80"/>
                </a:lnTo>
                <a:lnTo>
                  <a:pt x="488" y="80"/>
                </a:lnTo>
                <a:lnTo>
                  <a:pt x="488" y="80"/>
                </a:lnTo>
                <a:lnTo>
                  <a:pt x="488" y="80"/>
                </a:lnTo>
                <a:lnTo>
                  <a:pt x="488" y="104"/>
                </a:lnTo>
                <a:lnTo>
                  <a:pt x="488" y="120"/>
                </a:lnTo>
                <a:lnTo>
                  <a:pt x="488" y="128"/>
                </a:lnTo>
                <a:lnTo>
                  <a:pt x="504" y="136"/>
                </a:lnTo>
                <a:lnTo>
                  <a:pt x="512" y="144"/>
                </a:lnTo>
                <a:lnTo>
                  <a:pt x="512" y="152"/>
                </a:lnTo>
                <a:lnTo>
                  <a:pt x="504" y="168"/>
                </a:lnTo>
                <a:lnTo>
                  <a:pt x="504" y="184"/>
                </a:lnTo>
                <a:lnTo>
                  <a:pt x="520" y="184"/>
                </a:lnTo>
                <a:lnTo>
                  <a:pt x="520" y="184"/>
                </a:lnTo>
                <a:lnTo>
                  <a:pt x="528" y="184"/>
                </a:lnTo>
                <a:lnTo>
                  <a:pt x="536" y="184"/>
                </a:lnTo>
                <a:lnTo>
                  <a:pt x="536" y="184"/>
                </a:lnTo>
                <a:lnTo>
                  <a:pt x="528" y="192"/>
                </a:lnTo>
                <a:lnTo>
                  <a:pt x="528" y="192"/>
                </a:lnTo>
                <a:lnTo>
                  <a:pt x="536" y="200"/>
                </a:lnTo>
                <a:lnTo>
                  <a:pt x="536" y="208"/>
                </a:lnTo>
                <a:lnTo>
                  <a:pt x="528" y="216"/>
                </a:lnTo>
                <a:lnTo>
                  <a:pt x="528" y="224"/>
                </a:lnTo>
                <a:lnTo>
                  <a:pt x="536" y="224"/>
                </a:lnTo>
                <a:lnTo>
                  <a:pt x="552" y="216"/>
                </a:lnTo>
                <a:lnTo>
                  <a:pt x="552" y="216"/>
                </a:lnTo>
                <a:lnTo>
                  <a:pt x="552" y="216"/>
                </a:lnTo>
                <a:lnTo>
                  <a:pt x="536" y="232"/>
                </a:lnTo>
                <a:close/>
              </a:path>
            </a:pathLst>
          </a:custGeom>
          <a:solidFill>
            <a:schemeClr val="bg1"/>
          </a:solidFill>
          <a:ln w="6350" cmpd="sng">
            <a:solidFill>
              <a:schemeClr val="tx1">
                <a:lumMod val="50000"/>
                <a:lumOff val="50000"/>
              </a:schemeClr>
            </a:solidFill>
            <a:round/>
            <a:headEnd/>
            <a:tailEnd/>
          </a:ln>
        </p:spPr>
        <p:txBody>
          <a:bodyPr>
            <a:prstTxWarp prst="textNoShape">
              <a:avLst/>
            </a:prstTxWarp>
          </a:bodyPr>
          <a:lstStyle/>
          <a:p>
            <a:pPr defTabSz="342900"/>
            <a:endParaRPr lang="en-US" sz="1350" dirty="0">
              <a:solidFill>
                <a:prstClr val="black"/>
              </a:solidFill>
            </a:endParaRPr>
          </a:p>
        </p:txBody>
      </p:sp>
      <p:sp>
        <p:nvSpPr>
          <p:cNvPr id="67" name="Freeform 136"/>
          <p:cNvSpPr>
            <a:spLocks/>
          </p:cNvSpPr>
          <p:nvPr/>
        </p:nvSpPr>
        <p:spPr bwMode="auto">
          <a:xfrm>
            <a:off x="5275739" y="2656867"/>
            <a:ext cx="248184" cy="541493"/>
          </a:xfrm>
          <a:custGeom>
            <a:avLst/>
            <a:gdLst/>
            <a:ahLst/>
            <a:cxnLst>
              <a:cxn ang="0">
                <a:pos x="216" y="32"/>
              </a:cxn>
              <a:cxn ang="0">
                <a:pos x="208" y="40"/>
              </a:cxn>
              <a:cxn ang="0">
                <a:pos x="200" y="56"/>
              </a:cxn>
              <a:cxn ang="0">
                <a:pos x="208" y="64"/>
              </a:cxn>
              <a:cxn ang="0">
                <a:pos x="200" y="72"/>
              </a:cxn>
              <a:cxn ang="0">
                <a:pos x="184" y="120"/>
              </a:cxn>
              <a:cxn ang="0">
                <a:pos x="176" y="136"/>
              </a:cxn>
              <a:cxn ang="0">
                <a:pos x="168" y="136"/>
              </a:cxn>
              <a:cxn ang="0">
                <a:pos x="168" y="104"/>
              </a:cxn>
              <a:cxn ang="0">
                <a:pos x="168" y="96"/>
              </a:cxn>
              <a:cxn ang="0">
                <a:pos x="152" y="120"/>
              </a:cxn>
              <a:cxn ang="0">
                <a:pos x="144" y="120"/>
              </a:cxn>
              <a:cxn ang="0">
                <a:pos x="136" y="128"/>
              </a:cxn>
              <a:cxn ang="0">
                <a:pos x="128" y="144"/>
              </a:cxn>
              <a:cxn ang="0">
                <a:pos x="128" y="160"/>
              </a:cxn>
              <a:cxn ang="0">
                <a:pos x="112" y="216"/>
              </a:cxn>
              <a:cxn ang="0">
                <a:pos x="120" y="240"/>
              </a:cxn>
              <a:cxn ang="0">
                <a:pos x="112" y="256"/>
              </a:cxn>
              <a:cxn ang="0">
                <a:pos x="152" y="328"/>
              </a:cxn>
              <a:cxn ang="0">
                <a:pos x="136" y="408"/>
              </a:cxn>
              <a:cxn ang="0">
                <a:pos x="128" y="432"/>
              </a:cxn>
              <a:cxn ang="0">
                <a:pos x="80" y="472"/>
              </a:cxn>
              <a:cxn ang="0">
                <a:pos x="64" y="456"/>
              </a:cxn>
              <a:cxn ang="0">
                <a:pos x="48" y="440"/>
              </a:cxn>
              <a:cxn ang="0">
                <a:pos x="48" y="424"/>
              </a:cxn>
              <a:cxn ang="0">
                <a:pos x="32" y="392"/>
              </a:cxn>
              <a:cxn ang="0">
                <a:pos x="32" y="360"/>
              </a:cxn>
              <a:cxn ang="0">
                <a:pos x="24" y="344"/>
              </a:cxn>
              <a:cxn ang="0">
                <a:pos x="32" y="272"/>
              </a:cxn>
              <a:cxn ang="0">
                <a:pos x="32" y="248"/>
              </a:cxn>
              <a:cxn ang="0">
                <a:pos x="40" y="208"/>
              </a:cxn>
              <a:cxn ang="0">
                <a:pos x="40" y="176"/>
              </a:cxn>
              <a:cxn ang="0">
                <a:pos x="56" y="136"/>
              </a:cxn>
              <a:cxn ang="0">
                <a:pos x="64" y="112"/>
              </a:cxn>
              <a:cxn ang="0">
                <a:pos x="64" y="96"/>
              </a:cxn>
              <a:cxn ang="0">
                <a:pos x="64" y="96"/>
              </a:cxn>
              <a:cxn ang="0">
                <a:pos x="40" y="136"/>
              </a:cxn>
              <a:cxn ang="0">
                <a:pos x="24" y="136"/>
              </a:cxn>
              <a:cxn ang="0">
                <a:pos x="8" y="176"/>
              </a:cxn>
              <a:cxn ang="0">
                <a:pos x="0" y="160"/>
              </a:cxn>
              <a:cxn ang="0">
                <a:pos x="8" y="136"/>
              </a:cxn>
              <a:cxn ang="0">
                <a:pos x="24" y="120"/>
              </a:cxn>
              <a:cxn ang="0">
                <a:pos x="32" y="104"/>
              </a:cxn>
              <a:cxn ang="0">
                <a:pos x="32" y="104"/>
              </a:cxn>
              <a:cxn ang="0">
                <a:pos x="56" y="56"/>
              </a:cxn>
              <a:cxn ang="0">
                <a:pos x="64" y="32"/>
              </a:cxn>
              <a:cxn ang="0">
                <a:pos x="64" y="48"/>
              </a:cxn>
              <a:cxn ang="0">
                <a:pos x="80" y="40"/>
              </a:cxn>
              <a:cxn ang="0">
                <a:pos x="80" y="40"/>
              </a:cxn>
              <a:cxn ang="0">
                <a:pos x="88" y="32"/>
              </a:cxn>
              <a:cxn ang="0">
                <a:pos x="88" y="40"/>
              </a:cxn>
              <a:cxn ang="0">
                <a:pos x="88" y="56"/>
              </a:cxn>
              <a:cxn ang="0">
                <a:pos x="104" y="40"/>
              </a:cxn>
              <a:cxn ang="0">
                <a:pos x="104" y="32"/>
              </a:cxn>
              <a:cxn ang="0">
                <a:pos x="120" y="16"/>
              </a:cxn>
              <a:cxn ang="0">
                <a:pos x="136" y="16"/>
              </a:cxn>
              <a:cxn ang="0">
                <a:pos x="152" y="16"/>
              </a:cxn>
              <a:cxn ang="0">
                <a:pos x="192" y="0"/>
              </a:cxn>
              <a:cxn ang="0">
                <a:pos x="208" y="16"/>
              </a:cxn>
            </a:cxnLst>
            <a:rect l="0" t="0" r="r" b="b"/>
            <a:pathLst>
              <a:path w="216" h="472">
                <a:moveTo>
                  <a:pt x="216" y="24"/>
                </a:moveTo>
                <a:lnTo>
                  <a:pt x="216" y="32"/>
                </a:lnTo>
                <a:lnTo>
                  <a:pt x="216" y="32"/>
                </a:lnTo>
                <a:lnTo>
                  <a:pt x="208" y="32"/>
                </a:lnTo>
                <a:lnTo>
                  <a:pt x="208" y="32"/>
                </a:lnTo>
                <a:lnTo>
                  <a:pt x="208" y="40"/>
                </a:lnTo>
                <a:lnTo>
                  <a:pt x="208" y="40"/>
                </a:lnTo>
                <a:lnTo>
                  <a:pt x="200" y="40"/>
                </a:lnTo>
                <a:lnTo>
                  <a:pt x="200" y="56"/>
                </a:lnTo>
                <a:lnTo>
                  <a:pt x="200" y="56"/>
                </a:lnTo>
                <a:lnTo>
                  <a:pt x="208" y="64"/>
                </a:lnTo>
                <a:lnTo>
                  <a:pt x="208" y="64"/>
                </a:lnTo>
                <a:lnTo>
                  <a:pt x="208" y="72"/>
                </a:lnTo>
                <a:lnTo>
                  <a:pt x="208" y="72"/>
                </a:lnTo>
                <a:lnTo>
                  <a:pt x="200" y="72"/>
                </a:lnTo>
                <a:lnTo>
                  <a:pt x="184" y="80"/>
                </a:lnTo>
                <a:lnTo>
                  <a:pt x="184" y="96"/>
                </a:lnTo>
                <a:lnTo>
                  <a:pt x="184" y="120"/>
                </a:lnTo>
                <a:lnTo>
                  <a:pt x="184" y="128"/>
                </a:lnTo>
                <a:lnTo>
                  <a:pt x="176" y="136"/>
                </a:lnTo>
                <a:lnTo>
                  <a:pt x="176" y="136"/>
                </a:lnTo>
                <a:lnTo>
                  <a:pt x="168" y="136"/>
                </a:lnTo>
                <a:lnTo>
                  <a:pt x="168" y="136"/>
                </a:lnTo>
                <a:lnTo>
                  <a:pt x="168" y="136"/>
                </a:lnTo>
                <a:lnTo>
                  <a:pt x="168" y="128"/>
                </a:lnTo>
                <a:lnTo>
                  <a:pt x="168" y="104"/>
                </a:lnTo>
                <a:lnTo>
                  <a:pt x="168" y="104"/>
                </a:lnTo>
                <a:lnTo>
                  <a:pt x="168" y="104"/>
                </a:lnTo>
                <a:lnTo>
                  <a:pt x="168" y="96"/>
                </a:lnTo>
                <a:lnTo>
                  <a:pt x="168" y="96"/>
                </a:lnTo>
                <a:lnTo>
                  <a:pt x="160" y="104"/>
                </a:lnTo>
                <a:lnTo>
                  <a:pt x="152" y="120"/>
                </a:lnTo>
                <a:lnTo>
                  <a:pt x="152" y="120"/>
                </a:lnTo>
                <a:lnTo>
                  <a:pt x="152" y="120"/>
                </a:lnTo>
                <a:lnTo>
                  <a:pt x="144" y="120"/>
                </a:lnTo>
                <a:lnTo>
                  <a:pt x="144" y="120"/>
                </a:lnTo>
                <a:lnTo>
                  <a:pt x="144" y="120"/>
                </a:lnTo>
                <a:lnTo>
                  <a:pt x="136" y="128"/>
                </a:lnTo>
                <a:lnTo>
                  <a:pt x="136" y="128"/>
                </a:lnTo>
                <a:lnTo>
                  <a:pt x="136" y="128"/>
                </a:lnTo>
                <a:lnTo>
                  <a:pt x="136" y="144"/>
                </a:lnTo>
                <a:lnTo>
                  <a:pt x="128" y="144"/>
                </a:lnTo>
                <a:lnTo>
                  <a:pt x="128" y="152"/>
                </a:lnTo>
                <a:lnTo>
                  <a:pt x="128" y="160"/>
                </a:lnTo>
                <a:lnTo>
                  <a:pt x="128" y="160"/>
                </a:lnTo>
                <a:lnTo>
                  <a:pt x="128" y="176"/>
                </a:lnTo>
                <a:lnTo>
                  <a:pt x="120" y="208"/>
                </a:lnTo>
                <a:lnTo>
                  <a:pt x="112" y="216"/>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8" y="432"/>
                </a:lnTo>
                <a:lnTo>
                  <a:pt x="120" y="448"/>
                </a:lnTo>
                <a:lnTo>
                  <a:pt x="104" y="456"/>
                </a:lnTo>
                <a:lnTo>
                  <a:pt x="80" y="472"/>
                </a:lnTo>
                <a:lnTo>
                  <a:pt x="72" y="472"/>
                </a:lnTo>
                <a:lnTo>
                  <a:pt x="64" y="464"/>
                </a:lnTo>
                <a:lnTo>
                  <a:pt x="64" y="456"/>
                </a:lnTo>
                <a:lnTo>
                  <a:pt x="64" y="456"/>
                </a:lnTo>
                <a:lnTo>
                  <a:pt x="56" y="456"/>
                </a:lnTo>
                <a:lnTo>
                  <a:pt x="48" y="440"/>
                </a:lnTo>
                <a:lnTo>
                  <a:pt x="48" y="432"/>
                </a:lnTo>
                <a:lnTo>
                  <a:pt x="48" y="424"/>
                </a:lnTo>
                <a:lnTo>
                  <a:pt x="48" y="424"/>
                </a:lnTo>
                <a:lnTo>
                  <a:pt x="32" y="416"/>
                </a:lnTo>
                <a:lnTo>
                  <a:pt x="32" y="400"/>
                </a:lnTo>
                <a:lnTo>
                  <a:pt x="32" y="392"/>
                </a:lnTo>
                <a:lnTo>
                  <a:pt x="32" y="384"/>
                </a:lnTo>
                <a:lnTo>
                  <a:pt x="32" y="376"/>
                </a:lnTo>
                <a:lnTo>
                  <a:pt x="32" y="360"/>
                </a:lnTo>
                <a:lnTo>
                  <a:pt x="32" y="352"/>
                </a:lnTo>
                <a:lnTo>
                  <a:pt x="32" y="352"/>
                </a:lnTo>
                <a:lnTo>
                  <a:pt x="24" y="344"/>
                </a:lnTo>
                <a:lnTo>
                  <a:pt x="24" y="328"/>
                </a:lnTo>
                <a:lnTo>
                  <a:pt x="24" y="288"/>
                </a:lnTo>
                <a:lnTo>
                  <a:pt x="32" y="272"/>
                </a:lnTo>
                <a:lnTo>
                  <a:pt x="32" y="264"/>
                </a:lnTo>
                <a:lnTo>
                  <a:pt x="32" y="264"/>
                </a:lnTo>
                <a:lnTo>
                  <a:pt x="32" y="248"/>
                </a:lnTo>
                <a:lnTo>
                  <a:pt x="24" y="232"/>
                </a:lnTo>
                <a:lnTo>
                  <a:pt x="32" y="216"/>
                </a:lnTo>
                <a:lnTo>
                  <a:pt x="40" y="208"/>
                </a:lnTo>
                <a:lnTo>
                  <a:pt x="40" y="208"/>
                </a:lnTo>
                <a:lnTo>
                  <a:pt x="40" y="200"/>
                </a:lnTo>
                <a:lnTo>
                  <a:pt x="40" y="176"/>
                </a:lnTo>
                <a:lnTo>
                  <a:pt x="48" y="152"/>
                </a:lnTo>
                <a:lnTo>
                  <a:pt x="56" y="136"/>
                </a:lnTo>
                <a:lnTo>
                  <a:pt x="56" y="136"/>
                </a:lnTo>
                <a:lnTo>
                  <a:pt x="56" y="128"/>
                </a:lnTo>
                <a:lnTo>
                  <a:pt x="64" y="120"/>
                </a:lnTo>
                <a:lnTo>
                  <a:pt x="64" y="112"/>
                </a:lnTo>
                <a:lnTo>
                  <a:pt x="64" y="104"/>
                </a:lnTo>
                <a:lnTo>
                  <a:pt x="64" y="104"/>
                </a:lnTo>
                <a:lnTo>
                  <a:pt x="64" y="96"/>
                </a:lnTo>
                <a:lnTo>
                  <a:pt x="64" y="96"/>
                </a:lnTo>
                <a:lnTo>
                  <a:pt x="64" y="96"/>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76"/>
                </a:lnTo>
                <a:lnTo>
                  <a:pt x="0" y="160"/>
                </a:lnTo>
                <a:lnTo>
                  <a:pt x="8" y="152"/>
                </a:lnTo>
                <a:lnTo>
                  <a:pt x="8" y="144"/>
                </a:lnTo>
                <a:lnTo>
                  <a:pt x="8" y="136"/>
                </a:lnTo>
                <a:lnTo>
                  <a:pt x="16" y="128"/>
                </a:lnTo>
                <a:lnTo>
                  <a:pt x="24" y="120"/>
                </a:lnTo>
                <a:lnTo>
                  <a:pt x="24" y="120"/>
                </a:lnTo>
                <a:lnTo>
                  <a:pt x="24" y="120"/>
                </a:lnTo>
                <a:lnTo>
                  <a:pt x="32" y="104"/>
                </a:lnTo>
                <a:lnTo>
                  <a:pt x="32" y="104"/>
                </a:lnTo>
                <a:lnTo>
                  <a:pt x="32" y="104"/>
                </a:lnTo>
                <a:lnTo>
                  <a:pt x="32" y="104"/>
                </a:lnTo>
                <a:lnTo>
                  <a:pt x="32" y="104"/>
                </a:lnTo>
                <a:lnTo>
                  <a:pt x="48" y="72"/>
                </a:lnTo>
                <a:lnTo>
                  <a:pt x="56" y="56"/>
                </a:lnTo>
                <a:lnTo>
                  <a:pt x="56" y="56"/>
                </a:lnTo>
                <a:lnTo>
                  <a:pt x="56" y="32"/>
                </a:lnTo>
                <a:lnTo>
                  <a:pt x="64" y="32"/>
                </a:lnTo>
                <a:lnTo>
                  <a:pt x="64" y="32"/>
                </a:lnTo>
                <a:lnTo>
                  <a:pt x="64" y="32"/>
                </a:lnTo>
                <a:lnTo>
                  <a:pt x="64" y="40"/>
                </a:lnTo>
                <a:lnTo>
                  <a:pt x="64" y="48"/>
                </a:lnTo>
                <a:lnTo>
                  <a:pt x="64" y="56"/>
                </a:lnTo>
                <a:lnTo>
                  <a:pt x="64" y="56"/>
                </a:lnTo>
                <a:lnTo>
                  <a:pt x="80" y="40"/>
                </a:lnTo>
                <a:lnTo>
                  <a:pt x="80" y="40"/>
                </a:lnTo>
                <a:lnTo>
                  <a:pt x="80" y="40"/>
                </a:lnTo>
                <a:lnTo>
                  <a:pt x="80" y="40"/>
                </a:lnTo>
                <a:lnTo>
                  <a:pt x="88" y="32"/>
                </a:lnTo>
                <a:lnTo>
                  <a:pt x="88" y="32"/>
                </a:lnTo>
                <a:lnTo>
                  <a:pt x="88" y="32"/>
                </a:lnTo>
                <a:lnTo>
                  <a:pt x="96" y="32"/>
                </a:lnTo>
                <a:lnTo>
                  <a:pt x="96" y="32"/>
                </a:lnTo>
                <a:lnTo>
                  <a:pt x="88" y="40"/>
                </a:lnTo>
                <a:lnTo>
                  <a:pt x="88" y="48"/>
                </a:lnTo>
                <a:lnTo>
                  <a:pt x="88" y="56"/>
                </a:lnTo>
                <a:lnTo>
                  <a:pt x="88" y="56"/>
                </a:lnTo>
                <a:lnTo>
                  <a:pt x="88" y="56"/>
                </a:lnTo>
                <a:lnTo>
                  <a:pt x="96" y="48"/>
                </a:lnTo>
                <a:lnTo>
                  <a:pt x="104" y="40"/>
                </a:lnTo>
                <a:lnTo>
                  <a:pt x="112" y="32"/>
                </a:lnTo>
                <a:lnTo>
                  <a:pt x="112" y="32"/>
                </a:lnTo>
                <a:lnTo>
                  <a:pt x="104" y="32"/>
                </a:lnTo>
                <a:lnTo>
                  <a:pt x="104" y="24"/>
                </a:lnTo>
                <a:lnTo>
                  <a:pt x="112" y="16"/>
                </a:lnTo>
                <a:lnTo>
                  <a:pt x="120" y="16"/>
                </a:lnTo>
                <a:lnTo>
                  <a:pt x="136" y="16"/>
                </a:lnTo>
                <a:lnTo>
                  <a:pt x="136" y="16"/>
                </a:lnTo>
                <a:lnTo>
                  <a:pt x="136" y="16"/>
                </a:lnTo>
                <a:lnTo>
                  <a:pt x="136" y="16"/>
                </a:lnTo>
                <a:lnTo>
                  <a:pt x="152" y="16"/>
                </a:lnTo>
                <a:lnTo>
                  <a:pt x="152" y="16"/>
                </a:lnTo>
                <a:lnTo>
                  <a:pt x="160" y="0"/>
                </a:lnTo>
                <a:lnTo>
                  <a:pt x="160" y="0"/>
                </a:lnTo>
                <a:lnTo>
                  <a:pt x="192" y="0"/>
                </a:lnTo>
                <a:lnTo>
                  <a:pt x="192" y="0"/>
                </a:lnTo>
                <a:lnTo>
                  <a:pt x="200" y="8"/>
                </a:lnTo>
                <a:lnTo>
                  <a:pt x="208" y="16"/>
                </a:lnTo>
                <a:lnTo>
                  <a:pt x="216" y="24"/>
                </a:lnTo>
                <a:close/>
              </a:path>
            </a:pathLst>
          </a:custGeom>
          <a:solidFill>
            <a:schemeClr val="bg1"/>
          </a:solidFill>
          <a:ln w="6350" cmpd="sng">
            <a:solidFill>
              <a:schemeClr val="tx1">
                <a:lumMod val="50000"/>
                <a:lumOff val="50000"/>
              </a:schemeClr>
            </a:solidFill>
            <a:round/>
            <a:headEnd/>
            <a:tailEnd/>
          </a:ln>
        </p:spPr>
        <p:txBody>
          <a:bodyPr>
            <a:prstTxWarp prst="textNoShape">
              <a:avLst/>
            </a:prstTxWarp>
          </a:bodyPr>
          <a:lstStyle/>
          <a:p>
            <a:pPr defTabSz="342900"/>
            <a:endParaRPr lang="en-US" sz="1350" dirty="0">
              <a:solidFill>
                <a:prstClr val="black"/>
              </a:solidFill>
            </a:endParaRPr>
          </a:p>
        </p:txBody>
      </p:sp>
      <p:sp>
        <p:nvSpPr>
          <p:cNvPr id="68" name="Freeform 137"/>
          <p:cNvSpPr>
            <a:spLocks/>
          </p:cNvSpPr>
          <p:nvPr/>
        </p:nvSpPr>
        <p:spPr bwMode="auto">
          <a:xfrm>
            <a:off x="5688726" y="2730437"/>
            <a:ext cx="578771" cy="440454"/>
          </a:xfrm>
          <a:custGeom>
            <a:avLst/>
            <a:gdLst/>
            <a:ahLst/>
            <a:cxnLst>
              <a:cxn ang="0">
                <a:pos x="56" y="272"/>
              </a:cxn>
              <a:cxn ang="0">
                <a:pos x="48" y="296"/>
              </a:cxn>
              <a:cxn ang="0">
                <a:pos x="24" y="320"/>
              </a:cxn>
              <a:cxn ang="0">
                <a:pos x="32" y="328"/>
              </a:cxn>
              <a:cxn ang="0">
                <a:pos x="48" y="328"/>
              </a:cxn>
              <a:cxn ang="0">
                <a:pos x="72" y="328"/>
              </a:cxn>
              <a:cxn ang="0">
                <a:pos x="112" y="288"/>
              </a:cxn>
              <a:cxn ang="0">
                <a:pos x="152" y="240"/>
              </a:cxn>
              <a:cxn ang="0">
                <a:pos x="200" y="248"/>
              </a:cxn>
              <a:cxn ang="0">
                <a:pos x="216" y="232"/>
              </a:cxn>
              <a:cxn ang="0">
                <a:pos x="256" y="208"/>
              </a:cxn>
              <a:cxn ang="0">
                <a:pos x="312" y="192"/>
              </a:cxn>
              <a:cxn ang="0">
                <a:pos x="296" y="160"/>
              </a:cxn>
              <a:cxn ang="0">
                <a:pos x="288" y="168"/>
              </a:cxn>
              <a:cxn ang="0">
                <a:pos x="248" y="160"/>
              </a:cxn>
              <a:cxn ang="0">
                <a:pos x="264" y="128"/>
              </a:cxn>
              <a:cxn ang="0">
                <a:pos x="320" y="88"/>
              </a:cxn>
              <a:cxn ang="0">
                <a:pos x="400" y="64"/>
              </a:cxn>
              <a:cxn ang="0">
                <a:pos x="416" y="64"/>
              </a:cxn>
              <a:cxn ang="0">
                <a:pos x="432" y="72"/>
              </a:cxn>
              <a:cxn ang="0">
                <a:pos x="440" y="48"/>
              </a:cxn>
              <a:cxn ang="0">
                <a:pos x="424" y="56"/>
              </a:cxn>
              <a:cxn ang="0">
                <a:pos x="416" y="48"/>
              </a:cxn>
              <a:cxn ang="0">
                <a:pos x="400" y="48"/>
              </a:cxn>
              <a:cxn ang="0">
                <a:pos x="432" y="32"/>
              </a:cxn>
              <a:cxn ang="0">
                <a:pos x="448" y="32"/>
              </a:cxn>
              <a:cxn ang="0">
                <a:pos x="488" y="8"/>
              </a:cxn>
              <a:cxn ang="0">
                <a:pos x="504" y="8"/>
              </a:cxn>
              <a:cxn ang="0">
                <a:pos x="480" y="32"/>
              </a:cxn>
              <a:cxn ang="0">
                <a:pos x="496" y="40"/>
              </a:cxn>
              <a:cxn ang="0">
                <a:pos x="496" y="56"/>
              </a:cxn>
              <a:cxn ang="0">
                <a:pos x="496" y="64"/>
              </a:cxn>
              <a:cxn ang="0">
                <a:pos x="496" y="88"/>
              </a:cxn>
              <a:cxn ang="0">
                <a:pos x="464" y="120"/>
              </a:cxn>
              <a:cxn ang="0">
                <a:pos x="440" y="128"/>
              </a:cxn>
              <a:cxn ang="0">
                <a:pos x="416" y="136"/>
              </a:cxn>
              <a:cxn ang="0">
                <a:pos x="400" y="136"/>
              </a:cxn>
              <a:cxn ang="0">
                <a:pos x="344" y="128"/>
              </a:cxn>
              <a:cxn ang="0">
                <a:pos x="304" y="160"/>
              </a:cxn>
              <a:cxn ang="0">
                <a:pos x="320" y="184"/>
              </a:cxn>
              <a:cxn ang="0">
                <a:pos x="320" y="200"/>
              </a:cxn>
              <a:cxn ang="0">
                <a:pos x="312" y="216"/>
              </a:cxn>
              <a:cxn ang="0">
                <a:pos x="296" y="240"/>
              </a:cxn>
              <a:cxn ang="0">
                <a:pos x="288" y="248"/>
              </a:cxn>
              <a:cxn ang="0">
                <a:pos x="232" y="296"/>
              </a:cxn>
              <a:cxn ang="0">
                <a:pos x="184" y="312"/>
              </a:cxn>
              <a:cxn ang="0">
                <a:pos x="128" y="368"/>
              </a:cxn>
              <a:cxn ang="0">
                <a:pos x="104" y="368"/>
              </a:cxn>
              <a:cxn ang="0">
                <a:pos x="72" y="384"/>
              </a:cxn>
              <a:cxn ang="0">
                <a:pos x="48" y="384"/>
              </a:cxn>
              <a:cxn ang="0">
                <a:pos x="48" y="376"/>
              </a:cxn>
              <a:cxn ang="0">
                <a:pos x="56" y="368"/>
              </a:cxn>
              <a:cxn ang="0">
                <a:pos x="40" y="376"/>
              </a:cxn>
              <a:cxn ang="0">
                <a:pos x="8" y="360"/>
              </a:cxn>
              <a:cxn ang="0">
                <a:pos x="0" y="368"/>
              </a:cxn>
              <a:cxn ang="0">
                <a:pos x="0" y="352"/>
              </a:cxn>
              <a:cxn ang="0">
                <a:pos x="16" y="328"/>
              </a:cxn>
              <a:cxn ang="0">
                <a:pos x="24" y="296"/>
              </a:cxn>
              <a:cxn ang="0">
                <a:pos x="40" y="288"/>
              </a:cxn>
              <a:cxn ang="0">
                <a:pos x="40" y="272"/>
              </a:cxn>
              <a:cxn ang="0">
                <a:pos x="48" y="256"/>
              </a:cxn>
              <a:cxn ang="0">
                <a:pos x="56" y="264"/>
              </a:cxn>
              <a:cxn ang="0">
                <a:pos x="56" y="256"/>
              </a:cxn>
            </a:cxnLst>
            <a:rect l="0" t="0" r="r" b="b"/>
            <a:pathLst>
              <a:path w="504" h="384">
                <a:moveTo>
                  <a:pt x="64" y="256"/>
                </a:moveTo>
                <a:lnTo>
                  <a:pt x="56" y="264"/>
                </a:lnTo>
                <a:lnTo>
                  <a:pt x="56" y="272"/>
                </a:lnTo>
                <a:lnTo>
                  <a:pt x="72" y="272"/>
                </a:lnTo>
                <a:lnTo>
                  <a:pt x="72" y="288"/>
                </a:lnTo>
                <a:lnTo>
                  <a:pt x="48" y="296"/>
                </a:lnTo>
                <a:lnTo>
                  <a:pt x="32" y="296"/>
                </a:lnTo>
                <a:lnTo>
                  <a:pt x="24" y="304"/>
                </a:lnTo>
                <a:lnTo>
                  <a:pt x="24" y="320"/>
                </a:lnTo>
                <a:lnTo>
                  <a:pt x="24" y="320"/>
                </a:lnTo>
                <a:lnTo>
                  <a:pt x="24" y="320"/>
                </a:lnTo>
                <a:lnTo>
                  <a:pt x="32" y="328"/>
                </a:lnTo>
                <a:lnTo>
                  <a:pt x="40" y="328"/>
                </a:lnTo>
                <a:lnTo>
                  <a:pt x="48" y="328"/>
                </a:lnTo>
                <a:lnTo>
                  <a:pt x="48" y="328"/>
                </a:lnTo>
                <a:lnTo>
                  <a:pt x="48" y="320"/>
                </a:lnTo>
                <a:lnTo>
                  <a:pt x="72" y="328"/>
                </a:lnTo>
                <a:lnTo>
                  <a:pt x="72" y="328"/>
                </a:lnTo>
                <a:lnTo>
                  <a:pt x="72" y="312"/>
                </a:lnTo>
                <a:lnTo>
                  <a:pt x="104" y="296"/>
                </a:lnTo>
                <a:lnTo>
                  <a:pt x="112" y="288"/>
                </a:lnTo>
                <a:lnTo>
                  <a:pt x="112" y="288"/>
                </a:lnTo>
                <a:lnTo>
                  <a:pt x="120" y="264"/>
                </a:lnTo>
                <a:lnTo>
                  <a:pt x="152" y="240"/>
                </a:lnTo>
                <a:lnTo>
                  <a:pt x="184" y="240"/>
                </a:lnTo>
                <a:lnTo>
                  <a:pt x="192" y="240"/>
                </a:lnTo>
                <a:lnTo>
                  <a:pt x="200" y="248"/>
                </a:lnTo>
                <a:lnTo>
                  <a:pt x="240" y="240"/>
                </a:lnTo>
                <a:lnTo>
                  <a:pt x="240" y="240"/>
                </a:lnTo>
                <a:lnTo>
                  <a:pt x="216" y="232"/>
                </a:lnTo>
                <a:lnTo>
                  <a:pt x="216" y="232"/>
                </a:lnTo>
                <a:lnTo>
                  <a:pt x="216" y="224"/>
                </a:lnTo>
                <a:lnTo>
                  <a:pt x="256" y="208"/>
                </a:lnTo>
                <a:lnTo>
                  <a:pt x="272" y="200"/>
                </a:lnTo>
                <a:lnTo>
                  <a:pt x="312" y="192"/>
                </a:lnTo>
                <a:lnTo>
                  <a:pt x="312" y="192"/>
                </a:lnTo>
                <a:lnTo>
                  <a:pt x="304" y="176"/>
                </a:lnTo>
                <a:lnTo>
                  <a:pt x="296" y="168"/>
                </a:lnTo>
                <a:lnTo>
                  <a:pt x="296" y="160"/>
                </a:lnTo>
                <a:lnTo>
                  <a:pt x="296" y="160"/>
                </a:lnTo>
                <a:lnTo>
                  <a:pt x="296" y="160"/>
                </a:lnTo>
                <a:lnTo>
                  <a:pt x="288" y="168"/>
                </a:lnTo>
                <a:lnTo>
                  <a:pt x="264" y="168"/>
                </a:lnTo>
                <a:lnTo>
                  <a:pt x="256" y="160"/>
                </a:lnTo>
                <a:lnTo>
                  <a:pt x="248" y="160"/>
                </a:lnTo>
                <a:lnTo>
                  <a:pt x="248" y="160"/>
                </a:lnTo>
                <a:lnTo>
                  <a:pt x="264" y="128"/>
                </a:lnTo>
                <a:lnTo>
                  <a:pt x="264" y="128"/>
                </a:lnTo>
                <a:lnTo>
                  <a:pt x="288" y="104"/>
                </a:lnTo>
                <a:lnTo>
                  <a:pt x="288" y="104"/>
                </a:lnTo>
                <a:lnTo>
                  <a:pt x="320" y="88"/>
                </a:lnTo>
                <a:lnTo>
                  <a:pt x="392" y="64"/>
                </a:lnTo>
                <a:lnTo>
                  <a:pt x="392" y="64"/>
                </a:lnTo>
                <a:lnTo>
                  <a:pt x="400" y="64"/>
                </a:lnTo>
                <a:lnTo>
                  <a:pt x="408" y="64"/>
                </a:lnTo>
                <a:lnTo>
                  <a:pt x="416" y="64"/>
                </a:lnTo>
                <a:lnTo>
                  <a:pt x="416" y="64"/>
                </a:lnTo>
                <a:lnTo>
                  <a:pt x="424" y="72"/>
                </a:lnTo>
                <a:lnTo>
                  <a:pt x="432" y="72"/>
                </a:lnTo>
                <a:lnTo>
                  <a:pt x="432" y="72"/>
                </a:lnTo>
                <a:lnTo>
                  <a:pt x="448" y="56"/>
                </a:lnTo>
                <a:lnTo>
                  <a:pt x="448" y="56"/>
                </a:lnTo>
                <a:lnTo>
                  <a:pt x="440" y="48"/>
                </a:lnTo>
                <a:lnTo>
                  <a:pt x="440" y="48"/>
                </a:lnTo>
                <a:lnTo>
                  <a:pt x="424" y="56"/>
                </a:lnTo>
                <a:lnTo>
                  <a:pt x="424" y="56"/>
                </a:lnTo>
                <a:lnTo>
                  <a:pt x="424" y="48"/>
                </a:lnTo>
                <a:lnTo>
                  <a:pt x="424" y="48"/>
                </a:lnTo>
                <a:lnTo>
                  <a:pt x="416" y="48"/>
                </a:lnTo>
                <a:lnTo>
                  <a:pt x="416" y="48"/>
                </a:lnTo>
                <a:lnTo>
                  <a:pt x="400" y="48"/>
                </a:lnTo>
                <a:lnTo>
                  <a:pt x="400" y="48"/>
                </a:lnTo>
                <a:lnTo>
                  <a:pt x="408" y="40"/>
                </a:lnTo>
                <a:lnTo>
                  <a:pt x="432" y="32"/>
                </a:lnTo>
                <a:lnTo>
                  <a:pt x="432" y="32"/>
                </a:lnTo>
                <a:lnTo>
                  <a:pt x="432" y="48"/>
                </a:lnTo>
                <a:lnTo>
                  <a:pt x="432" y="48"/>
                </a:lnTo>
                <a:lnTo>
                  <a:pt x="448" y="32"/>
                </a:lnTo>
                <a:lnTo>
                  <a:pt x="464" y="24"/>
                </a:lnTo>
                <a:lnTo>
                  <a:pt x="472" y="24"/>
                </a:lnTo>
                <a:lnTo>
                  <a:pt x="488" y="8"/>
                </a:lnTo>
                <a:lnTo>
                  <a:pt x="496" y="0"/>
                </a:lnTo>
                <a:lnTo>
                  <a:pt x="496" y="0"/>
                </a:lnTo>
                <a:lnTo>
                  <a:pt x="504" y="8"/>
                </a:lnTo>
                <a:lnTo>
                  <a:pt x="504" y="8"/>
                </a:lnTo>
                <a:lnTo>
                  <a:pt x="480" y="32"/>
                </a:lnTo>
                <a:lnTo>
                  <a:pt x="480" y="32"/>
                </a:lnTo>
                <a:lnTo>
                  <a:pt x="488" y="32"/>
                </a:lnTo>
                <a:lnTo>
                  <a:pt x="488" y="32"/>
                </a:lnTo>
                <a:lnTo>
                  <a:pt x="496" y="40"/>
                </a:lnTo>
                <a:lnTo>
                  <a:pt x="496" y="40"/>
                </a:lnTo>
                <a:lnTo>
                  <a:pt x="496" y="56"/>
                </a:lnTo>
                <a:lnTo>
                  <a:pt x="496" y="56"/>
                </a:lnTo>
                <a:lnTo>
                  <a:pt x="488" y="56"/>
                </a:lnTo>
                <a:lnTo>
                  <a:pt x="488" y="56"/>
                </a:lnTo>
                <a:lnTo>
                  <a:pt x="496" y="64"/>
                </a:lnTo>
                <a:lnTo>
                  <a:pt x="496" y="80"/>
                </a:lnTo>
                <a:lnTo>
                  <a:pt x="496" y="88"/>
                </a:lnTo>
                <a:lnTo>
                  <a:pt x="496" y="88"/>
                </a:lnTo>
                <a:lnTo>
                  <a:pt x="488" y="88"/>
                </a:lnTo>
                <a:lnTo>
                  <a:pt x="472" y="104"/>
                </a:lnTo>
                <a:lnTo>
                  <a:pt x="464" y="120"/>
                </a:lnTo>
                <a:lnTo>
                  <a:pt x="448" y="128"/>
                </a:lnTo>
                <a:lnTo>
                  <a:pt x="448" y="128"/>
                </a:lnTo>
                <a:lnTo>
                  <a:pt x="440" y="128"/>
                </a:lnTo>
                <a:lnTo>
                  <a:pt x="432" y="128"/>
                </a:lnTo>
                <a:lnTo>
                  <a:pt x="424" y="128"/>
                </a:lnTo>
                <a:lnTo>
                  <a:pt x="416" y="136"/>
                </a:lnTo>
                <a:lnTo>
                  <a:pt x="416" y="136"/>
                </a:lnTo>
                <a:lnTo>
                  <a:pt x="400" y="136"/>
                </a:lnTo>
                <a:lnTo>
                  <a:pt x="400" y="136"/>
                </a:lnTo>
                <a:lnTo>
                  <a:pt x="392" y="128"/>
                </a:lnTo>
                <a:lnTo>
                  <a:pt x="392" y="128"/>
                </a:lnTo>
                <a:lnTo>
                  <a:pt x="344" y="128"/>
                </a:lnTo>
                <a:lnTo>
                  <a:pt x="312" y="152"/>
                </a:lnTo>
                <a:lnTo>
                  <a:pt x="304" y="160"/>
                </a:lnTo>
                <a:lnTo>
                  <a:pt x="304" y="160"/>
                </a:lnTo>
                <a:lnTo>
                  <a:pt x="304" y="168"/>
                </a:lnTo>
                <a:lnTo>
                  <a:pt x="312" y="176"/>
                </a:lnTo>
                <a:lnTo>
                  <a:pt x="320" y="184"/>
                </a:lnTo>
                <a:lnTo>
                  <a:pt x="320" y="192"/>
                </a:lnTo>
                <a:lnTo>
                  <a:pt x="320" y="192"/>
                </a:lnTo>
                <a:lnTo>
                  <a:pt x="320" y="200"/>
                </a:lnTo>
                <a:lnTo>
                  <a:pt x="320" y="208"/>
                </a:lnTo>
                <a:lnTo>
                  <a:pt x="320" y="208"/>
                </a:lnTo>
                <a:lnTo>
                  <a:pt x="312" y="216"/>
                </a:lnTo>
                <a:lnTo>
                  <a:pt x="304" y="224"/>
                </a:lnTo>
                <a:lnTo>
                  <a:pt x="296" y="240"/>
                </a:lnTo>
                <a:lnTo>
                  <a:pt x="296" y="240"/>
                </a:lnTo>
                <a:lnTo>
                  <a:pt x="296" y="240"/>
                </a:lnTo>
                <a:lnTo>
                  <a:pt x="296" y="240"/>
                </a:lnTo>
                <a:lnTo>
                  <a:pt x="288" y="248"/>
                </a:lnTo>
                <a:lnTo>
                  <a:pt x="272" y="264"/>
                </a:lnTo>
                <a:lnTo>
                  <a:pt x="256" y="272"/>
                </a:lnTo>
                <a:lnTo>
                  <a:pt x="232" y="296"/>
                </a:lnTo>
                <a:lnTo>
                  <a:pt x="216" y="304"/>
                </a:lnTo>
                <a:lnTo>
                  <a:pt x="216" y="304"/>
                </a:lnTo>
                <a:lnTo>
                  <a:pt x="184" y="312"/>
                </a:lnTo>
                <a:lnTo>
                  <a:pt x="144" y="352"/>
                </a:lnTo>
                <a:lnTo>
                  <a:pt x="128" y="368"/>
                </a:lnTo>
                <a:lnTo>
                  <a:pt x="128" y="368"/>
                </a:lnTo>
                <a:lnTo>
                  <a:pt x="112" y="368"/>
                </a:lnTo>
                <a:lnTo>
                  <a:pt x="112" y="368"/>
                </a:lnTo>
                <a:lnTo>
                  <a:pt x="104" y="368"/>
                </a:lnTo>
                <a:lnTo>
                  <a:pt x="96" y="376"/>
                </a:lnTo>
                <a:lnTo>
                  <a:pt x="80" y="384"/>
                </a:lnTo>
                <a:lnTo>
                  <a:pt x="72" y="384"/>
                </a:lnTo>
                <a:lnTo>
                  <a:pt x="64" y="376"/>
                </a:lnTo>
                <a:lnTo>
                  <a:pt x="56" y="384"/>
                </a:lnTo>
                <a:lnTo>
                  <a:pt x="48" y="384"/>
                </a:lnTo>
                <a:lnTo>
                  <a:pt x="40" y="384"/>
                </a:lnTo>
                <a:lnTo>
                  <a:pt x="40" y="384"/>
                </a:lnTo>
                <a:lnTo>
                  <a:pt x="48" y="376"/>
                </a:lnTo>
                <a:lnTo>
                  <a:pt x="64" y="376"/>
                </a:lnTo>
                <a:lnTo>
                  <a:pt x="64" y="376"/>
                </a:lnTo>
                <a:lnTo>
                  <a:pt x="56" y="368"/>
                </a:lnTo>
                <a:lnTo>
                  <a:pt x="56" y="368"/>
                </a:lnTo>
                <a:lnTo>
                  <a:pt x="48" y="376"/>
                </a:lnTo>
                <a:lnTo>
                  <a:pt x="40" y="376"/>
                </a:lnTo>
                <a:lnTo>
                  <a:pt x="40" y="376"/>
                </a:lnTo>
                <a:lnTo>
                  <a:pt x="32" y="360"/>
                </a:lnTo>
                <a:lnTo>
                  <a:pt x="8" y="360"/>
                </a:lnTo>
                <a:lnTo>
                  <a:pt x="8" y="360"/>
                </a:lnTo>
                <a:lnTo>
                  <a:pt x="8" y="360"/>
                </a:lnTo>
                <a:lnTo>
                  <a:pt x="0" y="368"/>
                </a:lnTo>
                <a:lnTo>
                  <a:pt x="0" y="368"/>
                </a:lnTo>
                <a:lnTo>
                  <a:pt x="0" y="360"/>
                </a:lnTo>
                <a:lnTo>
                  <a:pt x="0" y="352"/>
                </a:lnTo>
                <a:lnTo>
                  <a:pt x="16" y="336"/>
                </a:lnTo>
                <a:lnTo>
                  <a:pt x="16" y="328"/>
                </a:lnTo>
                <a:lnTo>
                  <a:pt x="16" y="328"/>
                </a:lnTo>
                <a:lnTo>
                  <a:pt x="16" y="320"/>
                </a:lnTo>
                <a:lnTo>
                  <a:pt x="16" y="304"/>
                </a:lnTo>
                <a:lnTo>
                  <a:pt x="24" y="296"/>
                </a:lnTo>
                <a:lnTo>
                  <a:pt x="32" y="296"/>
                </a:lnTo>
                <a:lnTo>
                  <a:pt x="40" y="288"/>
                </a:lnTo>
                <a:lnTo>
                  <a:pt x="40" y="288"/>
                </a:lnTo>
                <a:lnTo>
                  <a:pt x="40" y="280"/>
                </a:lnTo>
                <a:lnTo>
                  <a:pt x="40" y="272"/>
                </a:lnTo>
                <a:lnTo>
                  <a:pt x="40" y="272"/>
                </a:lnTo>
                <a:lnTo>
                  <a:pt x="40" y="264"/>
                </a:lnTo>
                <a:lnTo>
                  <a:pt x="40" y="256"/>
                </a:lnTo>
                <a:lnTo>
                  <a:pt x="48" y="256"/>
                </a:lnTo>
                <a:lnTo>
                  <a:pt x="48" y="256"/>
                </a:lnTo>
                <a:lnTo>
                  <a:pt x="48" y="256"/>
                </a:lnTo>
                <a:lnTo>
                  <a:pt x="56" y="264"/>
                </a:lnTo>
                <a:lnTo>
                  <a:pt x="56" y="264"/>
                </a:lnTo>
                <a:lnTo>
                  <a:pt x="56" y="256"/>
                </a:lnTo>
                <a:lnTo>
                  <a:pt x="56" y="256"/>
                </a:lnTo>
                <a:lnTo>
                  <a:pt x="64" y="256"/>
                </a:lnTo>
                <a:lnTo>
                  <a:pt x="64" y="256"/>
                </a:lnTo>
                <a:close/>
              </a:path>
            </a:pathLst>
          </a:custGeom>
          <a:solidFill>
            <a:schemeClr val="bg1"/>
          </a:solidFill>
          <a:ln w="6350" cmpd="sng">
            <a:solidFill>
              <a:schemeClr val="tx1">
                <a:lumMod val="50000"/>
                <a:lumOff val="50000"/>
              </a:schemeClr>
            </a:solidFill>
            <a:round/>
            <a:headEnd/>
            <a:tailEnd/>
          </a:ln>
        </p:spPr>
        <p:txBody>
          <a:bodyPr>
            <a:prstTxWarp prst="textNoShape">
              <a:avLst/>
            </a:prstTxWarp>
          </a:bodyPr>
          <a:lstStyle/>
          <a:p>
            <a:pPr defTabSz="342900"/>
            <a:endParaRPr lang="en-US" sz="1350" dirty="0">
              <a:solidFill>
                <a:prstClr val="black"/>
              </a:solidFill>
            </a:endParaRPr>
          </a:p>
        </p:txBody>
      </p:sp>
      <p:sp>
        <p:nvSpPr>
          <p:cNvPr id="69" name="Freeform 138"/>
          <p:cNvSpPr>
            <a:spLocks/>
          </p:cNvSpPr>
          <p:nvPr/>
        </p:nvSpPr>
        <p:spPr bwMode="auto">
          <a:xfrm>
            <a:off x="5515095" y="2592122"/>
            <a:ext cx="440454" cy="431625"/>
          </a:xfrm>
          <a:custGeom>
            <a:avLst/>
            <a:gdLst/>
            <a:ahLst/>
            <a:cxnLst>
              <a:cxn ang="0">
                <a:pos x="208" y="344"/>
              </a:cxn>
              <a:cxn ang="0">
                <a:pos x="168" y="240"/>
              </a:cxn>
              <a:cxn ang="0">
                <a:pos x="144" y="248"/>
              </a:cxn>
              <a:cxn ang="0">
                <a:pos x="136" y="264"/>
              </a:cxn>
              <a:cxn ang="0">
                <a:pos x="120" y="280"/>
              </a:cxn>
              <a:cxn ang="0">
                <a:pos x="120" y="296"/>
              </a:cxn>
              <a:cxn ang="0">
                <a:pos x="96" y="288"/>
              </a:cxn>
              <a:cxn ang="0">
                <a:pos x="96" y="256"/>
              </a:cxn>
              <a:cxn ang="0">
                <a:pos x="112" y="248"/>
              </a:cxn>
              <a:cxn ang="0">
                <a:pos x="120" y="224"/>
              </a:cxn>
              <a:cxn ang="0">
                <a:pos x="128" y="208"/>
              </a:cxn>
              <a:cxn ang="0">
                <a:pos x="120" y="160"/>
              </a:cxn>
              <a:cxn ang="0">
                <a:pos x="112" y="144"/>
              </a:cxn>
              <a:cxn ang="0">
                <a:pos x="120" y="144"/>
              </a:cxn>
              <a:cxn ang="0">
                <a:pos x="104" y="120"/>
              </a:cxn>
              <a:cxn ang="0">
                <a:pos x="80" y="112"/>
              </a:cxn>
              <a:cxn ang="0">
                <a:pos x="64" y="104"/>
              </a:cxn>
              <a:cxn ang="0">
                <a:pos x="48" y="96"/>
              </a:cxn>
              <a:cxn ang="0">
                <a:pos x="16" y="80"/>
              </a:cxn>
              <a:cxn ang="0">
                <a:pos x="8" y="80"/>
              </a:cxn>
              <a:cxn ang="0">
                <a:pos x="0" y="72"/>
              </a:cxn>
              <a:cxn ang="0">
                <a:pos x="8" y="80"/>
              </a:cxn>
              <a:cxn ang="0">
                <a:pos x="8" y="64"/>
              </a:cxn>
              <a:cxn ang="0">
                <a:pos x="16" y="56"/>
              </a:cxn>
              <a:cxn ang="0">
                <a:pos x="16" y="64"/>
              </a:cxn>
              <a:cxn ang="0">
                <a:pos x="40" y="56"/>
              </a:cxn>
              <a:cxn ang="0">
                <a:pos x="64" y="48"/>
              </a:cxn>
              <a:cxn ang="0">
                <a:pos x="64" y="48"/>
              </a:cxn>
              <a:cxn ang="0">
                <a:pos x="40" y="40"/>
              </a:cxn>
              <a:cxn ang="0">
                <a:pos x="40" y="8"/>
              </a:cxn>
              <a:cxn ang="0">
                <a:pos x="24" y="16"/>
              </a:cxn>
              <a:cxn ang="0">
                <a:pos x="40" y="0"/>
              </a:cxn>
              <a:cxn ang="0">
                <a:pos x="56" y="16"/>
              </a:cxn>
              <a:cxn ang="0">
                <a:pos x="80" y="24"/>
              </a:cxn>
              <a:cxn ang="0">
                <a:pos x="176" y="24"/>
              </a:cxn>
              <a:cxn ang="0">
                <a:pos x="224" y="24"/>
              </a:cxn>
              <a:cxn ang="0">
                <a:pos x="272" y="24"/>
              </a:cxn>
              <a:cxn ang="0">
                <a:pos x="288" y="16"/>
              </a:cxn>
              <a:cxn ang="0">
                <a:pos x="288" y="32"/>
              </a:cxn>
              <a:cxn ang="0">
                <a:pos x="336" y="72"/>
              </a:cxn>
              <a:cxn ang="0">
                <a:pos x="352" y="80"/>
              </a:cxn>
              <a:cxn ang="0">
                <a:pos x="352" y="104"/>
              </a:cxn>
              <a:cxn ang="0">
                <a:pos x="384" y="128"/>
              </a:cxn>
              <a:cxn ang="0">
                <a:pos x="368" y="128"/>
              </a:cxn>
              <a:cxn ang="0">
                <a:pos x="368" y="144"/>
              </a:cxn>
              <a:cxn ang="0">
                <a:pos x="328" y="168"/>
              </a:cxn>
              <a:cxn ang="0">
                <a:pos x="304" y="160"/>
              </a:cxn>
              <a:cxn ang="0">
                <a:pos x="280" y="136"/>
              </a:cxn>
              <a:cxn ang="0">
                <a:pos x="264" y="112"/>
              </a:cxn>
              <a:cxn ang="0">
                <a:pos x="240" y="104"/>
              </a:cxn>
              <a:cxn ang="0">
                <a:pos x="232" y="112"/>
              </a:cxn>
              <a:cxn ang="0">
                <a:pos x="256" y="128"/>
              </a:cxn>
              <a:cxn ang="0">
                <a:pos x="264" y="144"/>
              </a:cxn>
              <a:cxn ang="0">
                <a:pos x="256" y="192"/>
              </a:cxn>
              <a:cxn ang="0">
                <a:pos x="256" y="208"/>
              </a:cxn>
              <a:cxn ang="0">
                <a:pos x="248" y="232"/>
              </a:cxn>
              <a:cxn ang="0">
                <a:pos x="256" y="304"/>
              </a:cxn>
              <a:cxn ang="0">
                <a:pos x="216" y="336"/>
              </a:cxn>
              <a:cxn ang="0">
                <a:pos x="216" y="376"/>
              </a:cxn>
            </a:cxnLst>
            <a:rect l="0" t="0" r="r" b="b"/>
            <a:pathLst>
              <a:path w="384" h="376">
                <a:moveTo>
                  <a:pt x="208" y="376"/>
                </a:moveTo>
                <a:lnTo>
                  <a:pt x="208" y="344"/>
                </a:lnTo>
                <a:lnTo>
                  <a:pt x="208" y="344"/>
                </a:lnTo>
                <a:lnTo>
                  <a:pt x="200" y="280"/>
                </a:lnTo>
                <a:lnTo>
                  <a:pt x="176" y="240"/>
                </a:lnTo>
                <a:lnTo>
                  <a:pt x="168" y="240"/>
                </a:lnTo>
                <a:lnTo>
                  <a:pt x="160" y="240"/>
                </a:lnTo>
                <a:lnTo>
                  <a:pt x="152" y="248"/>
                </a:lnTo>
                <a:lnTo>
                  <a:pt x="144" y="248"/>
                </a:lnTo>
                <a:lnTo>
                  <a:pt x="144" y="248"/>
                </a:lnTo>
                <a:lnTo>
                  <a:pt x="136" y="256"/>
                </a:lnTo>
                <a:lnTo>
                  <a:pt x="136" y="264"/>
                </a:lnTo>
                <a:lnTo>
                  <a:pt x="136" y="264"/>
                </a:lnTo>
                <a:lnTo>
                  <a:pt x="128" y="280"/>
                </a:lnTo>
                <a:lnTo>
                  <a:pt x="120" y="280"/>
                </a:lnTo>
                <a:lnTo>
                  <a:pt x="120" y="280"/>
                </a:lnTo>
                <a:lnTo>
                  <a:pt x="120" y="288"/>
                </a:lnTo>
                <a:lnTo>
                  <a:pt x="120" y="296"/>
                </a:lnTo>
                <a:lnTo>
                  <a:pt x="112" y="296"/>
                </a:lnTo>
                <a:lnTo>
                  <a:pt x="104" y="288"/>
                </a:lnTo>
                <a:lnTo>
                  <a:pt x="96" y="288"/>
                </a:lnTo>
                <a:lnTo>
                  <a:pt x="96" y="272"/>
                </a:lnTo>
                <a:lnTo>
                  <a:pt x="96" y="272"/>
                </a:lnTo>
                <a:lnTo>
                  <a:pt x="96" y="256"/>
                </a:lnTo>
                <a:lnTo>
                  <a:pt x="104" y="256"/>
                </a:lnTo>
                <a:lnTo>
                  <a:pt x="104" y="256"/>
                </a:lnTo>
                <a:lnTo>
                  <a:pt x="112" y="248"/>
                </a:lnTo>
                <a:lnTo>
                  <a:pt x="112" y="248"/>
                </a:lnTo>
                <a:lnTo>
                  <a:pt x="120" y="224"/>
                </a:lnTo>
                <a:lnTo>
                  <a:pt x="120" y="224"/>
                </a:lnTo>
                <a:lnTo>
                  <a:pt x="128" y="216"/>
                </a:lnTo>
                <a:lnTo>
                  <a:pt x="128" y="216"/>
                </a:lnTo>
                <a:lnTo>
                  <a:pt x="128" y="208"/>
                </a:lnTo>
                <a:lnTo>
                  <a:pt x="128" y="184"/>
                </a:lnTo>
                <a:lnTo>
                  <a:pt x="128" y="176"/>
                </a:lnTo>
                <a:lnTo>
                  <a:pt x="120" y="160"/>
                </a:lnTo>
                <a:lnTo>
                  <a:pt x="112" y="152"/>
                </a:lnTo>
                <a:lnTo>
                  <a:pt x="112" y="144"/>
                </a:lnTo>
                <a:lnTo>
                  <a:pt x="112" y="144"/>
                </a:lnTo>
                <a:lnTo>
                  <a:pt x="120" y="144"/>
                </a:lnTo>
                <a:lnTo>
                  <a:pt x="120" y="144"/>
                </a:lnTo>
                <a:lnTo>
                  <a:pt x="120" y="144"/>
                </a:lnTo>
                <a:lnTo>
                  <a:pt x="128" y="144"/>
                </a:lnTo>
                <a:lnTo>
                  <a:pt x="120" y="136"/>
                </a:lnTo>
                <a:lnTo>
                  <a:pt x="104" y="120"/>
                </a:lnTo>
                <a:lnTo>
                  <a:pt x="104" y="120"/>
                </a:lnTo>
                <a:lnTo>
                  <a:pt x="96" y="120"/>
                </a:lnTo>
                <a:lnTo>
                  <a:pt x="80" y="112"/>
                </a:lnTo>
                <a:lnTo>
                  <a:pt x="72" y="104"/>
                </a:lnTo>
                <a:lnTo>
                  <a:pt x="72" y="104"/>
                </a:lnTo>
                <a:lnTo>
                  <a:pt x="64" y="104"/>
                </a:lnTo>
                <a:lnTo>
                  <a:pt x="64" y="104"/>
                </a:lnTo>
                <a:lnTo>
                  <a:pt x="48" y="96"/>
                </a:lnTo>
                <a:lnTo>
                  <a:pt x="48" y="96"/>
                </a:lnTo>
                <a:lnTo>
                  <a:pt x="32" y="88"/>
                </a:lnTo>
                <a:lnTo>
                  <a:pt x="32" y="88"/>
                </a:lnTo>
                <a:lnTo>
                  <a:pt x="16" y="80"/>
                </a:lnTo>
                <a:lnTo>
                  <a:pt x="16" y="80"/>
                </a:lnTo>
                <a:lnTo>
                  <a:pt x="8" y="80"/>
                </a:lnTo>
                <a:lnTo>
                  <a:pt x="8" y="80"/>
                </a:lnTo>
                <a:lnTo>
                  <a:pt x="0" y="72"/>
                </a:lnTo>
                <a:lnTo>
                  <a:pt x="0" y="72"/>
                </a:lnTo>
                <a:lnTo>
                  <a:pt x="0" y="72"/>
                </a:lnTo>
                <a:lnTo>
                  <a:pt x="0" y="72"/>
                </a:lnTo>
                <a:lnTo>
                  <a:pt x="8" y="72"/>
                </a:lnTo>
                <a:lnTo>
                  <a:pt x="8" y="80"/>
                </a:lnTo>
                <a:lnTo>
                  <a:pt x="16" y="80"/>
                </a:lnTo>
                <a:lnTo>
                  <a:pt x="16" y="80"/>
                </a:lnTo>
                <a:lnTo>
                  <a:pt x="8" y="64"/>
                </a:lnTo>
                <a:lnTo>
                  <a:pt x="8" y="64"/>
                </a:lnTo>
                <a:lnTo>
                  <a:pt x="8" y="64"/>
                </a:lnTo>
                <a:lnTo>
                  <a:pt x="16" y="56"/>
                </a:lnTo>
                <a:lnTo>
                  <a:pt x="16" y="56"/>
                </a:lnTo>
                <a:lnTo>
                  <a:pt x="16" y="56"/>
                </a:lnTo>
                <a:lnTo>
                  <a:pt x="16" y="64"/>
                </a:lnTo>
                <a:lnTo>
                  <a:pt x="24" y="64"/>
                </a:lnTo>
                <a:lnTo>
                  <a:pt x="32" y="56"/>
                </a:lnTo>
                <a:lnTo>
                  <a:pt x="40" y="56"/>
                </a:lnTo>
                <a:lnTo>
                  <a:pt x="64" y="56"/>
                </a:lnTo>
                <a:lnTo>
                  <a:pt x="64" y="56"/>
                </a:lnTo>
                <a:lnTo>
                  <a:pt x="64" y="48"/>
                </a:lnTo>
                <a:lnTo>
                  <a:pt x="64" y="48"/>
                </a:lnTo>
                <a:lnTo>
                  <a:pt x="64" y="48"/>
                </a:lnTo>
                <a:lnTo>
                  <a:pt x="64" y="48"/>
                </a:lnTo>
                <a:lnTo>
                  <a:pt x="56" y="40"/>
                </a:lnTo>
                <a:lnTo>
                  <a:pt x="56" y="40"/>
                </a:lnTo>
                <a:lnTo>
                  <a:pt x="40" y="40"/>
                </a:lnTo>
                <a:lnTo>
                  <a:pt x="40" y="40"/>
                </a:lnTo>
                <a:lnTo>
                  <a:pt x="40" y="32"/>
                </a:lnTo>
                <a:lnTo>
                  <a:pt x="40" y="8"/>
                </a:lnTo>
                <a:lnTo>
                  <a:pt x="32" y="8"/>
                </a:lnTo>
                <a:lnTo>
                  <a:pt x="24" y="16"/>
                </a:lnTo>
                <a:lnTo>
                  <a:pt x="24" y="16"/>
                </a:lnTo>
                <a:lnTo>
                  <a:pt x="32" y="8"/>
                </a:lnTo>
                <a:lnTo>
                  <a:pt x="40" y="0"/>
                </a:lnTo>
                <a:lnTo>
                  <a:pt x="40" y="0"/>
                </a:lnTo>
                <a:lnTo>
                  <a:pt x="48" y="0"/>
                </a:lnTo>
                <a:lnTo>
                  <a:pt x="48" y="0"/>
                </a:lnTo>
                <a:lnTo>
                  <a:pt x="56" y="16"/>
                </a:lnTo>
                <a:lnTo>
                  <a:pt x="56" y="16"/>
                </a:lnTo>
                <a:lnTo>
                  <a:pt x="56" y="24"/>
                </a:lnTo>
                <a:lnTo>
                  <a:pt x="80" y="24"/>
                </a:lnTo>
                <a:lnTo>
                  <a:pt x="128" y="24"/>
                </a:lnTo>
                <a:lnTo>
                  <a:pt x="160" y="24"/>
                </a:lnTo>
                <a:lnTo>
                  <a:pt x="176" y="24"/>
                </a:lnTo>
                <a:lnTo>
                  <a:pt x="176" y="24"/>
                </a:lnTo>
                <a:lnTo>
                  <a:pt x="224" y="24"/>
                </a:lnTo>
                <a:lnTo>
                  <a:pt x="224" y="24"/>
                </a:lnTo>
                <a:lnTo>
                  <a:pt x="232" y="32"/>
                </a:lnTo>
                <a:lnTo>
                  <a:pt x="232" y="32"/>
                </a:lnTo>
                <a:lnTo>
                  <a:pt x="272" y="24"/>
                </a:lnTo>
                <a:lnTo>
                  <a:pt x="272" y="24"/>
                </a:lnTo>
                <a:lnTo>
                  <a:pt x="280" y="16"/>
                </a:lnTo>
                <a:lnTo>
                  <a:pt x="288" y="16"/>
                </a:lnTo>
                <a:lnTo>
                  <a:pt x="288" y="24"/>
                </a:lnTo>
                <a:lnTo>
                  <a:pt x="288" y="32"/>
                </a:lnTo>
                <a:lnTo>
                  <a:pt x="288" y="32"/>
                </a:lnTo>
                <a:lnTo>
                  <a:pt x="336" y="80"/>
                </a:lnTo>
                <a:lnTo>
                  <a:pt x="336" y="80"/>
                </a:lnTo>
                <a:lnTo>
                  <a:pt x="336" y="72"/>
                </a:lnTo>
                <a:lnTo>
                  <a:pt x="336" y="72"/>
                </a:lnTo>
                <a:lnTo>
                  <a:pt x="352" y="80"/>
                </a:lnTo>
                <a:lnTo>
                  <a:pt x="352" y="80"/>
                </a:lnTo>
                <a:lnTo>
                  <a:pt x="344" y="88"/>
                </a:lnTo>
                <a:lnTo>
                  <a:pt x="344" y="88"/>
                </a:lnTo>
                <a:lnTo>
                  <a:pt x="352" y="104"/>
                </a:lnTo>
                <a:lnTo>
                  <a:pt x="352" y="104"/>
                </a:lnTo>
                <a:lnTo>
                  <a:pt x="368" y="120"/>
                </a:lnTo>
                <a:lnTo>
                  <a:pt x="384" y="128"/>
                </a:lnTo>
                <a:lnTo>
                  <a:pt x="384" y="136"/>
                </a:lnTo>
                <a:lnTo>
                  <a:pt x="376" y="136"/>
                </a:lnTo>
                <a:lnTo>
                  <a:pt x="368" y="128"/>
                </a:lnTo>
                <a:lnTo>
                  <a:pt x="352" y="128"/>
                </a:lnTo>
                <a:lnTo>
                  <a:pt x="352" y="136"/>
                </a:lnTo>
                <a:lnTo>
                  <a:pt x="368" y="144"/>
                </a:lnTo>
                <a:lnTo>
                  <a:pt x="368" y="152"/>
                </a:lnTo>
                <a:lnTo>
                  <a:pt x="344" y="168"/>
                </a:lnTo>
                <a:lnTo>
                  <a:pt x="328" y="168"/>
                </a:lnTo>
                <a:lnTo>
                  <a:pt x="320" y="152"/>
                </a:lnTo>
                <a:lnTo>
                  <a:pt x="304" y="152"/>
                </a:lnTo>
                <a:lnTo>
                  <a:pt x="304" y="160"/>
                </a:lnTo>
                <a:lnTo>
                  <a:pt x="296" y="168"/>
                </a:lnTo>
                <a:lnTo>
                  <a:pt x="296" y="168"/>
                </a:lnTo>
                <a:lnTo>
                  <a:pt x="280" y="136"/>
                </a:lnTo>
                <a:lnTo>
                  <a:pt x="280" y="136"/>
                </a:lnTo>
                <a:lnTo>
                  <a:pt x="272" y="128"/>
                </a:lnTo>
                <a:lnTo>
                  <a:pt x="264" y="112"/>
                </a:lnTo>
                <a:lnTo>
                  <a:pt x="264" y="104"/>
                </a:lnTo>
                <a:lnTo>
                  <a:pt x="264" y="104"/>
                </a:lnTo>
                <a:lnTo>
                  <a:pt x="240" y="104"/>
                </a:lnTo>
                <a:lnTo>
                  <a:pt x="240" y="104"/>
                </a:lnTo>
                <a:lnTo>
                  <a:pt x="232" y="112"/>
                </a:lnTo>
                <a:lnTo>
                  <a:pt x="232" y="112"/>
                </a:lnTo>
                <a:lnTo>
                  <a:pt x="240" y="112"/>
                </a:lnTo>
                <a:lnTo>
                  <a:pt x="240" y="112"/>
                </a:lnTo>
                <a:lnTo>
                  <a:pt x="256" y="128"/>
                </a:lnTo>
                <a:lnTo>
                  <a:pt x="256" y="128"/>
                </a:lnTo>
                <a:lnTo>
                  <a:pt x="264" y="144"/>
                </a:lnTo>
                <a:lnTo>
                  <a:pt x="264" y="144"/>
                </a:lnTo>
                <a:lnTo>
                  <a:pt x="272" y="152"/>
                </a:lnTo>
                <a:lnTo>
                  <a:pt x="272" y="176"/>
                </a:lnTo>
                <a:lnTo>
                  <a:pt x="256" y="192"/>
                </a:lnTo>
                <a:lnTo>
                  <a:pt x="256" y="200"/>
                </a:lnTo>
                <a:lnTo>
                  <a:pt x="256" y="200"/>
                </a:lnTo>
                <a:lnTo>
                  <a:pt x="256" y="208"/>
                </a:lnTo>
                <a:lnTo>
                  <a:pt x="248" y="216"/>
                </a:lnTo>
                <a:lnTo>
                  <a:pt x="248" y="224"/>
                </a:lnTo>
                <a:lnTo>
                  <a:pt x="248" y="232"/>
                </a:lnTo>
                <a:lnTo>
                  <a:pt x="248" y="232"/>
                </a:lnTo>
                <a:lnTo>
                  <a:pt x="256" y="272"/>
                </a:lnTo>
                <a:lnTo>
                  <a:pt x="256" y="304"/>
                </a:lnTo>
                <a:lnTo>
                  <a:pt x="256" y="304"/>
                </a:lnTo>
                <a:lnTo>
                  <a:pt x="216" y="336"/>
                </a:lnTo>
                <a:lnTo>
                  <a:pt x="216" y="336"/>
                </a:lnTo>
                <a:lnTo>
                  <a:pt x="216" y="352"/>
                </a:lnTo>
                <a:lnTo>
                  <a:pt x="216" y="376"/>
                </a:lnTo>
                <a:lnTo>
                  <a:pt x="216" y="376"/>
                </a:lnTo>
                <a:lnTo>
                  <a:pt x="208" y="376"/>
                </a:lnTo>
                <a:close/>
              </a:path>
            </a:pathLst>
          </a:custGeom>
          <a:solidFill>
            <a:schemeClr val="bg1"/>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0" name="Freeform 139"/>
          <p:cNvSpPr>
            <a:spLocks/>
          </p:cNvSpPr>
          <p:nvPr/>
        </p:nvSpPr>
        <p:spPr bwMode="auto">
          <a:xfrm>
            <a:off x="5220806" y="3465183"/>
            <a:ext cx="670000" cy="339415"/>
          </a:xfrm>
          <a:custGeom>
            <a:avLst/>
            <a:gdLst/>
            <a:ahLst/>
            <a:cxnLst>
              <a:cxn ang="0">
                <a:pos x="504" y="32"/>
              </a:cxn>
              <a:cxn ang="0">
                <a:pos x="504" y="24"/>
              </a:cxn>
              <a:cxn ang="0">
                <a:pos x="480" y="32"/>
              </a:cxn>
              <a:cxn ang="0">
                <a:pos x="456" y="32"/>
              </a:cxn>
              <a:cxn ang="0">
                <a:pos x="440" y="32"/>
              </a:cxn>
              <a:cxn ang="0">
                <a:pos x="432" y="32"/>
              </a:cxn>
              <a:cxn ang="0">
                <a:pos x="392" y="24"/>
              </a:cxn>
              <a:cxn ang="0">
                <a:pos x="384" y="0"/>
              </a:cxn>
              <a:cxn ang="0">
                <a:pos x="344" y="0"/>
              </a:cxn>
              <a:cxn ang="0">
                <a:pos x="344" y="24"/>
              </a:cxn>
              <a:cxn ang="0">
                <a:pos x="320" y="40"/>
              </a:cxn>
              <a:cxn ang="0">
                <a:pos x="296" y="56"/>
              </a:cxn>
              <a:cxn ang="0">
                <a:pos x="296" y="72"/>
              </a:cxn>
              <a:cxn ang="0">
                <a:pos x="272" y="88"/>
              </a:cxn>
              <a:cxn ang="0">
                <a:pos x="248" y="120"/>
              </a:cxn>
              <a:cxn ang="0">
                <a:pos x="232" y="104"/>
              </a:cxn>
              <a:cxn ang="0">
                <a:pos x="216" y="144"/>
              </a:cxn>
              <a:cxn ang="0">
                <a:pos x="200" y="128"/>
              </a:cxn>
              <a:cxn ang="0">
                <a:pos x="176" y="152"/>
              </a:cxn>
              <a:cxn ang="0">
                <a:pos x="144" y="144"/>
              </a:cxn>
              <a:cxn ang="0">
                <a:pos x="144" y="136"/>
              </a:cxn>
              <a:cxn ang="0">
                <a:pos x="136" y="152"/>
              </a:cxn>
              <a:cxn ang="0">
                <a:pos x="128" y="144"/>
              </a:cxn>
              <a:cxn ang="0">
                <a:pos x="112" y="144"/>
              </a:cxn>
              <a:cxn ang="0">
                <a:pos x="112" y="152"/>
              </a:cxn>
              <a:cxn ang="0">
                <a:pos x="104" y="160"/>
              </a:cxn>
              <a:cxn ang="0">
                <a:pos x="104" y="168"/>
              </a:cxn>
              <a:cxn ang="0">
                <a:pos x="104" y="184"/>
              </a:cxn>
              <a:cxn ang="0">
                <a:pos x="88" y="192"/>
              </a:cxn>
              <a:cxn ang="0">
                <a:pos x="80" y="224"/>
              </a:cxn>
              <a:cxn ang="0">
                <a:pos x="72" y="232"/>
              </a:cxn>
              <a:cxn ang="0">
                <a:pos x="24" y="232"/>
              </a:cxn>
              <a:cxn ang="0">
                <a:pos x="24" y="248"/>
              </a:cxn>
              <a:cxn ang="0">
                <a:pos x="32" y="256"/>
              </a:cxn>
              <a:cxn ang="0">
                <a:pos x="24" y="288"/>
              </a:cxn>
              <a:cxn ang="0">
                <a:pos x="16" y="288"/>
              </a:cxn>
              <a:cxn ang="0">
                <a:pos x="120" y="288"/>
              </a:cxn>
              <a:cxn ang="0">
                <a:pos x="112" y="272"/>
              </a:cxn>
              <a:cxn ang="0">
                <a:pos x="144" y="272"/>
              </a:cxn>
              <a:cxn ang="0">
                <a:pos x="482" y="234"/>
              </a:cxn>
              <a:cxn ang="0">
                <a:pos x="520" y="208"/>
              </a:cxn>
              <a:cxn ang="0">
                <a:pos x="546" y="170"/>
              </a:cxn>
              <a:cxn ang="0">
                <a:pos x="568" y="144"/>
              </a:cxn>
              <a:cxn ang="0">
                <a:pos x="584" y="128"/>
              </a:cxn>
              <a:cxn ang="0">
                <a:pos x="568" y="120"/>
              </a:cxn>
              <a:cxn ang="0">
                <a:pos x="552" y="112"/>
              </a:cxn>
              <a:cxn ang="0">
                <a:pos x="528" y="72"/>
              </a:cxn>
              <a:cxn ang="0">
                <a:pos x="520" y="48"/>
              </a:cxn>
              <a:cxn ang="0">
                <a:pos x="520" y="40"/>
              </a:cxn>
            </a:cxnLst>
            <a:rect l="0" t="0" r="r" b="b"/>
            <a:pathLst>
              <a:path w="584" h="296">
                <a:moveTo>
                  <a:pt x="520" y="40"/>
                </a:moveTo>
                <a:lnTo>
                  <a:pt x="512" y="32"/>
                </a:lnTo>
                <a:lnTo>
                  <a:pt x="504" y="32"/>
                </a:lnTo>
                <a:lnTo>
                  <a:pt x="504" y="32"/>
                </a:lnTo>
                <a:lnTo>
                  <a:pt x="504" y="32"/>
                </a:lnTo>
                <a:lnTo>
                  <a:pt x="504" y="24"/>
                </a:lnTo>
                <a:lnTo>
                  <a:pt x="496" y="16"/>
                </a:lnTo>
                <a:lnTo>
                  <a:pt x="488" y="16"/>
                </a:lnTo>
                <a:lnTo>
                  <a:pt x="480" y="32"/>
                </a:lnTo>
                <a:lnTo>
                  <a:pt x="472" y="32"/>
                </a:lnTo>
                <a:lnTo>
                  <a:pt x="456" y="32"/>
                </a:lnTo>
                <a:lnTo>
                  <a:pt x="456" y="32"/>
                </a:lnTo>
                <a:lnTo>
                  <a:pt x="448" y="24"/>
                </a:lnTo>
                <a:lnTo>
                  <a:pt x="440" y="24"/>
                </a:lnTo>
                <a:lnTo>
                  <a:pt x="440" y="32"/>
                </a:lnTo>
                <a:lnTo>
                  <a:pt x="440" y="32"/>
                </a:lnTo>
                <a:lnTo>
                  <a:pt x="432" y="32"/>
                </a:lnTo>
                <a:lnTo>
                  <a:pt x="432" y="32"/>
                </a:lnTo>
                <a:lnTo>
                  <a:pt x="416" y="24"/>
                </a:lnTo>
                <a:lnTo>
                  <a:pt x="416" y="24"/>
                </a:lnTo>
                <a:lnTo>
                  <a:pt x="392" y="24"/>
                </a:lnTo>
                <a:lnTo>
                  <a:pt x="392" y="24"/>
                </a:lnTo>
                <a:lnTo>
                  <a:pt x="392" y="16"/>
                </a:lnTo>
                <a:lnTo>
                  <a:pt x="384" y="0"/>
                </a:lnTo>
                <a:lnTo>
                  <a:pt x="360" y="0"/>
                </a:lnTo>
                <a:lnTo>
                  <a:pt x="344"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44"/>
                </a:lnTo>
                <a:lnTo>
                  <a:pt x="144" y="136"/>
                </a:lnTo>
                <a:lnTo>
                  <a:pt x="144" y="136"/>
                </a:lnTo>
                <a:lnTo>
                  <a:pt x="144" y="144"/>
                </a:lnTo>
                <a:lnTo>
                  <a:pt x="144" y="152"/>
                </a:lnTo>
                <a:lnTo>
                  <a:pt x="136" y="152"/>
                </a:lnTo>
                <a:lnTo>
                  <a:pt x="136" y="152"/>
                </a:lnTo>
                <a:lnTo>
                  <a:pt x="136" y="152"/>
                </a:lnTo>
                <a:lnTo>
                  <a:pt x="128" y="144"/>
                </a:lnTo>
                <a:lnTo>
                  <a:pt x="120" y="144"/>
                </a:lnTo>
                <a:lnTo>
                  <a:pt x="112" y="144"/>
                </a:lnTo>
                <a:lnTo>
                  <a:pt x="112" y="144"/>
                </a:lnTo>
                <a:lnTo>
                  <a:pt x="112" y="144"/>
                </a:lnTo>
                <a:lnTo>
                  <a:pt x="112" y="152"/>
                </a:lnTo>
                <a:lnTo>
                  <a:pt x="112" y="152"/>
                </a:lnTo>
                <a:lnTo>
                  <a:pt x="112" y="160"/>
                </a:lnTo>
                <a:lnTo>
                  <a:pt x="112" y="160"/>
                </a:lnTo>
                <a:lnTo>
                  <a:pt x="104" y="160"/>
                </a:lnTo>
                <a:lnTo>
                  <a:pt x="112" y="160"/>
                </a:lnTo>
                <a:lnTo>
                  <a:pt x="104" y="168"/>
                </a:lnTo>
                <a:lnTo>
                  <a:pt x="104" y="168"/>
                </a:lnTo>
                <a:lnTo>
                  <a:pt x="96" y="176"/>
                </a:lnTo>
                <a:lnTo>
                  <a:pt x="96" y="176"/>
                </a:lnTo>
                <a:lnTo>
                  <a:pt x="104" y="184"/>
                </a:lnTo>
                <a:lnTo>
                  <a:pt x="104" y="184"/>
                </a:lnTo>
                <a:lnTo>
                  <a:pt x="104" y="192"/>
                </a:lnTo>
                <a:lnTo>
                  <a:pt x="88" y="192"/>
                </a:lnTo>
                <a:lnTo>
                  <a:pt x="72" y="200"/>
                </a:lnTo>
                <a:lnTo>
                  <a:pt x="72" y="216"/>
                </a:lnTo>
                <a:lnTo>
                  <a:pt x="80" y="224"/>
                </a:lnTo>
                <a:lnTo>
                  <a:pt x="80" y="232"/>
                </a:lnTo>
                <a:lnTo>
                  <a:pt x="80" y="232"/>
                </a:lnTo>
                <a:lnTo>
                  <a:pt x="72" y="232"/>
                </a:lnTo>
                <a:lnTo>
                  <a:pt x="48" y="224"/>
                </a:lnTo>
                <a:lnTo>
                  <a:pt x="32" y="224"/>
                </a:lnTo>
                <a:lnTo>
                  <a:pt x="24" y="232"/>
                </a:lnTo>
                <a:lnTo>
                  <a:pt x="24" y="232"/>
                </a:lnTo>
                <a:lnTo>
                  <a:pt x="16" y="240"/>
                </a:lnTo>
                <a:lnTo>
                  <a:pt x="24" y="248"/>
                </a:lnTo>
                <a:lnTo>
                  <a:pt x="24" y="248"/>
                </a:lnTo>
                <a:lnTo>
                  <a:pt x="32" y="256"/>
                </a:lnTo>
                <a:lnTo>
                  <a:pt x="32" y="256"/>
                </a:lnTo>
                <a:lnTo>
                  <a:pt x="24" y="256"/>
                </a:lnTo>
                <a:lnTo>
                  <a:pt x="24" y="256"/>
                </a:lnTo>
                <a:lnTo>
                  <a:pt x="24" y="288"/>
                </a:lnTo>
                <a:lnTo>
                  <a:pt x="24" y="288"/>
                </a:lnTo>
                <a:lnTo>
                  <a:pt x="16" y="288"/>
                </a:lnTo>
                <a:lnTo>
                  <a:pt x="16" y="288"/>
                </a:lnTo>
                <a:lnTo>
                  <a:pt x="0" y="296"/>
                </a:lnTo>
                <a:lnTo>
                  <a:pt x="0" y="296"/>
                </a:lnTo>
                <a:lnTo>
                  <a:pt x="120" y="288"/>
                </a:lnTo>
                <a:lnTo>
                  <a:pt x="120" y="288"/>
                </a:lnTo>
                <a:lnTo>
                  <a:pt x="112" y="272"/>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84" y="128"/>
                </a:lnTo>
                <a:lnTo>
                  <a:pt x="576" y="128"/>
                </a:lnTo>
                <a:lnTo>
                  <a:pt x="576" y="128"/>
                </a:lnTo>
                <a:lnTo>
                  <a:pt x="568" y="120"/>
                </a:lnTo>
                <a:lnTo>
                  <a:pt x="560" y="120"/>
                </a:lnTo>
                <a:lnTo>
                  <a:pt x="560" y="120"/>
                </a:lnTo>
                <a:lnTo>
                  <a:pt x="552" y="112"/>
                </a:lnTo>
                <a:lnTo>
                  <a:pt x="536" y="88"/>
                </a:lnTo>
                <a:lnTo>
                  <a:pt x="528" y="72"/>
                </a:lnTo>
                <a:lnTo>
                  <a:pt x="528" y="72"/>
                </a:lnTo>
                <a:lnTo>
                  <a:pt x="528" y="64"/>
                </a:lnTo>
                <a:lnTo>
                  <a:pt x="528" y="56"/>
                </a:lnTo>
                <a:lnTo>
                  <a:pt x="520" y="48"/>
                </a:lnTo>
                <a:lnTo>
                  <a:pt x="520" y="40"/>
                </a:lnTo>
                <a:lnTo>
                  <a:pt x="520" y="40"/>
                </a:lnTo>
                <a:lnTo>
                  <a:pt x="520" y="40"/>
                </a:lnTo>
                <a:lnTo>
                  <a:pt x="528" y="40"/>
                </a:lnTo>
                <a:lnTo>
                  <a:pt x="520" y="40"/>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1" name="Freeform 140"/>
          <p:cNvSpPr>
            <a:spLocks/>
          </p:cNvSpPr>
          <p:nvPr/>
        </p:nvSpPr>
        <p:spPr bwMode="auto">
          <a:xfrm>
            <a:off x="5818215" y="3235636"/>
            <a:ext cx="421816" cy="412987"/>
          </a:xfrm>
          <a:custGeom>
            <a:avLst/>
            <a:gdLst/>
            <a:ahLst/>
            <a:cxnLst>
              <a:cxn ang="0">
                <a:pos x="48" y="320"/>
              </a:cxn>
              <a:cxn ang="0">
                <a:pos x="32" y="312"/>
              </a:cxn>
              <a:cxn ang="0">
                <a:pos x="8" y="272"/>
              </a:cxn>
              <a:cxn ang="0">
                <a:pos x="0" y="248"/>
              </a:cxn>
              <a:cxn ang="0">
                <a:pos x="0" y="240"/>
              </a:cxn>
              <a:cxn ang="0">
                <a:pos x="16" y="240"/>
              </a:cxn>
              <a:cxn ang="0">
                <a:pos x="32" y="224"/>
              </a:cxn>
              <a:cxn ang="0">
                <a:pos x="32" y="192"/>
              </a:cxn>
              <a:cxn ang="0">
                <a:pos x="48" y="192"/>
              </a:cxn>
              <a:cxn ang="0">
                <a:pos x="56" y="176"/>
              </a:cxn>
              <a:cxn ang="0">
                <a:pos x="80" y="136"/>
              </a:cxn>
              <a:cxn ang="0">
                <a:pos x="80" y="136"/>
              </a:cxn>
              <a:cxn ang="0">
                <a:pos x="112" y="112"/>
              </a:cxn>
              <a:cxn ang="0">
                <a:pos x="120" y="80"/>
              </a:cxn>
              <a:cxn ang="0">
                <a:pos x="128" y="40"/>
              </a:cxn>
              <a:cxn ang="0">
                <a:pos x="120" y="0"/>
              </a:cxn>
              <a:cxn ang="0">
                <a:pos x="128" y="0"/>
              </a:cxn>
              <a:cxn ang="0">
                <a:pos x="224" y="72"/>
              </a:cxn>
              <a:cxn ang="0">
                <a:pos x="232" y="120"/>
              </a:cxn>
              <a:cxn ang="0">
                <a:pos x="256" y="96"/>
              </a:cxn>
              <a:cxn ang="0">
                <a:pos x="280" y="80"/>
              </a:cxn>
              <a:cxn ang="0">
                <a:pos x="296" y="80"/>
              </a:cxn>
              <a:cxn ang="0">
                <a:pos x="312" y="64"/>
              </a:cxn>
              <a:cxn ang="0">
                <a:pos x="344" y="64"/>
              </a:cxn>
              <a:cxn ang="0">
                <a:pos x="352" y="64"/>
              </a:cxn>
              <a:cxn ang="0">
                <a:pos x="368" y="88"/>
              </a:cxn>
              <a:cxn ang="0">
                <a:pos x="360" y="104"/>
              </a:cxn>
              <a:cxn ang="0">
                <a:pos x="328" y="96"/>
              </a:cxn>
              <a:cxn ang="0">
                <a:pos x="312" y="88"/>
              </a:cxn>
              <a:cxn ang="0">
                <a:pos x="304" y="120"/>
              </a:cxn>
              <a:cxn ang="0">
                <a:pos x="296" y="144"/>
              </a:cxn>
              <a:cxn ang="0">
                <a:pos x="288" y="160"/>
              </a:cxn>
              <a:cxn ang="0">
                <a:pos x="264" y="160"/>
              </a:cxn>
              <a:cxn ang="0">
                <a:pos x="264" y="192"/>
              </a:cxn>
              <a:cxn ang="0">
                <a:pos x="232" y="192"/>
              </a:cxn>
              <a:cxn ang="0">
                <a:pos x="224" y="208"/>
              </a:cxn>
              <a:cxn ang="0">
                <a:pos x="224" y="224"/>
              </a:cxn>
              <a:cxn ang="0">
                <a:pos x="216" y="240"/>
              </a:cxn>
              <a:cxn ang="0">
                <a:pos x="208" y="264"/>
              </a:cxn>
              <a:cxn ang="0">
                <a:pos x="200" y="296"/>
              </a:cxn>
              <a:cxn ang="0">
                <a:pos x="192" y="304"/>
              </a:cxn>
              <a:cxn ang="0">
                <a:pos x="200" y="312"/>
              </a:cxn>
              <a:cxn ang="0">
                <a:pos x="184" y="320"/>
              </a:cxn>
              <a:cxn ang="0">
                <a:pos x="168" y="328"/>
              </a:cxn>
              <a:cxn ang="0">
                <a:pos x="152" y="336"/>
              </a:cxn>
              <a:cxn ang="0">
                <a:pos x="144" y="344"/>
              </a:cxn>
              <a:cxn ang="0">
                <a:pos x="120" y="344"/>
              </a:cxn>
              <a:cxn ang="0">
                <a:pos x="112" y="344"/>
              </a:cxn>
              <a:cxn ang="0">
                <a:pos x="88" y="352"/>
              </a:cxn>
              <a:cxn ang="0">
                <a:pos x="64" y="336"/>
              </a:cxn>
              <a:cxn ang="0">
                <a:pos x="56" y="328"/>
              </a:cxn>
            </a:cxnLst>
            <a:rect l="0" t="0" r="r" b="b"/>
            <a:pathLst>
              <a:path w="368" h="360">
                <a:moveTo>
                  <a:pt x="56" y="328"/>
                </a:moveTo>
                <a:lnTo>
                  <a:pt x="56" y="328"/>
                </a:lnTo>
                <a:lnTo>
                  <a:pt x="48" y="320"/>
                </a:lnTo>
                <a:lnTo>
                  <a:pt x="40" y="320"/>
                </a:lnTo>
                <a:lnTo>
                  <a:pt x="40" y="320"/>
                </a:lnTo>
                <a:lnTo>
                  <a:pt x="32" y="312"/>
                </a:lnTo>
                <a:lnTo>
                  <a:pt x="16" y="288"/>
                </a:lnTo>
                <a:lnTo>
                  <a:pt x="8" y="272"/>
                </a:lnTo>
                <a:lnTo>
                  <a:pt x="8" y="272"/>
                </a:lnTo>
                <a:lnTo>
                  <a:pt x="8" y="264"/>
                </a:lnTo>
                <a:lnTo>
                  <a:pt x="8" y="256"/>
                </a:lnTo>
                <a:lnTo>
                  <a:pt x="0" y="248"/>
                </a:lnTo>
                <a:lnTo>
                  <a:pt x="0" y="240"/>
                </a:lnTo>
                <a:lnTo>
                  <a:pt x="0" y="240"/>
                </a:lnTo>
                <a:lnTo>
                  <a:pt x="0" y="240"/>
                </a:lnTo>
                <a:lnTo>
                  <a:pt x="8" y="240"/>
                </a:lnTo>
                <a:lnTo>
                  <a:pt x="8" y="240"/>
                </a:lnTo>
                <a:lnTo>
                  <a:pt x="16" y="240"/>
                </a:lnTo>
                <a:lnTo>
                  <a:pt x="24" y="224"/>
                </a:lnTo>
                <a:lnTo>
                  <a:pt x="32" y="224"/>
                </a:lnTo>
                <a:lnTo>
                  <a:pt x="32" y="224"/>
                </a:lnTo>
                <a:lnTo>
                  <a:pt x="32" y="208"/>
                </a:lnTo>
                <a:lnTo>
                  <a:pt x="32" y="200"/>
                </a:lnTo>
                <a:lnTo>
                  <a:pt x="32" y="192"/>
                </a:lnTo>
                <a:lnTo>
                  <a:pt x="32" y="176"/>
                </a:lnTo>
                <a:lnTo>
                  <a:pt x="48" y="176"/>
                </a:lnTo>
                <a:lnTo>
                  <a:pt x="48" y="192"/>
                </a:lnTo>
                <a:lnTo>
                  <a:pt x="56" y="192"/>
                </a:lnTo>
                <a:lnTo>
                  <a:pt x="56" y="176"/>
                </a:lnTo>
                <a:lnTo>
                  <a:pt x="56" y="176"/>
                </a:lnTo>
                <a:lnTo>
                  <a:pt x="64" y="152"/>
                </a:lnTo>
                <a:lnTo>
                  <a:pt x="64" y="152"/>
                </a:lnTo>
                <a:lnTo>
                  <a:pt x="80" y="136"/>
                </a:lnTo>
                <a:lnTo>
                  <a:pt x="80" y="136"/>
                </a:lnTo>
                <a:lnTo>
                  <a:pt x="80" y="136"/>
                </a:lnTo>
                <a:lnTo>
                  <a:pt x="80" y="136"/>
                </a:lnTo>
                <a:lnTo>
                  <a:pt x="88" y="136"/>
                </a:lnTo>
                <a:lnTo>
                  <a:pt x="96" y="128"/>
                </a:lnTo>
                <a:lnTo>
                  <a:pt x="112" y="112"/>
                </a:lnTo>
                <a:lnTo>
                  <a:pt x="120" y="104"/>
                </a:lnTo>
                <a:lnTo>
                  <a:pt x="120" y="88"/>
                </a:lnTo>
                <a:lnTo>
                  <a:pt x="120" y="80"/>
                </a:lnTo>
                <a:lnTo>
                  <a:pt x="120" y="40"/>
                </a:lnTo>
                <a:lnTo>
                  <a:pt x="120" y="40"/>
                </a:lnTo>
                <a:lnTo>
                  <a:pt x="128" y="40"/>
                </a:lnTo>
                <a:lnTo>
                  <a:pt x="128" y="24"/>
                </a:lnTo>
                <a:lnTo>
                  <a:pt x="120" y="8"/>
                </a:lnTo>
                <a:lnTo>
                  <a:pt x="120" y="0"/>
                </a:lnTo>
                <a:lnTo>
                  <a:pt x="120" y="0"/>
                </a:lnTo>
                <a:lnTo>
                  <a:pt x="128" y="0"/>
                </a:lnTo>
                <a:lnTo>
                  <a:pt x="128" y="0"/>
                </a:lnTo>
                <a:lnTo>
                  <a:pt x="144" y="88"/>
                </a:lnTo>
                <a:lnTo>
                  <a:pt x="144" y="88"/>
                </a:lnTo>
                <a:lnTo>
                  <a:pt x="224" y="72"/>
                </a:lnTo>
                <a:lnTo>
                  <a:pt x="224" y="72"/>
                </a:lnTo>
                <a:lnTo>
                  <a:pt x="232" y="120"/>
                </a:lnTo>
                <a:lnTo>
                  <a:pt x="232" y="120"/>
                </a:lnTo>
                <a:lnTo>
                  <a:pt x="256" y="96"/>
                </a:lnTo>
                <a:lnTo>
                  <a:pt x="256" y="96"/>
                </a:lnTo>
                <a:lnTo>
                  <a:pt x="256" y="96"/>
                </a:lnTo>
                <a:lnTo>
                  <a:pt x="264" y="96"/>
                </a:lnTo>
                <a:lnTo>
                  <a:pt x="272" y="88"/>
                </a:lnTo>
                <a:lnTo>
                  <a:pt x="280" y="80"/>
                </a:lnTo>
                <a:lnTo>
                  <a:pt x="280" y="80"/>
                </a:lnTo>
                <a:lnTo>
                  <a:pt x="280" y="80"/>
                </a:lnTo>
                <a:lnTo>
                  <a:pt x="296" y="80"/>
                </a:lnTo>
                <a:lnTo>
                  <a:pt x="304" y="80"/>
                </a:lnTo>
                <a:lnTo>
                  <a:pt x="312" y="64"/>
                </a:lnTo>
                <a:lnTo>
                  <a:pt x="312" y="64"/>
                </a:lnTo>
                <a:lnTo>
                  <a:pt x="328" y="64"/>
                </a:lnTo>
                <a:lnTo>
                  <a:pt x="336" y="64"/>
                </a:lnTo>
                <a:lnTo>
                  <a:pt x="344" y="64"/>
                </a:lnTo>
                <a:lnTo>
                  <a:pt x="344" y="64"/>
                </a:lnTo>
                <a:lnTo>
                  <a:pt x="352" y="64"/>
                </a:lnTo>
                <a:lnTo>
                  <a:pt x="352" y="64"/>
                </a:lnTo>
                <a:lnTo>
                  <a:pt x="352" y="72"/>
                </a:lnTo>
                <a:lnTo>
                  <a:pt x="352" y="72"/>
                </a:lnTo>
                <a:lnTo>
                  <a:pt x="368" y="88"/>
                </a:lnTo>
                <a:lnTo>
                  <a:pt x="368" y="96"/>
                </a:lnTo>
                <a:lnTo>
                  <a:pt x="360" y="96"/>
                </a:lnTo>
                <a:lnTo>
                  <a:pt x="360" y="104"/>
                </a:lnTo>
                <a:lnTo>
                  <a:pt x="360" y="104"/>
                </a:lnTo>
                <a:lnTo>
                  <a:pt x="352" y="104"/>
                </a:lnTo>
                <a:lnTo>
                  <a:pt x="328" y="96"/>
                </a:lnTo>
                <a:lnTo>
                  <a:pt x="320" y="96"/>
                </a:lnTo>
                <a:lnTo>
                  <a:pt x="312" y="88"/>
                </a:lnTo>
                <a:lnTo>
                  <a:pt x="312" y="88"/>
                </a:lnTo>
                <a:lnTo>
                  <a:pt x="312" y="112"/>
                </a:lnTo>
                <a:lnTo>
                  <a:pt x="312" y="112"/>
                </a:lnTo>
                <a:lnTo>
                  <a:pt x="304" y="120"/>
                </a:lnTo>
                <a:lnTo>
                  <a:pt x="304" y="128"/>
                </a:lnTo>
                <a:lnTo>
                  <a:pt x="296" y="144"/>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16"/>
                </a:lnTo>
                <a:lnTo>
                  <a:pt x="224" y="224"/>
                </a:lnTo>
                <a:lnTo>
                  <a:pt x="216" y="232"/>
                </a:lnTo>
                <a:lnTo>
                  <a:pt x="216" y="232"/>
                </a:lnTo>
                <a:lnTo>
                  <a:pt x="216" y="240"/>
                </a:lnTo>
                <a:lnTo>
                  <a:pt x="216" y="256"/>
                </a:lnTo>
                <a:lnTo>
                  <a:pt x="216" y="256"/>
                </a:lnTo>
                <a:lnTo>
                  <a:pt x="208" y="264"/>
                </a:lnTo>
                <a:lnTo>
                  <a:pt x="200" y="280"/>
                </a:lnTo>
                <a:lnTo>
                  <a:pt x="200" y="288"/>
                </a:lnTo>
                <a:lnTo>
                  <a:pt x="200" y="296"/>
                </a:lnTo>
                <a:lnTo>
                  <a:pt x="200" y="296"/>
                </a:lnTo>
                <a:lnTo>
                  <a:pt x="200" y="296"/>
                </a:lnTo>
                <a:lnTo>
                  <a:pt x="192" y="304"/>
                </a:lnTo>
                <a:lnTo>
                  <a:pt x="192" y="304"/>
                </a:lnTo>
                <a:lnTo>
                  <a:pt x="200" y="312"/>
                </a:lnTo>
                <a:lnTo>
                  <a:pt x="200" y="312"/>
                </a:lnTo>
                <a:lnTo>
                  <a:pt x="184" y="320"/>
                </a:lnTo>
                <a:lnTo>
                  <a:pt x="184" y="320"/>
                </a:lnTo>
                <a:lnTo>
                  <a:pt x="184" y="320"/>
                </a:lnTo>
                <a:lnTo>
                  <a:pt x="168" y="320"/>
                </a:lnTo>
                <a:lnTo>
                  <a:pt x="168" y="328"/>
                </a:lnTo>
                <a:lnTo>
                  <a:pt x="168" y="328"/>
                </a:lnTo>
                <a:lnTo>
                  <a:pt x="160" y="328"/>
                </a:lnTo>
                <a:lnTo>
                  <a:pt x="152" y="328"/>
                </a:lnTo>
                <a:lnTo>
                  <a:pt x="152" y="336"/>
                </a:lnTo>
                <a:lnTo>
                  <a:pt x="152" y="336"/>
                </a:lnTo>
                <a:lnTo>
                  <a:pt x="152" y="336"/>
                </a:lnTo>
                <a:lnTo>
                  <a:pt x="144" y="344"/>
                </a:lnTo>
                <a:lnTo>
                  <a:pt x="136" y="344"/>
                </a:lnTo>
                <a:lnTo>
                  <a:pt x="128" y="344"/>
                </a:lnTo>
                <a:lnTo>
                  <a:pt x="120" y="344"/>
                </a:lnTo>
                <a:lnTo>
                  <a:pt x="120" y="344"/>
                </a:lnTo>
                <a:lnTo>
                  <a:pt x="120" y="344"/>
                </a:lnTo>
                <a:lnTo>
                  <a:pt x="112" y="344"/>
                </a:lnTo>
                <a:lnTo>
                  <a:pt x="104" y="360"/>
                </a:lnTo>
                <a:lnTo>
                  <a:pt x="96" y="360"/>
                </a:lnTo>
                <a:lnTo>
                  <a:pt x="88" y="352"/>
                </a:lnTo>
                <a:lnTo>
                  <a:pt x="88" y="352"/>
                </a:lnTo>
                <a:lnTo>
                  <a:pt x="72" y="352"/>
                </a:lnTo>
                <a:lnTo>
                  <a:pt x="64" y="336"/>
                </a:lnTo>
                <a:lnTo>
                  <a:pt x="64" y="328"/>
                </a:lnTo>
                <a:lnTo>
                  <a:pt x="64" y="328"/>
                </a:lnTo>
                <a:lnTo>
                  <a:pt x="56" y="32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2" name="Freeform 141"/>
          <p:cNvSpPr>
            <a:spLocks/>
          </p:cNvSpPr>
          <p:nvPr/>
        </p:nvSpPr>
        <p:spPr bwMode="auto">
          <a:xfrm>
            <a:off x="6570616" y="2537187"/>
            <a:ext cx="156955" cy="311948"/>
          </a:xfrm>
          <a:custGeom>
            <a:avLst/>
            <a:gdLst/>
            <a:ahLst/>
            <a:cxnLst>
              <a:cxn ang="0">
                <a:pos x="104" y="240"/>
              </a:cxn>
              <a:cxn ang="0">
                <a:pos x="128" y="232"/>
              </a:cxn>
              <a:cxn ang="0">
                <a:pos x="128" y="224"/>
              </a:cxn>
              <a:cxn ang="0">
                <a:pos x="136" y="216"/>
              </a:cxn>
              <a:cxn ang="0">
                <a:pos x="136" y="208"/>
              </a:cxn>
              <a:cxn ang="0">
                <a:pos x="128" y="200"/>
              </a:cxn>
              <a:cxn ang="0">
                <a:pos x="128" y="192"/>
              </a:cxn>
              <a:cxn ang="0">
                <a:pos x="112" y="184"/>
              </a:cxn>
              <a:cxn ang="0">
                <a:pos x="56" y="0"/>
              </a:cxn>
              <a:cxn ang="0">
                <a:pos x="48" y="0"/>
              </a:cxn>
              <a:cxn ang="0">
                <a:pos x="32" y="8"/>
              </a:cxn>
              <a:cxn ang="0">
                <a:pos x="32" y="8"/>
              </a:cxn>
              <a:cxn ang="0">
                <a:pos x="32" y="16"/>
              </a:cxn>
              <a:cxn ang="0">
                <a:pos x="32" y="16"/>
              </a:cxn>
              <a:cxn ang="0">
                <a:pos x="32" y="24"/>
              </a:cxn>
              <a:cxn ang="0">
                <a:pos x="24" y="32"/>
              </a:cxn>
              <a:cxn ang="0">
                <a:pos x="32" y="40"/>
              </a:cxn>
              <a:cxn ang="0">
                <a:pos x="32" y="48"/>
              </a:cxn>
              <a:cxn ang="0">
                <a:pos x="24" y="56"/>
              </a:cxn>
              <a:cxn ang="0">
                <a:pos x="32" y="88"/>
              </a:cxn>
              <a:cxn ang="0">
                <a:pos x="16" y="104"/>
              </a:cxn>
              <a:cxn ang="0">
                <a:pos x="16" y="104"/>
              </a:cxn>
              <a:cxn ang="0">
                <a:pos x="8" y="112"/>
              </a:cxn>
              <a:cxn ang="0">
                <a:pos x="16" y="120"/>
              </a:cxn>
              <a:cxn ang="0">
                <a:pos x="16" y="160"/>
              </a:cxn>
              <a:cxn ang="0">
                <a:pos x="8" y="176"/>
              </a:cxn>
              <a:cxn ang="0">
                <a:pos x="0" y="192"/>
              </a:cxn>
              <a:cxn ang="0">
                <a:pos x="8" y="216"/>
              </a:cxn>
              <a:cxn ang="0">
                <a:pos x="16" y="240"/>
              </a:cxn>
              <a:cxn ang="0">
                <a:pos x="8" y="256"/>
              </a:cxn>
              <a:cxn ang="0">
                <a:pos x="16" y="272"/>
              </a:cxn>
              <a:cxn ang="0">
                <a:pos x="96" y="256"/>
              </a:cxn>
              <a:cxn ang="0">
                <a:pos x="104" y="248"/>
              </a:cxn>
            </a:cxnLst>
            <a:rect l="0" t="0" r="r" b="b"/>
            <a:pathLst>
              <a:path w="136" h="272">
                <a:moveTo>
                  <a:pt x="104" y="248"/>
                </a:moveTo>
                <a:lnTo>
                  <a:pt x="104" y="240"/>
                </a:lnTo>
                <a:lnTo>
                  <a:pt x="112" y="232"/>
                </a:lnTo>
                <a:lnTo>
                  <a:pt x="128" y="232"/>
                </a:lnTo>
                <a:lnTo>
                  <a:pt x="128" y="232"/>
                </a:lnTo>
                <a:lnTo>
                  <a:pt x="128" y="224"/>
                </a:lnTo>
                <a:lnTo>
                  <a:pt x="128" y="224"/>
                </a:lnTo>
                <a:lnTo>
                  <a:pt x="136" y="216"/>
                </a:lnTo>
                <a:lnTo>
                  <a:pt x="136" y="208"/>
                </a:lnTo>
                <a:lnTo>
                  <a:pt x="136" y="208"/>
                </a:lnTo>
                <a:lnTo>
                  <a:pt x="128" y="208"/>
                </a:lnTo>
                <a:lnTo>
                  <a:pt x="128" y="200"/>
                </a:lnTo>
                <a:lnTo>
                  <a:pt x="128" y="200"/>
                </a:lnTo>
                <a:lnTo>
                  <a:pt x="128" y="192"/>
                </a:lnTo>
                <a:lnTo>
                  <a:pt x="120" y="184"/>
                </a:lnTo>
                <a:lnTo>
                  <a:pt x="112" y="184"/>
                </a:lnTo>
                <a:lnTo>
                  <a:pt x="104" y="176"/>
                </a:lnTo>
                <a:lnTo>
                  <a:pt x="56" y="0"/>
                </a:lnTo>
                <a:lnTo>
                  <a:pt x="56" y="0"/>
                </a:lnTo>
                <a:lnTo>
                  <a:pt x="48" y="0"/>
                </a:lnTo>
                <a:lnTo>
                  <a:pt x="32" y="0"/>
                </a:lnTo>
                <a:lnTo>
                  <a:pt x="32" y="8"/>
                </a:lnTo>
                <a:lnTo>
                  <a:pt x="32" y="8"/>
                </a:lnTo>
                <a:lnTo>
                  <a:pt x="32" y="8"/>
                </a:lnTo>
                <a:lnTo>
                  <a:pt x="32" y="16"/>
                </a:lnTo>
                <a:lnTo>
                  <a:pt x="32" y="16"/>
                </a:lnTo>
                <a:lnTo>
                  <a:pt x="32" y="16"/>
                </a:lnTo>
                <a:lnTo>
                  <a:pt x="32" y="16"/>
                </a:lnTo>
                <a:lnTo>
                  <a:pt x="32" y="24"/>
                </a:lnTo>
                <a:lnTo>
                  <a:pt x="32" y="24"/>
                </a:lnTo>
                <a:lnTo>
                  <a:pt x="24" y="24"/>
                </a:lnTo>
                <a:lnTo>
                  <a:pt x="24" y="32"/>
                </a:lnTo>
                <a:lnTo>
                  <a:pt x="32" y="32"/>
                </a:lnTo>
                <a:lnTo>
                  <a:pt x="32" y="40"/>
                </a:lnTo>
                <a:lnTo>
                  <a:pt x="32" y="40"/>
                </a:lnTo>
                <a:lnTo>
                  <a:pt x="32" y="48"/>
                </a:lnTo>
                <a:lnTo>
                  <a:pt x="24" y="56"/>
                </a:lnTo>
                <a:lnTo>
                  <a:pt x="24" y="56"/>
                </a:lnTo>
                <a:lnTo>
                  <a:pt x="32" y="64"/>
                </a:lnTo>
                <a:lnTo>
                  <a:pt x="32" y="88"/>
                </a:lnTo>
                <a:lnTo>
                  <a:pt x="32" y="96"/>
                </a:lnTo>
                <a:lnTo>
                  <a:pt x="16" y="104"/>
                </a:lnTo>
                <a:lnTo>
                  <a:pt x="16" y="104"/>
                </a:lnTo>
                <a:lnTo>
                  <a:pt x="16" y="104"/>
                </a:lnTo>
                <a:lnTo>
                  <a:pt x="16" y="104"/>
                </a:lnTo>
                <a:lnTo>
                  <a:pt x="8" y="112"/>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16" y="272"/>
                </a:lnTo>
                <a:lnTo>
                  <a:pt x="96" y="256"/>
                </a:lnTo>
                <a:lnTo>
                  <a:pt x="96" y="256"/>
                </a:lnTo>
                <a:lnTo>
                  <a:pt x="104" y="24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3" name="Freeform 142"/>
          <p:cNvSpPr>
            <a:spLocks/>
          </p:cNvSpPr>
          <p:nvPr/>
        </p:nvSpPr>
        <p:spPr bwMode="auto">
          <a:xfrm>
            <a:off x="6626531" y="2234069"/>
            <a:ext cx="339415" cy="541493"/>
          </a:xfrm>
          <a:custGeom>
            <a:avLst/>
            <a:gdLst/>
            <a:ahLst/>
            <a:cxnLst>
              <a:cxn ang="0">
                <a:pos x="80" y="456"/>
              </a:cxn>
              <a:cxn ang="0">
                <a:pos x="56" y="440"/>
              </a:cxn>
              <a:cxn ang="0">
                <a:pos x="0" y="264"/>
              </a:cxn>
              <a:cxn ang="0">
                <a:pos x="16" y="256"/>
              </a:cxn>
              <a:cxn ang="0">
                <a:pos x="16" y="256"/>
              </a:cxn>
              <a:cxn ang="0">
                <a:pos x="24" y="240"/>
              </a:cxn>
              <a:cxn ang="0">
                <a:pos x="24" y="240"/>
              </a:cxn>
              <a:cxn ang="0">
                <a:pos x="24" y="216"/>
              </a:cxn>
              <a:cxn ang="0">
                <a:pos x="32" y="200"/>
              </a:cxn>
              <a:cxn ang="0">
                <a:pos x="40" y="184"/>
              </a:cxn>
              <a:cxn ang="0">
                <a:pos x="32" y="136"/>
              </a:cxn>
              <a:cxn ang="0">
                <a:pos x="40" y="120"/>
              </a:cxn>
              <a:cxn ang="0">
                <a:pos x="48" y="80"/>
              </a:cxn>
              <a:cxn ang="0">
                <a:pos x="72" y="8"/>
              </a:cxn>
              <a:cxn ang="0">
                <a:pos x="96" y="32"/>
              </a:cxn>
              <a:cxn ang="0">
                <a:pos x="120" y="8"/>
              </a:cxn>
              <a:cxn ang="0">
                <a:pos x="128" y="0"/>
              </a:cxn>
              <a:cxn ang="0">
                <a:pos x="168" y="16"/>
              </a:cxn>
              <a:cxn ang="0">
                <a:pos x="208" y="136"/>
              </a:cxn>
              <a:cxn ang="0">
                <a:pos x="224" y="160"/>
              </a:cxn>
              <a:cxn ang="0">
                <a:pos x="240" y="160"/>
              </a:cxn>
              <a:cxn ang="0">
                <a:pos x="248" y="184"/>
              </a:cxn>
              <a:cxn ang="0">
                <a:pos x="264" y="200"/>
              </a:cxn>
              <a:cxn ang="0">
                <a:pos x="280" y="208"/>
              </a:cxn>
              <a:cxn ang="0">
                <a:pos x="280" y="216"/>
              </a:cxn>
              <a:cxn ang="0">
                <a:pos x="288" y="224"/>
              </a:cxn>
              <a:cxn ang="0">
                <a:pos x="296" y="224"/>
              </a:cxn>
              <a:cxn ang="0">
                <a:pos x="280" y="248"/>
              </a:cxn>
              <a:cxn ang="0">
                <a:pos x="272" y="240"/>
              </a:cxn>
              <a:cxn ang="0">
                <a:pos x="272" y="248"/>
              </a:cxn>
              <a:cxn ang="0">
                <a:pos x="264" y="248"/>
              </a:cxn>
              <a:cxn ang="0">
                <a:pos x="264" y="256"/>
              </a:cxn>
              <a:cxn ang="0">
                <a:pos x="248" y="264"/>
              </a:cxn>
              <a:cxn ang="0">
                <a:pos x="248" y="264"/>
              </a:cxn>
              <a:cxn ang="0">
                <a:pos x="248" y="280"/>
              </a:cxn>
              <a:cxn ang="0">
                <a:pos x="232" y="296"/>
              </a:cxn>
              <a:cxn ang="0">
                <a:pos x="232" y="280"/>
              </a:cxn>
              <a:cxn ang="0">
                <a:pos x="216" y="272"/>
              </a:cxn>
              <a:cxn ang="0">
                <a:pos x="216" y="280"/>
              </a:cxn>
              <a:cxn ang="0">
                <a:pos x="200" y="296"/>
              </a:cxn>
              <a:cxn ang="0">
                <a:pos x="200" y="304"/>
              </a:cxn>
              <a:cxn ang="0">
                <a:pos x="192" y="296"/>
              </a:cxn>
              <a:cxn ang="0">
                <a:pos x="184" y="296"/>
              </a:cxn>
              <a:cxn ang="0">
                <a:pos x="176" y="288"/>
              </a:cxn>
              <a:cxn ang="0">
                <a:pos x="176" y="336"/>
              </a:cxn>
              <a:cxn ang="0">
                <a:pos x="168" y="360"/>
              </a:cxn>
              <a:cxn ang="0">
                <a:pos x="160" y="352"/>
              </a:cxn>
              <a:cxn ang="0">
                <a:pos x="152" y="368"/>
              </a:cxn>
              <a:cxn ang="0">
                <a:pos x="144" y="368"/>
              </a:cxn>
              <a:cxn ang="0">
                <a:pos x="136" y="368"/>
              </a:cxn>
              <a:cxn ang="0">
                <a:pos x="128" y="360"/>
              </a:cxn>
              <a:cxn ang="0">
                <a:pos x="128" y="392"/>
              </a:cxn>
              <a:cxn ang="0">
                <a:pos x="128" y="376"/>
              </a:cxn>
              <a:cxn ang="0">
                <a:pos x="120" y="376"/>
              </a:cxn>
              <a:cxn ang="0">
                <a:pos x="104" y="392"/>
              </a:cxn>
              <a:cxn ang="0">
                <a:pos x="104" y="408"/>
              </a:cxn>
              <a:cxn ang="0">
                <a:pos x="104" y="416"/>
              </a:cxn>
              <a:cxn ang="0">
                <a:pos x="104" y="432"/>
              </a:cxn>
              <a:cxn ang="0">
                <a:pos x="88" y="440"/>
              </a:cxn>
              <a:cxn ang="0">
                <a:pos x="80" y="472"/>
              </a:cxn>
            </a:cxnLst>
            <a:rect l="0" t="0" r="r" b="b"/>
            <a:pathLst>
              <a:path w="296" h="472">
                <a:moveTo>
                  <a:pt x="80" y="464"/>
                </a:moveTo>
                <a:lnTo>
                  <a:pt x="80" y="464"/>
                </a:lnTo>
                <a:lnTo>
                  <a:pt x="80" y="456"/>
                </a:lnTo>
                <a:lnTo>
                  <a:pt x="72" y="448"/>
                </a:lnTo>
                <a:lnTo>
                  <a:pt x="64" y="448"/>
                </a:lnTo>
                <a:lnTo>
                  <a:pt x="56" y="440"/>
                </a:lnTo>
                <a:lnTo>
                  <a:pt x="8" y="264"/>
                </a:lnTo>
                <a:lnTo>
                  <a:pt x="0" y="264"/>
                </a:lnTo>
                <a:lnTo>
                  <a:pt x="0" y="264"/>
                </a:lnTo>
                <a:lnTo>
                  <a:pt x="0" y="248"/>
                </a:lnTo>
                <a:lnTo>
                  <a:pt x="8" y="248"/>
                </a:lnTo>
                <a:lnTo>
                  <a:pt x="16" y="256"/>
                </a:lnTo>
                <a:lnTo>
                  <a:pt x="16" y="256"/>
                </a:lnTo>
                <a:lnTo>
                  <a:pt x="16" y="256"/>
                </a:lnTo>
                <a:lnTo>
                  <a:pt x="16" y="256"/>
                </a:lnTo>
                <a:lnTo>
                  <a:pt x="16" y="240"/>
                </a:lnTo>
                <a:lnTo>
                  <a:pt x="16" y="240"/>
                </a:lnTo>
                <a:lnTo>
                  <a:pt x="24" y="240"/>
                </a:lnTo>
                <a:lnTo>
                  <a:pt x="24" y="240"/>
                </a:lnTo>
                <a:lnTo>
                  <a:pt x="24" y="240"/>
                </a:lnTo>
                <a:lnTo>
                  <a:pt x="24" y="240"/>
                </a:lnTo>
                <a:lnTo>
                  <a:pt x="24" y="232"/>
                </a:lnTo>
                <a:lnTo>
                  <a:pt x="24" y="216"/>
                </a:lnTo>
                <a:lnTo>
                  <a:pt x="24" y="216"/>
                </a:lnTo>
                <a:lnTo>
                  <a:pt x="40" y="200"/>
                </a:lnTo>
                <a:lnTo>
                  <a:pt x="40" y="200"/>
                </a:lnTo>
                <a:lnTo>
                  <a:pt x="32" y="200"/>
                </a:lnTo>
                <a:lnTo>
                  <a:pt x="32" y="192"/>
                </a:lnTo>
                <a:lnTo>
                  <a:pt x="40" y="184"/>
                </a:lnTo>
                <a:lnTo>
                  <a:pt x="40" y="184"/>
                </a:lnTo>
                <a:lnTo>
                  <a:pt x="40" y="176"/>
                </a:lnTo>
                <a:lnTo>
                  <a:pt x="32" y="160"/>
                </a:lnTo>
                <a:lnTo>
                  <a:pt x="32" y="136"/>
                </a:lnTo>
                <a:lnTo>
                  <a:pt x="40" y="136"/>
                </a:lnTo>
                <a:lnTo>
                  <a:pt x="40" y="136"/>
                </a:lnTo>
                <a:lnTo>
                  <a:pt x="40" y="120"/>
                </a:lnTo>
                <a:lnTo>
                  <a:pt x="40" y="88"/>
                </a:lnTo>
                <a:lnTo>
                  <a:pt x="48" y="80"/>
                </a:lnTo>
                <a:lnTo>
                  <a:pt x="48" y="80"/>
                </a:lnTo>
                <a:lnTo>
                  <a:pt x="64" y="16"/>
                </a:lnTo>
                <a:lnTo>
                  <a:pt x="64" y="16"/>
                </a:lnTo>
                <a:lnTo>
                  <a:pt x="72" y="8"/>
                </a:lnTo>
                <a:lnTo>
                  <a:pt x="80" y="8"/>
                </a:lnTo>
                <a:lnTo>
                  <a:pt x="88" y="32"/>
                </a:lnTo>
                <a:lnTo>
                  <a:pt x="96" y="32"/>
                </a:lnTo>
                <a:lnTo>
                  <a:pt x="104" y="24"/>
                </a:lnTo>
                <a:lnTo>
                  <a:pt x="120" y="8"/>
                </a:lnTo>
                <a:lnTo>
                  <a:pt x="120" y="8"/>
                </a:lnTo>
                <a:lnTo>
                  <a:pt x="128" y="8"/>
                </a:lnTo>
                <a:lnTo>
                  <a:pt x="128" y="8"/>
                </a:lnTo>
                <a:lnTo>
                  <a:pt x="128" y="0"/>
                </a:lnTo>
                <a:lnTo>
                  <a:pt x="136" y="0"/>
                </a:lnTo>
                <a:lnTo>
                  <a:pt x="144" y="8"/>
                </a:lnTo>
                <a:lnTo>
                  <a:pt x="168" y="16"/>
                </a:lnTo>
                <a:lnTo>
                  <a:pt x="176" y="24"/>
                </a:lnTo>
                <a:lnTo>
                  <a:pt x="176" y="24"/>
                </a:lnTo>
                <a:lnTo>
                  <a:pt x="208" y="136"/>
                </a:lnTo>
                <a:lnTo>
                  <a:pt x="208" y="136"/>
                </a:lnTo>
                <a:lnTo>
                  <a:pt x="208" y="144"/>
                </a:lnTo>
                <a:lnTo>
                  <a:pt x="224" y="160"/>
                </a:lnTo>
                <a:lnTo>
                  <a:pt x="240" y="160"/>
                </a:lnTo>
                <a:lnTo>
                  <a:pt x="240" y="160"/>
                </a:lnTo>
                <a:lnTo>
                  <a:pt x="240" y="160"/>
                </a:lnTo>
                <a:lnTo>
                  <a:pt x="240" y="176"/>
                </a:lnTo>
                <a:lnTo>
                  <a:pt x="240" y="176"/>
                </a:lnTo>
                <a:lnTo>
                  <a:pt x="248" y="184"/>
                </a:lnTo>
                <a:lnTo>
                  <a:pt x="248" y="184"/>
                </a:lnTo>
                <a:lnTo>
                  <a:pt x="256" y="200"/>
                </a:lnTo>
                <a:lnTo>
                  <a:pt x="264" y="200"/>
                </a:lnTo>
                <a:lnTo>
                  <a:pt x="264" y="192"/>
                </a:lnTo>
                <a:lnTo>
                  <a:pt x="264" y="192"/>
                </a:lnTo>
                <a:lnTo>
                  <a:pt x="280" y="208"/>
                </a:lnTo>
                <a:lnTo>
                  <a:pt x="288" y="208"/>
                </a:lnTo>
                <a:lnTo>
                  <a:pt x="288" y="208"/>
                </a:lnTo>
                <a:lnTo>
                  <a:pt x="280" y="216"/>
                </a:lnTo>
                <a:lnTo>
                  <a:pt x="280" y="216"/>
                </a:lnTo>
                <a:lnTo>
                  <a:pt x="288" y="224"/>
                </a:lnTo>
                <a:lnTo>
                  <a:pt x="288" y="224"/>
                </a:lnTo>
                <a:lnTo>
                  <a:pt x="296" y="216"/>
                </a:lnTo>
                <a:lnTo>
                  <a:pt x="296" y="224"/>
                </a:lnTo>
                <a:lnTo>
                  <a:pt x="296" y="224"/>
                </a:lnTo>
                <a:lnTo>
                  <a:pt x="288" y="240"/>
                </a:lnTo>
                <a:lnTo>
                  <a:pt x="288" y="240"/>
                </a:lnTo>
                <a:lnTo>
                  <a:pt x="280" y="248"/>
                </a:lnTo>
                <a:lnTo>
                  <a:pt x="280" y="248"/>
                </a:lnTo>
                <a:lnTo>
                  <a:pt x="272" y="240"/>
                </a:lnTo>
                <a:lnTo>
                  <a:pt x="272" y="240"/>
                </a:lnTo>
                <a:lnTo>
                  <a:pt x="272" y="240"/>
                </a:lnTo>
                <a:lnTo>
                  <a:pt x="272" y="240"/>
                </a:lnTo>
                <a:lnTo>
                  <a:pt x="272" y="248"/>
                </a:lnTo>
                <a:lnTo>
                  <a:pt x="272" y="248"/>
                </a:lnTo>
                <a:lnTo>
                  <a:pt x="272" y="256"/>
                </a:lnTo>
                <a:lnTo>
                  <a:pt x="264" y="248"/>
                </a:lnTo>
                <a:lnTo>
                  <a:pt x="264" y="256"/>
                </a:lnTo>
                <a:lnTo>
                  <a:pt x="264" y="256"/>
                </a:lnTo>
                <a:lnTo>
                  <a:pt x="264" y="256"/>
                </a:lnTo>
                <a:lnTo>
                  <a:pt x="264" y="264"/>
                </a:lnTo>
                <a:lnTo>
                  <a:pt x="248" y="264"/>
                </a:lnTo>
                <a:lnTo>
                  <a:pt x="248" y="264"/>
                </a:lnTo>
                <a:lnTo>
                  <a:pt x="248" y="264"/>
                </a:lnTo>
                <a:lnTo>
                  <a:pt x="248" y="264"/>
                </a:lnTo>
                <a:lnTo>
                  <a:pt x="248" y="264"/>
                </a:lnTo>
                <a:lnTo>
                  <a:pt x="248" y="264"/>
                </a:lnTo>
                <a:lnTo>
                  <a:pt x="248" y="272"/>
                </a:lnTo>
                <a:lnTo>
                  <a:pt x="248" y="280"/>
                </a:lnTo>
                <a:lnTo>
                  <a:pt x="240" y="288"/>
                </a:lnTo>
                <a:lnTo>
                  <a:pt x="232" y="296"/>
                </a:lnTo>
                <a:lnTo>
                  <a:pt x="232" y="296"/>
                </a:lnTo>
                <a:lnTo>
                  <a:pt x="232" y="288"/>
                </a:lnTo>
                <a:lnTo>
                  <a:pt x="232" y="288"/>
                </a:lnTo>
                <a:lnTo>
                  <a:pt x="232" y="280"/>
                </a:lnTo>
                <a:lnTo>
                  <a:pt x="232" y="280"/>
                </a:lnTo>
                <a:lnTo>
                  <a:pt x="224" y="272"/>
                </a:lnTo>
                <a:lnTo>
                  <a:pt x="216" y="272"/>
                </a:lnTo>
                <a:lnTo>
                  <a:pt x="216" y="280"/>
                </a:lnTo>
                <a:lnTo>
                  <a:pt x="216" y="280"/>
                </a:lnTo>
                <a:lnTo>
                  <a:pt x="216" y="280"/>
                </a:lnTo>
                <a:lnTo>
                  <a:pt x="216" y="288"/>
                </a:lnTo>
                <a:lnTo>
                  <a:pt x="208" y="288"/>
                </a:lnTo>
                <a:lnTo>
                  <a:pt x="200" y="296"/>
                </a:lnTo>
                <a:lnTo>
                  <a:pt x="200" y="296"/>
                </a:lnTo>
                <a:lnTo>
                  <a:pt x="200" y="304"/>
                </a:lnTo>
                <a:lnTo>
                  <a:pt x="200" y="304"/>
                </a:lnTo>
                <a:lnTo>
                  <a:pt x="184" y="304"/>
                </a:lnTo>
                <a:lnTo>
                  <a:pt x="184" y="304"/>
                </a:lnTo>
                <a:lnTo>
                  <a:pt x="192" y="296"/>
                </a:lnTo>
                <a:lnTo>
                  <a:pt x="192" y="296"/>
                </a:lnTo>
                <a:lnTo>
                  <a:pt x="184" y="296"/>
                </a:lnTo>
                <a:lnTo>
                  <a:pt x="184" y="296"/>
                </a:lnTo>
                <a:lnTo>
                  <a:pt x="176" y="288"/>
                </a:lnTo>
                <a:lnTo>
                  <a:pt x="176" y="288"/>
                </a:lnTo>
                <a:lnTo>
                  <a:pt x="176" y="288"/>
                </a:lnTo>
                <a:lnTo>
                  <a:pt x="176" y="296"/>
                </a:lnTo>
                <a:lnTo>
                  <a:pt x="176" y="312"/>
                </a:lnTo>
                <a:lnTo>
                  <a:pt x="176" y="336"/>
                </a:lnTo>
                <a:lnTo>
                  <a:pt x="176" y="336"/>
                </a:lnTo>
                <a:lnTo>
                  <a:pt x="168" y="344"/>
                </a:lnTo>
                <a:lnTo>
                  <a:pt x="168" y="360"/>
                </a:lnTo>
                <a:lnTo>
                  <a:pt x="168" y="360"/>
                </a:lnTo>
                <a:lnTo>
                  <a:pt x="160" y="352"/>
                </a:lnTo>
                <a:lnTo>
                  <a:pt x="160" y="352"/>
                </a:lnTo>
                <a:lnTo>
                  <a:pt x="152" y="352"/>
                </a:lnTo>
                <a:lnTo>
                  <a:pt x="152" y="352"/>
                </a:lnTo>
                <a:lnTo>
                  <a:pt x="152" y="368"/>
                </a:lnTo>
                <a:lnTo>
                  <a:pt x="152" y="368"/>
                </a:lnTo>
                <a:lnTo>
                  <a:pt x="144" y="368"/>
                </a:lnTo>
                <a:lnTo>
                  <a:pt x="144" y="368"/>
                </a:lnTo>
                <a:lnTo>
                  <a:pt x="144" y="368"/>
                </a:lnTo>
                <a:lnTo>
                  <a:pt x="144" y="368"/>
                </a:lnTo>
                <a:lnTo>
                  <a:pt x="136" y="368"/>
                </a:lnTo>
                <a:lnTo>
                  <a:pt x="136" y="368"/>
                </a:lnTo>
                <a:lnTo>
                  <a:pt x="136" y="368"/>
                </a:lnTo>
                <a:lnTo>
                  <a:pt x="128" y="360"/>
                </a:lnTo>
                <a:lnTo>
                  <a:pt x="128" y="368"/>
                </a:lnTo>
                <a:lnTo>
                  <a:pt x="128" y="384"/>
                </a:lnTo>
                <a:lnTo>
                  <a:pt x="128" y="392"/>
                </a:lnTo>
                <a:lnTo>
                  <a:pt x="128" y="392"/>
                </a:lnTo>
                <a:lnTo>
                  <a:pt x="128" y="384"/>
                </a:lnTo>
                <a:lnTo>
                  <a:pt x="128" y="376"/>
                </a:lnTo>
                <a:lnTo>
                  <a:pt x="120" y="376"/>
                </a:lnTo>
                <a:lnTo>
                  <a:pt x="120" y="376"/>
                </a:lnTo>
                <a:lnTo>
                  <a:pt x="120" y="376"/>
                </a:lnTo>
                <a:lnTo>
                  <a:pt x="112" y="384"/>
                </a:lnTo>
                <a:lnTo>
                  <a:pt x="104" y="392"/>
                </a:lnTo>
                <a:lnTo>
                  <a:pt x="104" y="392"/>
                </a:lnTo>
                <a:lnTo>
                  <a:pt x="104" y="408"/>
                </a:lnTo>
                <a:lnTo>
                  <a:pt x="104" y="408"/>
                </a:lnTo>
                <a:lnTo>
                  <a:pt x="104" y="408"/>
                </a:lnTo>
                <a:lnTo>
                  <a:pt x="104" y="408"/>
                </a:lnTo>
                <a:lnTo>
                  <a:pt x="104" y="416"/>
                </a:lnTo>
                <a:lnTo>
                  <a:pt x="104" y="416"/>
                </a:lnTo>
                <a:lnTo>
                  <a:pt x="96" y="416"/>
                </a:lnTo>
                <a:lnTo>
                  <a:pt x="96" y="424"/>
                </a:lnTo>
                <a:lnTo>
                  <a:pt x="104" y="432"/>
                </a:lnTo>
                <a:lnTo>
                  <a:pt x="104" y="432"/>
                </a:lnTo>
                <a:lnTo>
                  <a:pt x="88" y="440"/>
                </a:lnTo>
                <a:lnTo>
                  <a:pt x="88" y="440"/>
                </a:lnTo>
                <a:lnTo>
                  <a:pt x="88" y="464"/>
                </a:lnTo>
                <a:lnTo>
                  <a:pt x="88" y="464"/>
                </a:lnTo>
                <a:lnTo>
                  <a:pt x="80" y="472"/>
                </a:lnTo>
                <a:lnTo>
                  <a:pt x="80" y="472"/>
                </a:lnTo>
                <a:lnTo>
                  <a:pt x="80" y="46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4" name="Freeform 143"/>
          <p:cNvSpPr>
            <a:spLocks/>
          </p:cNvSpPr>
          <p:nvPr/>
        </p:nvSpPr>
        <p:spPr bwMode="auto">
          <a:xfrm>
            <a:off x="6525490" y="2804011"/>
            <a:ext cx="303119" cy="155974"/>
          </a:xfrm>
          <a:custGeom>
            <a:avLst/>
            <a:gdLst/>
            <a:ahLst/>
            <a:cxnLst>
              <a:cxn ang="0">
                <a:pos x="0" y="128"/>
              </a:cxn>
              <a:cxn ang="0">
                <a:pos x="0" y="56"/>
              </a:cxn>
              <a:cxn ang="0">
                <a:pos x="136" y="24"/>
              </a:cxn>
              <a:cxn ang="0">
                <a:pos x="144" y="16"/>
              </a:cxn>
              <a:cxn ang="0">
                <a:pos x="152" y="0"/>
              </a:cxn>
              <a:cxn ang="0">
                <a:pos x="168" y="0"/>
              </a:cxn>
              <a:cxn ang="0">
                <a:pos x="168" y="8"/>
              </a:cxn>
              <a:cxn ang="0">
                <a:pos x="184" y="16"/>
              </a:cxn>
              <a:cxn ang="0">
                <a:pos x="184" y="24"/>
              </a:cxn>
              <a:cxn ang="0">
                <a:pos x="176" y="32"/>
              </a:cxn>
              <a:cxn ang="0">
                <a:pos x="176" y="32"/>
              </a:cxn>
              <a:cxn ang="0">
                <a:pos x="176" y="40"/>
              </a:cxn>
              <a:cxn ang="0">
                <a:pos x="168" y="56"/>
              </a:cxn>
              <a:cxn ang="0">
                <a:pos x="184" y="56"/>
              </a:cxn>
              <a:cxn ang="0">
                <a:pos x="200" y="64"/>
              </a:cxn>
              <a:cxn ang="0">
                <a:pos x="208" y="64"/>
              </a:cxn>
              <a:cxn ang="0">
                <a:pos x="208" y="72"/>
              </a:cxn>
              <a:cxn ang="0">
                <a:pos x="216" y="80"/>
              </a:cxn>
              <a:cxn ang="0">
                <a:pos x="216" y="88"/>
              </a:cxn>
              <a:cxn ang="0">
                <a:pos x="224" y="96"/>
              </a:cxn>
              <a:cxn ang="0">
                <a:pos x="256" y="88"/>
              </a:cxn>
              <a:cxn ang="0">
                <a:pos x="248" y="72"/>
              </a:cxn>
              <a:cxn ang="0">
                <a:pos x="240" y="64"/>
              </a:cxn>
              <a:cxn ang="0">
                <a:pos x="232" y="64"/>
              </a:cxn>
              <a:cxn ang="0">
                <a:pos x="240" y="56"/>
              </a:cxn>
              <a:cxn ang="0">
                <a:pos x="264" y="72"/>
              </a:cxn>
              <a:cxn ang="0">
                <a:pos x="264" y="96"/>
              </a:cxn>
              <a:cxn ang="0">
                <a:pos x="256" y="96"/>
              </a:cxn>
              <a:cxn ang="0">
                <a:pos x="240" y="104"/>
              </a:cxn>
              <a:cxn ang="0">
                <a:pos x="232" y="120"/>
              </a:cxn>
              <a:cxn ang="0">
                <a:pos x="224" y="128"/>
              </a:cxn>
              <a:cxn ang="0">
                <a:pos x="216" y="120"/>
              </a:cxn>
              <a:cxn ang="0">
                <a:pos x="216" y="112"/>
              </a:cxn>
              <a:cxn ang="0">
                <a:pos x="208" y="104"/>
              </a:cxn>
              <a:cxn ang="0">
                <a:pos x="208" y="120"/>
              </a:cxn>
              <a:cxn ang="0">
                <a:pos x="208" y="112"/>
              </a:cxn>
              <a:cxn ang="0">
                <a:pos x="200" y="120"/>
              </a:cxn>
              <a:cxn ang="0">
                <a:pos x="200" y="136"/>
              </a:cxn>
              <a:cxn ang="0">
                <a:pos x="184" y="136"/>
              </a:cxn>
              <a:cxn ang="0">
                <a:pos x="176" y="120"/>
              </a:cxn>
              <a:cxn ang="0">
                <a:pos x="168" y="112"/>
              </a:cxn>
              <a:cxn ang="0">
                <a:pos x="160" y="104"/>
              </a:cxn>
              <a:cxn ang="0">
                <a:pos x="160" y="104"/>
              </a:cxn>
              <a:cxn ang="0">
                <a:pos x="152" y="88"/>
              </a:cxn>
              <a:cxn ang="0">
                <a:pos x="128" y="96"/>
              </a:cxn>
              <a:cxn ang="0">
                <a:pos x="128" y="96"/>
              </a:cxn>
              <a:cxn ang="0">
                <a:pos x="56" y="112"/>
              </a:cxn>
              <a:cxn ang="0">
                <a:pos x="56" y="120"/>
              </a:cxn>
              <a:cxn ang="0">
                <a:pos x="56" y="112"/>
              </a:cxn>
              <a:cxn ang="0">
                <a:pos x="0" y="128"/>
              </a:cxn>
            </a:cxnLst>
            <a:rect l="0" t="0" r="r" b="b"/>
            <a:pathLst>
              <a:path w="264" h="136">
                <a:moveTo>
                  <a:pt x="0" y="128"/>
                </a:moveTo>
                <a:lnTo>
                  <a:pt x="0" y="128"/>
                </a:lnTo>
                <a:lnTo>
                  <a:pt x="0" y="56"/>
                </a:lnTo>
                <a:lnTo>
                  <a:pt x="0" y="56"/>
                </a:lnTo>
                <a:lnTo>
                  <a:pt x="56" y="40"/>
                </a:lnTo>
                <a:lnTo>
                  <a:pt x="136" y="24"/>
                </a:lnTo>
                <a:lnTo>
                  <a:pt x="136" y="24"/>
                </a:lnTo>
                <a:lnTo>
                  <a:pt x="144" y="16"/>
                </a:lnTo>
                <a:lnTo>
                  <a:pt x="144" y="8"/>
                </a:lnTo>
                <a:lnTo>
                  <a:pt x="152" y="0"/>
                </a:lnTo>
                <a:lnTo>
                  <a:pt x="168" y="0"/>
                </a:lnTo>
                <a:lnTo>
                  <a:pt x="168" y="0"/>
                </a:lnTo>
                <a:lnTo>
                  <a:pt x="168" y="0"/>
                </a:lnTo>
                <a:lnTo>
                  <a:pt x="168" y="8"/>
                </a:lnTo>
                <a:lnTo>
                  <a:pt x="184" y="16"/>
                </a:lnTo>
                <a:lnTo>
                  <a:pt x="184" y="16"/>
                </a:lnTo>
                <a:lnTo>
                  <a:pt x="192" y="16"/>
                </a:lnTo>
                <a:lnTo>
                  <a:pt x="184" y="24"/>
                </a:lnTo>
                <a:lnTo>
                  <a:pt x="176" y="24"/>
                </a:lnTo>
                <a:lnTo>
                  <a:pt x="176" y="32"/>
                </a:lnTo>
                <a:lnTo>
                  <a:pt x="176" y="32"/>
                </a:lnTo>
                <a:lnTo>
                  <a:pt x="176" y="32"/>
                </a:lnTo>
                <a:lnTo>
                  <a:pt x="176" y="32"/>
                </a:lnTo>
                <a:lnTo>
                  <a:pt x="176" y="40"/>
                </a:lnTo>
                <a:lnTo>
                  <a:pt x="168" y="48"/>
                </a:lnTo>
                <a:lnTo>
                  <a:pt x="168" y="56"/>
                </a:lnTo>
                <a:lnTo>
                  <a:pt x="184" y="56"/>
                </a:lnTo>
                <a:lnTo>
                  <a:pt x="184" y="56"/>
                </a:lnTo>
                <a:lnTo>
                  <a:pt x="192" y="56"/>
                </a:lnTo>
                <a:lnTo>
                  <a:pt x="200" y="64"/>
                </a:lnTo>
                <a:lnTo>
                  <a:pt x="200" y="64"/>
                </a:lnTo>
                <a:lnTo>
                  <a:pt x="208" y="64"/>
                </a:lnTo>
                <a:lnTo>
                  <a:pt x="208" y="64"/>
                </a:lnTo>
                <a:lnTo>
                  <a:pt x="208" y="72"/>
                </a:lnTo>
                <a:lnTo>
                  <a:pt x="208" y="80"/>
                </a:lnTo>
                <a:lnTo>
                  <a:pt x="216" y="80"/>
                </a:lnTo>
                <a:lnTo>
                  <a:pt x="216" y="80"/>
                </a:lnTo>
                <a:lnTo>
                  <a:pt x="216" y="88"/>
                </a:lnTo>
                <a:lnTo>
                  <a:pt x="216" y="88"/>
                </a:lnTo>
                <a:lnTo>
                  <a:pt x="224" y="96"/>
                </a:lnTo>
                <a:lnTo>
                  <a:pt x="248" y="96"/>
                </a:lnTo>
                <a:lnTo>
                  <a:pt x="256" y="88"/>
                </a:lnTo>
                <a:lnTo>
                  <a:pt x="256" y="80"/>
                </a:lnTo>
                <a:lnTo>
                  <a:pt x="248" y="72"/>
                </a:lnTo>
                <a:lnTo>
                  <a:pt x="248" y="64"/>
                </a:lnTo>
                <a:lnTo>
                  <a:pt x="240" y="64"/>
                </a:lnTo>
                <a:lnTo>
                  <a:pt x="240" y="64"/>
                </a:lnTo>
                <a:lnTo>
                  <a:pt x="232" y="64"/>
                </a:lnTo>
                <a:lnTo>
                  <a:pt x="232" y="64"/>
                </a:lnTo>
                <a:lnTo>
                  <a:pt x="240" y="56"/>
                </a:lnTo>
                <a:lnTo>
                  <a:pt x="248" y="56"/>
                </a:lnTo>
                <a:lnTo>
                  <a:pt x="264" y="72"/>
                </a:lnTo>
                <a:lnTo>
                  <a:pt x="264" y="88"/>
                </a:lnTo>
                <a:lnTo>
                  <a:pt x="264" y="96"/>
                </a:lnTo>
                <a:lnTo>
                  <a:pt x="264" y="96"/>
                </a:lnTo>
                <a:lnTo>
                  <a:pt x="256" y="96"/>
                </a:lnTo>
                <a:lnTo>
                  <a:pt x="248" y="104"/>
                </a:lnTo>
                <a:lnTo>
                  <a:pt x="240" y="104"/>
                </a:lnTo>
                <a:lnTo>
                  <a:pt x="232" y="112"/>
                </a:lnTo>
                <a:lnTo>
                  <a:pt x="232" y="120"/>
                </a:lnTo>
                <a:lnTo>
                  <a:pt x="224" y="128"/>
                </a:lnTo>
                <a:lnTo>
                  <a:pt x="224" y="128"/>
                </a:lnTo>
                <a:lnTo>
                  <a:pt x="216" y="120"/>
                </a:lnTo>
                <a:lnTo>
                  <a:pt x="216" y="120"/>
                </a:lnTo>
                <a:lnTo>
                  <a:pt x="216" y="112"/>
                </a:lnTo>
                <a:lnTo>
                  <a:pt x="216" y="112"/>
                </a:lnTo>
                <a:lnTo>
                  <a:pt x="216" y="104"/>
                </a:lnTo>
                <a:lnTo>
                  <a:pt x="208" y="104"/>
                </a:lnTo>
                <a:lnTo>
                  <a:pt x="208" y="120"/>
                </a:lnTo>
                <a:lnTo>
                  <a:pt x="208" y="120"/>
                </a:lnTo>
                <a:lnTo>
                  <a:pt x="208" y="112"/>
                </a:lnTo>
                <a:lnTo>
                  <a:pt x="208" y="112"/>
                </a:lnTo>
                <a:lnTo>
                  <a:pt x="200" y="120"/>
                </a:lnTo>
                <a:lnTo>
                  <a:pt x="200" y="120"/>
                </a:lnTo>
                <a:lnTo>
                  <a:pt x="200" y="120"/>
                </a:lnTo>
                <a:lnTo>
                  <a:pt x="200" y="136"/>
                </a:lnTo>
                <a:lnTo>
                  <a:pt x="184" y="136"/>
                </a:lnTo>
                <a:lnTo>
                  <a:pt x="184" y="136"/>
                </a:lnTo>
                <a:lnTo>
                  <a:pt x="184" y="120"/>
                </a:lnTo>
                <a:lnTo>
                  <a:pt x="176" y="120"/>
                </a:lnTo>
                <a:lnTo>
                  <a:pt x="168" y="112"/>
                </a:lnTo>
                <a:lnTo>
                  <a:pt x="168" y="112"/>
                </a:lnTo>
                <a:lnTo>
                  <a:pt x="168" y="112"/>
                </a:lnTo>
                <a:lnTo>
                  <a:pt x="160" y="104"/>
                </a:lnTo>
                <a:lnTo>
                  <a:pt x="160" y="104"/>
                </a:lnTo>
                <a:lnTo>
                  <a:pt x="160" y="104"/>
                </a:lnTo>
                <a:lnTo>
                  <a:pt x="160" y="104"/>
                </a:lnTo>
                <a:lnTo>
                  <a:pt x="152" y="88"/>
                </a:lnTo>
                <a:lnTo>
                  <a:pt x="152" y="88"/>
                </a:lnTo>
                <a:lnTo>
                  <a:pt x="128" y="96"/>
                </a:lnTo>
                <a:lnTo>
                  <a:pt x="128" y="96"/>
                </a:lnTo>
                <a:lnTo>
                  <a:pt x="128" y="96"/>
                </a:lnTo>
                <a:lnTo>
                  <a:pt x="128" y="96"/>
                </a:lnTo>
                <a:lnTo>
                  <a:pt x="56" y="112"/>
                </a:lnTo>
                <a:lnTo>
                  <a:pt x="56" y="112"/>
                </a:lnTo>
                <a:lnTo>
                  <a:pt x="56" y="120"/>
                </a:lnTo>
                <a:lnTo>
                  <a:pt x="56" y="120"/>
                </a:lnTo>
                <a:lnTo>
                  <a:pt x="56" y="112"/>
                </a:lnTo>
                <a:lnTo>
                  <a:pt x="56" y="112"/>
                </a:lnTo>
                <a:lnTo>
                  <a:pt x="0" y="12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5" name="Freeform 145"/>
          <p:cNvSpPr>
            <a:spLocks/>
          </p:cNvSpPr>
          <p:nvPr/>
        </p:nvSpPr>
        <p:spPr bwMode="auto">
          <a:xfrm>
            <a:off x="6525492" y="2913879"/>
            <a:ext cx="164803" cy="155974"/>
          </a:xfrm>
          <a:custGeom>
            <a:avLst/>
            <a:gdLst/>
            <a:ahLst/>
            <a:cxnLst>
              <a:cxn ang="0">
                <a:pos x="104" y="88"/>
              </a:cxn>
              <a:cxn ang="0">
                <a:pos x="88" y="96"/>
              </a:cxn>
              <a:cxn ang="0">
                <a:pos x="64" y="96"/>
              </a:cxn>
              <a:cxn ang="0">
                <a:pos x="64" y="96"/>
              </a:cxn>
              <a:cxn ang="0">
                <a:pos x="40" y="112"/>
              </a:cxn>
              <a:cxn ang="0">
                <a:pos x="40" y="112"/>
              </a:cxn>
              <a:cxn ang="0">
                <a:pos x="24" y="136"/>
              </a:cxn>
              <a:cxn ang="0">
                <a:pos x="16" y="136"/>
              </a:cxn>
              <a:cxn ang="0">
                <a:pos x="16" y="136"/>
              </a:cxn>
              <a:cxn ang="0">
                <a:pos x="8" y="128"/>
              </a:cxn>
              <a:cxn ang="0">
                <a:pos x="8" y="128"/>
              </a:cxn>
              <a:cxn ang="0">
                <a:pos x="24" y="112"/>
              </a:cxn>
              <a:cxn ang="0">
                <a:pos x="24" y="112"/>
              </a:cxn>
              <a:cxn ang="0">
                <a:pos x="16" y="104"/>
              </a:cxn>
              <a:cxn ang="0">
                <a:pos x="16" y="104"/>
              </a:cxn>
              <a:cxn ang="0">
                <a:pos x="0" y="32"/>
              </a:cxn>
              <a:cxn ang="0">
                <a:pos x="0" y="32"/>
              </a:cxn>
              <a:cxn ang="0">
                <a:pos x="56" y="16"/>
              </a:cxn>
              <a:cxn ang="0">
                <a:pos x="56" y="16"/>
              </a:cxn>
              <a:cxn ang="0">
                <a:pos x="56" y="24"/>
              </a:cxn>
              <a:cxn ang="0">
                <a:pos x="56" y="24"/>
              </a:cxn>
              <a:cxn ang="0">
                <a:pos x="56" y="16"/>
              </a:cxn>
              <a:cxn ang="0">
                <a:pos x="56" y="16"/>
              </a:cxn>
              <a:cxn ang="0">
                <a:pos x="128" y="0"/>
              </a:cxn>
              <a:cxn ang="0">
                <a:pos x="128" y="0"/>
              </a:cxn>
              <a:cxn ang="0">
                <a:pos x="128" y="0"/>
              </a:cxn>
              <a:cxn ang="0">
                <a:pos x="144" y="56"/>
              </a:cxn>
              <a:cxn ang="0">
                <a:pos x="144" y="56"/>
              </a:cxn>
              <a:cxn ang="0">
                <a:pos x="136" y="64"/>
              </a:cxn>
              <a:cxn ang="0">
                <a:pos x="136" y="64"/>
              </a:cxn>
              <a:cxn ang="0">
                <a:pos x="136" y="72"/>
              </a:cxn>
              <a:cxn ang="0">
                <a:pos x="136" y="72"/>
              </a:cxn>
              <a:cxn ang="0">
                <a:pos x="136" y="72"/>
              </a:cxn>
              <a:cxn ang="0">
                <a:pos x="104" y="88"/>
              </a:cxn>
            </a:cxnLst>
            <a:rect l="0" t="0" r="r" b="b"/>
            <a:pathLst>
              <a:path w="144" h="136">
                <a:moveTo>
                  <a:pt x="104" y="88"/>
                </a:moveTo>
                <a:lnTo>
                  <a:pt x="88" y="96"/>
                </a:lnTo>
                <a:lnTo>
                  <a:pt x="64" y="96"/>
                </a:lnTo>
                <a:lnTo>
                  <a:pt x="64" y="96"/>
                </a:lnTo>
                <a:lnTo>
                  <a:pt x="40" y="112"/>
                </a:lnTo>
                <a:lnTo>
                  <a:pt x="40" y="112"/>
                </a:lnTo>
                <a:lnTo>
                  <a:pt x="24" y="136"/>
                </a:lnTo>
                <a:lnTo>
                  <a:pt x="16" y="136"/>
                </a:lnTo>
                <a:lnTo>
                  <a:pt x="16" y="136"/>
                </a:lnTo>
                <a:lnTo>
                  <a:pt x="8" y="128"/>
                </a:lnTo>
                <a:lnTo>
                  <a:pt x="8" y="128"/>
                </a:lnTo>
                <a:lnTo>
                  <a:pt x="24" y="112"/>
                </a:lnTo>
                <a:lnTo>
                  <a:pt x="24" y="112"/>
                </a:lnTo>
                <a:lnTo>
                  <a:pt x="16" y="104"/>
                </a:lnTo>
                <a:lnTo>
                  <a:pt x="16" y="104"/>
                </a:lnTo>
                <a:lnTo>
                  <a:pt x="0" y="32"/>
                </a:lnTo>
                <a:lnTo>
                  <a:pt x="0" y="32"/>
                </a:lnTo>
                <a:lnTo>
                  <a:pt x="56" y="16"/>
                </a:lnTo>
                <a:lnTo>
                  <a:pt x="56" y="16"/>
                </a:lnTo>
                <a:lnTo>
                  <a:pt x="56" y="24"/>
                </a:lnTo>
                <a:lnTo>
                  <a:pt x="56" y="24"/>
                </a:lnTo>
                <a:lnTo>
                  <a:pt x="56" y="16"/>
                </a:lnTo>
                <a:lnTo>
                  <a:pt x="56" y="16"/>
                </a:lnTo>
                <a:lnTo>
                  <a:pt x="128" y="0"/>
                </a:lnTo>
                <a:lnTo>
                  <a:pt x="128" y="0"/>
                </a:lnTo>
                <a:lnTo>
                  <a:pt x="128" y="0"/>
                </a:lnTo>
                <a:lnTo>
                  <a:pt x="144" y="56"/>
                </a:lnTo>
                <a:lnTo>
                  <a:pt x="144" y="56"/>
                </a:lnTo>
                <a:lnTo>
                  <a:pt x="136" y="64"/>
                </a:lnTo>
                <a:lnTo>
                  <a:pt x="136" y="64"/>
                </a:lnTo>
                <a:lnTo>
                  <a:pt x="136" y="72"/>
                </a:lnTo>
                <a:lnTo>
                  <a:pt x="136" y="72"/>
                </a:lnTo>
                <a:lnTo>
                  <a:pt x="136" y="72"/>
                </a:lnTo>
                <a:lnTo>
                  <a:pt x="104" y="8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6" name="Freeform 147"/>
          <p:cNvSpPr>
            <a:spLocks/>
          </p:cNvSpPr>
          <p:nvPr/>
        </p:nvSpPr>
        <p:spPr bwMode="auto">
          <a:xfrm>
            <a:off x="6414643" y="3051215"/>
            <a:ext cx="119678" cy="275651"/>
          </a:xfrm>
          <a:custGeom>
            <a:avLst/>
            <a:gdLst/>
            <a:ahLst/>
            <a:cxnLst>
              <a:cxn ang="0">
                <a:pos x="24" y="152"/>
              </a:cxn>
              <a:cxn ang="0">
                <a:pos x="40" y="128"/>
              </a:cxn>
              <a:cxn ang="0">
                <a:pos x="48" y="120"/>
              </a:cxn>
              <a:cxn ang="0">
                <a:pos x="48" y="112"/>
              </a:cxn>
              <a:cxn ang="0">
                <a:pos x="0" y="80"/>
              </a:cxn>
              <a:cxn ang="0">
                <a:pos x="8" y="64"/>
              </a:cxn>
              <a:cxn ang="0">
                <a:pos x="8" y="56"/>
              </a:cxn>
              <a:cxn ang="0">
                <a:pos x="0" y="40"/>
              </a:cxn>
              <a:cxn ang="0">
                <a:pos x="16" y="24"/>
              </a:cxn>
              <a:cxn ang="0">
                <a:pos x="24" y="0"/>
              </a:cxn>
              <a:cxn ang="0">
                <a:pos x="96" y="24"/>
              </a:cxn>
              <a:cxn ang="0">
                <a:pos x="96" y="48"/>
              </a:cxn>
              <a:cxn ang="0">
                <a:pos x="88" y="56"/>
              </a:cxn>
              <a:cxn ang="0">
                <a:pos x="88" y="72"/>
              </a:cxn>
              <a:cxn ang="0">
                <a:pos x="80" y="80"/>
              </a:cxn>
              <a:cxn ang="0">
                <a:pos x="96" y="80"/>
              </a:cxn>
              <a:cxn ang="0">
                <a:pos x="96" y="80"/>
              </a:cxn>
              <a:cxn ang="0">
                <a:pos x="96" y="80"/>
              </a:cxn>
              <a:cxn ang="0">
                <a:pos x="104" y="80"/>
              </a:cxn>
              <a:cxn ang="0">
                <a:pos x="104" y="112"/>
              </a:cxn>
              <a:cxn ang="0">
                <a:pos x="104" y="128"/>
              </a:cxn>
              <a:cxn ang="0">
                <a:pos x="104" y="144"/>
              </a:cxn>
              <a:cxn ang="0">
                <a:pos x="104" y="144"/>
              </a:cxn>
              <a:cxn ang="0">
                <a:pos x="104" y="120"/>
              </a:cxn>
              <a:cxn ang="0">
                <a:pos x="96" y="120"/>
              </a:cxn>
              <a:cxn ang="0">
                <a:pos x="96" y="136"/>
              </a:cxn>
              <a:cxn ang="0">
                <a:pos x="96" y="152"/>
              </a:cxn>
              <a:cxn ang="0">
                <a:pos x="96" y="168"/>
              </a:cxn>
              <a:cxn ang="0">
                <a:pos x="88" y="176"/>
              </a:cxn>
              <a:cxn ang="0">
                <a:pos x="88" y="184"/>
              </a:cxn>
              <a:cxn ang="0">
                <a:pos x="80" y="200"/>
              </a:cxn>
              <a:cxn ang="0">
                <a:pos x="80" y="200"/>
              </a:cxn>
              <a:cxn ang="0">
                <a:pos x="72" y="224"/>
              </a:cxn>
              <a:cxn ang="0">
                <a:pos x="64" y="240"/>
              </a:cxn>
              <a:cxn ang="0">
                <a:pos x="56" y="232"/>
              </a:cxn>
              <a:cxn ang="0">
                <a:pos x="56" y="216"/>
              </a:cxn>
              <a:cxn ang="0">
                <a:pos x="48" y="224"/>
              </a:cxn>
              <a:cxn ang="0">
                <a:pos x="40" y="224"/>
              </a:cxn>
              <a:cxn ang="0">
                <a:pos x="32" y="216"/>
              </a:cxn>
              <a:cxn ang="0">
                <a:pos x="24" y="216"/>
              </a:cxn>
              <a:cxn ang="0">
                <a:pos x="8" y="200"/>
              </a:cxn>
              <a:cxn ang="0">
                <a:pos x="8" y="192"/>
              </a:cxn>
              <a:cxn ang="0">
                <a:pos x="0" y="184"/>
              </a:cxn>
              <a:cxn ang="0">
                <a:pos x="8" y="176"/>
              </a:cxn>
              <a:cxn ang="0">
                <a:pos x="8" y="168"/>
              </a:cxn>
              <a:cxn ang="0">
                <a:pos x="8" y="168"/>
              </a:cxn>
              <a:cxn ang="0">
                <a:pos x="8" y="168"/>
              </a:cxn>
            </a:cxnLst>
            <a:rect l="0" t="0" r="r" b="b"/>
            <a:pathLst>
              <a:path w="104" h="240">
                <a:moveTo>
                  <a:pt x="24" y="152"/>
                </a:moveTo>
                <a:lnTo>
                  <a:pt x="24" y="152"/>
                </a:lnTo>
                <a:lnTo>
                  <a:pt x="24" y="144"/>
                </a:lnTo>
                <a:lnTo>
                  <a:pt x="40" y="128"/>
                </a:lnTo>
                <a:lnTo>
                  <a:pt x="48" y="120"/>
                </a:lnTo>
                <a:lnTo>
                  <a:pt x="48" y="120"/>
                </a:lnTo>
                <a:lnTo>
                  <a:pt x="48" y="112"/>
                </a:lnTo>
                <a:lnTo>
                  <a:pt x="48" y="112"/>
                </a:lnTo>
                <a:lnTo>
                  <a:pt x="16" y="88"/>
                </a:lnTo>
                <a:lnTo>
                  <a:pt x="0" y="80"/>
                </a:lnTo>
                <a:lnTo>
                  <a:pt x="0" y="64"/>
                </a:lnTo>
                <a:lnTo>
                  <a:pt x="8" y="64"/>
                </a:lnTo>
                <a:lnTo>
                  <a:pt x="8" y="56"/>
                </a:lnTo>
                <a:lnTo>
                  <a:pt x="8" y="56"/>
                </a:lnTo>
                <a:lnTo>
                  <a:pt x="0" y="40"/>
                </a:lnTo>
                <a:lnTo>
                  <a:pt x="0" y="40"/>
                </a:lnTo>
                <a:lnTo>
                  <a:pt x="16" y="24"/>
                </a:lnTo>
                <a:lnTo>
                  <a:pt x="16" y="24"/>
                </a:lnTo>
                <a:lnTo>
                  <a:pt x="16" y="8"/>
                </a:lnTo>
                <a:lnTo>
                  <a:pt x="24" y="0"/>
                </a:lnTo>
                <a:lnTo>
                  <a:pt x="24" y="0"/>
                </a:lnTo>
                <a:lnTo>
                  <a:pt x="96" y="24"/>
                </a:lnTo>
                <a:lnTo>
                  <a:pt x="96" y="24"/>
                </a:lnTo>
                <a:lnTo>
                  <a:pt x="96" y="48"/>
                </a:lnTo>
                <a:lnTo>
                  <a:pt x="96" y="48"/>
                </a:lnTo>
                <a:lnTo>
                  <a:pt x="88" y="56"/>
                </a:lnTo>
                <a:lnTo>
                  <a:pt x="88" y="64"/>
                </a:lnTo>
                <a:lnTo>
                  <a:pt x="88" y="72"/>
                </a:lnTo>
                <a:lnTo>
                  <a:pt x="80" y="80"/>
                </a:lnTo>
                <a:lnTo>
                  <a:pt x="80" y="80"/>
                </a:lnTo>
                <a:lnTo>
                  <a:pt x="80" y="80"/>
                </a:lnTo>
                <a:lnTo>
                  <a:pt x="96" y="80"/>
                </a:lnTo>
                <a:lnTo>
                  <a:pt x="96" y="80"/>
                </a:lnTo>
                <a:lnTo>
                  <a:pt x="96" y="80"/>
                </a:lnTo>
                <a:lnTo>
                  <a:pt x="96" y="80"/>
                </a:lnTo>
                <a:lnTo>
                  <a:pt x="96" y="80"/>
                </a:lnTo>
                <a:lnTo>
                  <a:pt x="96" y="72"/>
                </a:lnTo>
                <a:lnTo>
                  <a:pt x="104" y="80"/>
                </a:lnTo>
                <a:lnTo>
                  <a:pt x="104" y="104"/>
                </a:lnTo>
                <a:lnTo>
                  <a:pt x="104" y="112"/>
                </a:lnTo>
                <a:lnTo>
                  <a:pt x="104" y="120"/>
                </a:lnTo>
                <a:lnTo>
                  <a:pt x="104" y="128"/>
                </a:lnTo>
                <a:lnTo>
                  <a:pt x="104" y="144"/>
                </a:lnTo>
                <a:lnTo>
                  <a:pt x="104" y="144"/>
                </a:lnTo>
                <a:lnTo>
                  <a:pt x="104" y="144"/>
                </a:lnTo>
                <a:lnTo>
                  <a:pt x="104" y="144"/>
                </a:lnTo>
                <a:lnTo>
                  <a:pt x="104" y="128"/>
                </a:lnTo>
                <a:lnTo>
                  <a:pt x="104" y="120"/>
                </a:lnTo>
                <a:lnTo>
                  <a:pt x="96" y="120"/>
                </a:lnTo>
                <a:lnTo>
                  <a:pt x="96" y="120"/>
                </a:lnTo>
                <a:lnTo>
                  <a:pt x="96" y="128"/>
                </a:lnTo>
                <a:lnTo>
                  <a:pt x="96" y="136"/>
                </a:lnTo>
                <a:lnTo>
                  <a:pt x="96" y="152"/>
                </a:lnTo>
                <a:lnTo>
                  <a:pt x="96" y="152"/>
                </a:lnTo>
                <a:lnTo>
                  <a:pt x="104" y="160"/>
                </a:lnTo>
                <a:lnTo>
                  <a:pt x="96" y="168"/>
                </a:lnTo>
                <a:lnTo>
                  <a:pt x="96" y="168"/>
                </a:lnTo>
                <a:lnTo>
                  <a:pt x="88" y="176"/>
                </a:lnTo>
                <a:lnTo>
                  <a:pt x="88" y="176"/>
                </a:lnTo>
                <a:lnTo>
                  <a:pt x="88" y="184"/>
                </a:lnTo>
                <a:lnTo>
                  <a:pt x="88" y="184"/>
                </a:lnTo>
                <a:lnTo>
                  <a:pt x="80" y="200"/>
                </a:lnTo>
                <a:lnTo>
                  <a:pt x="80" y="200"/>
                </a:lnTo>
                <a:lnTo>
                  <a:pt x="80" y="200"/>
                </a:lnTo>
                <a:lnTo>
                  <a:pt x="80" y="208"/>
                </a:lnTo>
                <a:lnTo>
                  <a:pt x="72" y="224"/>
                </a:lnTo>
                <a:lnTo>
                  <a:pt x="72" y="232"/>
                </a:lnTo>
                <a:lnTo>
                  <a:pt x="64" y="240"/>
                </a:lnTo>
                <a:lnTo>
                  <a:pt x="56" y="240"/>
                </a:lnTo>
                <a:lnTo>
                  <a:pt x="56" y="232"/>
                </a:lnTo>
                <a:lnTo>
                  <a:pt x="64" y="224"/>
                </a:lnTo>
                <a:lnTo>
                  <a:pt x="56" y="216"/>
                </a:lnTo>
                <a:lnTo>
                  <a:pt x="56" y="216"/>
                </a:lnTo>
                <a:lnTo>
                  <a:pt x="48" y="224"/>
                </a:lnTo>
                <a:lnTo>
                  <a:pt x="40" y="224"/>
                </a:lnTo>
                <a:lnTo>
                  <a:pt x="40" y="224"/>
                </a:lnTo>
                <a:lnTo>
                  <a:pt x="40" y="224"/>
                </a:lnTo>
                <a:lnTo>
                  <a:pt x="32" y="216"/>
                </a:lnTo>
                <a:lnTo>
                  <a:pt x="24" y="216"/>
                </a:lnTo>
                <a:lnTo>
                  <a:pt x="24" y="216"/>
                </a:lnTo>
                <a:lnTo>
                  <a:pt x="16" y="208"/>
                </a:lnTo>
                <a:lnTo>
                  <a:pt x="8" y="200"/>
                </a:lnTo>
                <a:lnTo>
                  <a:pt x="8" y="200"/>
                </a:lnTo>
                <a:lnTo>
                  <a:pt x="8" y="192"/>
                </a:lnTo>
                <a:lnTo>
                  <a:pt x="0" y="192"/>
                </a:lnTo>
                <a:lnTo>
                  <a:pt x="0" y="184"/>
                </a:lnTo>
                <a:lnTo>
                  <a:pt x="0" y="176"/>
                </a:lnTo>
                <a:lnTo>
                  <a:pt x="8" y="176"/>
                </a:lnTo>
                <a:lnTo>
                  <a:pt x="8" y="176"/>
                </a:lnTo>
                <a:lnTo>
                  <a:pt x="8" y="168"/>
                </a:lnTo>
                <a:lnTo>
                  <a:pt x="8" y="168"/>
                </a:lnTo>
                <a:lnTo>
                  <a:pt x="8" y="168"/>
                </a:lnTo>
                <a:lnTo>
                  <a:pt x="8" y="168"/>
                </a:lnTo>
                <a:lnTo>
                  <a:pt x="8" y="168"/>
                </a:lnTo>
                <a:lnTo>
                  <a:pt x="24" y="15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7" name="Freeform 148"/>
          <p:cNvSpPr>
            <a:spLocks/>
          </p:cNvSpPr>
          <p:nvPr/>
        </p:nvSpPr>
        <p:spPr bwMode="auto">
          <a:xfrm>
            <a:off x="6396003" y="3235636"/>
            <a:ext cx="92211" cy="164803"/>
          </a:xfrm>
          <a:custGeom>
            <a:avLst/>
            <a:gdLst/>
            <a:ahLst/>
            <a:cxnLst>
              <a:cxn ang="0">
                <a:pos x="16" y="16"/>
              </a:cxn>
              <a:cxn ang="0">
                <a:pos x="16" y="24"/>
              </a:cxn>
              <a:cxn ang="0">
                <a:pos x="16" y="24"/>
              </a:cxn>
              <a:cxn ang="0">
                <a:pos x="16" y="32"/>
              </a:cxn>
              <a:cxn ang="0">
                <a:pos x="16" y="40"/>
              </a:cxn>
              <a:cxn ang="0">
                <a:pos x="24" y="56"/>
              </a:cxn>
              <a:cxn ang="0">
                <a:pos x="40" y="56"/>
              </a:cxn>
              <a:cxn ang="0">
                <a:pos x="40" y="72"/>
              </a:cxn>
              <a:cxn ang="0">
                <a:pos x="40" y="72"/>
              </a:cxn>
              <a:cxn ang="0">
                <a:pos x="40" y="72"/>
              </a:cxn>
              <a:cxn ang="0">
                <a:pos x="40" y="80"/>
              </a:cxn>
              <a:cxn ang="0">
                <a:pos x="48" y="88"/>
              </a:cxn>
              <a:cxn ang="0">
                <a:pos x="48" y="88"/>
              </a:cxn>
              <a:cxn ang="0">
                <a:pos x="48" y="96"/>
              </a:cxn>
              <a:cxn ang="0">
                <a:pos x="56" y="96"/>
              </a:cxn>
              <a:cxn ang="0">
                <a:pos x="64" y="104"/>
              </a:cxn>
              <a:cxn ang="0">
                <a:pos x="72" y="104"/>
              </a:cxn>
              <a:cxn ang="0">
                <a:pos x="72" y="104"/>
              </a:cxn>
              <a:cxn ang="0">
                <a:pos x="72" y="104"/>
              </a:cxn>
              <a:cxn ang="0">
                <a:pos x="72" y="112"/>
              </a:cxn>
              <a:cxn ang="0">
                <a:pos x="72" y="112"/>
              </a:cxn>
              <a:cxn ang="0">
                <a:pos x="64" y="112"/>
              </a:cxn>
              <a:cxn ang="0">
                <a:pos x="64" y="112"/>
              </a:cxn>
              <a:cxn ang="0">
                <a:pos x="64" y="120"/>
              </a:cxn>
              <a:cxn ang="0">
                <a:pos x="64" y="120"/>
              </a:cxn>
              <a:cxn ang="0">
                <a:pos x="64" y="120"/>
              </a:cxn>
              <a:cxn ang="0">
                <a:pos x="64" y="120"/>
              </a:cxn>
              <a:cxn ang="0">
                <a:pos x="64" y="120"/>
              </a:cxn>
              <a:cxn ang="0">
                <a:pos x="64" y="128"/>
              </a:cxn>
              <a:cxn ang="0">
                <a:pos x="64" y="128"/>
              </a:cxn>
              <a:cxn ang="0">
                <a:pos x="72" y="120"/>
              </a:cxn>
              <a:cxn ang="0">
                <a:pos x="72" y="120"/>
              </a:cxn>
              <a:cxn ang="0">
                <a:pos x="72" y="120"/>
              </a:cxn>
              <a:cxn ang="0">
                <a:pos x="80" y="120"/>
              </a:cxn>
              <a:cxn ang="0">
                <a:pos x="80" y="120"/>
              </a:cxn>
              <a:cxn ang="0">
                <a:pos x="80" y="128"/>
              </a:cxn>
              <a:cxn ang="0">
                <a:pos x="80" y="128"/>
              </a:cxn>
              <a:cxn ang="0">
                <a:pos x="80" y="136"/>
              </a:cxn>
              <a:cxn ang="0">
                <a:pos x="80" y="136"/>
              </a:cxn>
              <a:cxn ang="0">
                <a:pos x="32" y="144"/>
              </a:cxn>
              <a:cxn ang="0">
                <a:pos x="32" y="144"/>
              </a:cxn>
              <a:cxn ang="0">
                <a:pos x="0" y="16"/>
              </a:cxn>
              <a:cxn ang="0">
                <a:pos x="0" y="24"/>
              </a:cxn>
              <a:cxn ang="0">
                <a:pos x="0" y="0"/>
              </a:cxn>
              <a:cxn ang="0">
                <a:pos x="16" y="0"/>
              </a:cxn>
              <a:cxn ang="0">
                <a:pos x="24" y="8"/>
              </a:cxn>
              <a:cxn ang="0">
                <a:pos x="24" y="8"/>
              </a:cxn>
              <a:cxn ang="0">
                <a:pos x="16" y="8"/>
              </a:cxn>
              <a:cxn ang="0">
                <a:pos x="16" y="16"/>
              </a:cxn>
            </a:cxnLst>
            <a:rect l="0" t="0" r="r" b="b"/>
            <a:pathLst>
              <a:path w="80" h="144">
                <a:moveTo>
                  <a:pt x="16" y="16"/>
                </a:moveTo>
                <a:lnTo>
                  <a:pt x="16" y="24"/>
                </a:lnTo>
                <a:lnTo>
                  <a:pt x="16" y="24"/>
                </a:lnTo>
                <a:lnTo>
                  <a:pt x="16" y="32"/>
                </a:lnTo>
                <a:lnTo>
                  <a:pt x="16" y="40"/>
                </a:lnTo>
                <a:lnTo>
                  <a:pt x="24" y="56"/>
                </a:lnTo>
                <a:lnTo>
                  <a:pt x="40" y="56"/>
                </a:lnTo>
                <a:lnTo>
                  <a:pt x="40" y="72"/>
                </a:lnTo>
                <a:lnTo>
                  <a:pt x="40" y="72"/>
                </a:lnTo>
                <a:lnTo>
                  <a:pt x="40" y="72"/>
                </a:lnTo>
                <a:lnTo>
                  <a:pt x="40" y="80"/>
                </a:lnTo>
                <a:lnTo>
                  <a:pt x="48" y="88"/>
                </a:lnTo>
                <a:lnTo>
                  <a:pt x="48" y="88"/>
                </a:lnTo>
                <a:lnTo>
                  <a:pt x="48" y="96"/>
                </a:lnTo>
                <a:lnTo>
                  <a:pt x="56" y="96"/>
                </a:lnTo>
                <a:lnTo>
                  <a:pt x="64" y="104"/>
                </a:lnTo>
                <a:lnTo>
                  <a:pt x="72" y="104"/>
                </a:lnTo>
                <a:lnTo>
                  <a:pt x="72" y="104"/>
                </a:lnTo>
                <a:lnTo>
                  <a:pt x="72" y="104"/>
                </a:lnTo>
                <a:lnTo>
                  <a:pt x="72" y="112"/>
                </a:lnTo>
                <a:lnTo>
                  <a:pt x="72" y="112"/>
                </a:lnTo>
                <a:lnTo>
                  <a:pt x="64" y="112"/>
                </a:lnTo>
                <a:lnTo>
                  <a:pt x="64" y="112"/>
                </a:lnTo>
                <a:lnTo>
                  <a:pt x="64" y="120"/>
                </a:lnTo>
                <a:lnTo>
                  <a:pt x="64" y="120"/>
                </a:lnTo>
                <a:lnTo>
                  <a:pt x="64" y="120"/>
                </a:lnTo>
                <a:lnTo>
                  <a:pt x="64" y="120"/>
                </a:lnTo>
                <a:lnTo>
                  <a:pt x="64" y="120"/>
                </a:lnTo>
                <a:lnTo>
                  <a:pt x="64" y="128"/>
                </a:lnTo>
                <a:lnTo>
                  <a:pt x="64" y="128"/>
                </a:lnTo>
                <a:lnTo>
                  <a:pt x="72" y="120"/>
                </a:lnTo>
                <a:lnTo>
                  <a:pt x="72" y="120"/>
                </a:lnTo>
                <a:lnTo>
                  <a:pt x="72" y="120"/>
                </a:lnTo>
                <a:lnTo>
                  <a:pt x="80" y="120"/>
                </a:lnTo>
                <a:lnTo>
                  <a:pt x="80" y="120"/>
                </a:lnTo>
                <a:lnTo>
                  <a:pt x="80" y="128"/>
                </a:lnTo>
                <a:lnTo>
                  <a:pt x="80" y="128"/>
                </a:lnTo>
                <a:lnTo>
                  <a:pt x="80" y="136"/>
                </a:lnTo>
                <a:lnTo>
                  <a:pt x="80" y="136"/>
                </a:lnTo>
                <a:lnTo>
                  <a:pt x="32" y="144"/>
                </a:lnTo>
                <a:lnTo>
                  <a:pt x="32" y="144"/>
                </a:lnTo>
                <a:lnTo>
                  <a:pt x="0" y="16"/>
                </a:lnTo>
                <a:lnTo>
                  <a:pt x="0" y="24"/>
                </a:lnTo>
                <a:lnTo>
                  <a:pt x="0" y="0"/>
                </a:lnTo>
                <a:lnTo>
                  <a:pt x="16" y="0"/>
                </a:lnTo>
                <a:lnTo>
                  <a:pt x="24" y="8"/>
                </a:lnTo>
                <a:lnTo>
                  <a:pt x="24" y="8"/>
                </a:lnTo>
                <a:lnTo>
                  <a:pt x="16" y="8"/>
                </a:lnTo>
                <a:lnTo>
                  <a:pt x="16" y="1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8" name="Freeform 149"/>
          <p:cNvSpPr>
            <a:spLocks/>
          </p:cNvSpPr>
          <p:nvPr/>
        </p:nvSpPr>
        <p:spPr bwMode="auto">
          <a:xfrm>
            <a:off x="5156062" y="3713366"/>
            <a:ext cx="780850" cy="275652"/>
          </a:xfrm>
          <a:custGeom>
            <a:avLst/>
            <a:gdLst/>
            <a:ahLst/>
            <a:cxnLst>
              <a:cxn ang="0">
                <a:pos x="664" y="0"/>
              </a:cxn>
              <a:cxn ang="0">
                <a:pos x="672" y="0"/>
              </a:cxn>
              <a:cxn ang="0">
                <a:pos x="672" y="16"/>
              </a:cxn>
              <a:cxn ang="0">
                <a:pos x="672" y="32"/>
              </a:cxn>
              <a:cxn ang="0">
                <a:pos x="664" y="32"/>
              </a:cxn>
              <a:cxn ang="0">
                <a:pos x="656" y="56"/>
              </a:cxn>
              <a:cxn ang="0">
                <a:pos x="648" y="56"/>
              </a:cxn>
              <a:cxn ang="0">
                <a:pos x="616" y="80"/>
              </a:cxn>
              <a:cxn ang="0">
                <a:pos x="608" y="72"/>
              </a:cxn>
              <a:cxn ang="0">
                <a:pos x="584" y="96"/>
              </a:cxn>
              <a:cxn ang="0">
                <a:pos x="584" y="104"/>
              </a:cxn>
              <a:cxn ang="0">
                <a:pos x="552" y="120"/>
              </a:cxn>
              <a:cxn ang="0">
                <a:pos x="544" y="128"/>
              </a:cxn>
              <a:cxn ang="0">
                <a:pos x="512" y="144"/>
              </a:cxn>
              <a:cxn ang="0">
                <a:pos x="488" y="168"/>
              </a:cxn>
              <a:cxn ang="0">
                <a:pos x="488" y="200"/>
              </a:cxn>
              <a:cxn ang="0">
                <a:pos x="384" y="208"/>
              </a:cxn>
              <a:cxn ang="0">
                <a:pos x="8" y="240"/>
              </a:cxn>
              <a:cxn ang="0">
                <a:pos x="0" y="240"/>
              </a:cxn>
              <a:cxn ang="0">
                <a:pos x="0" y="240"/>
              </a:cxn>
              <a:cxn ang="0">
                <a:pos x="16" y="232"/>
              </a:cxn>
              <a:cxn ang="0">
                <a:pos x="16" y="216"/>
              </a:cxn>
              <a:cxn ang="0">
                <a:pos x="16" y="208"/>
              </a:cxn>
              <a:cxn ang="0">
                <a:pos x="24" y="184"/>
              </a:cxn>
              <a:cxn ang="0">
                <a:pos x="32" y="168"/>
              </a:cxn>
              <a:cxn ang="0">
                <a:pos x="24" y="168"/>
              </a:cxn>
              <a:cxn ang="0">
                <a:pos x="32" y="160"/>
              </a:cxn>
              <a:cxn ang="0">
                <a:pos x="48" y="144"/>
              </a:cxn>
              <a:cxn ang="0">
                <a:pos x="40" y="136"/>
              </a:cxn>
              <a:cxn ang="0">
                <a:pos x="56" y="120"/>
              </a:cxn>
              <a:cxn ang="0">
                <a:pos x="48" y="120"/>
              </a:cxn>
              <a:cxn ang="0">
                <a:pos x="40" y="112"/>
              </a:cxn>
              <a:cxn ang="0">
                <a:pos x="48" y="112"/>
              </a:cxn>
              <a:cxn ang="0">
                <a:pos x="48" y="104"/>
              </a:cxn>
              <a:cxn ang="0">
                <a:pos x="56" y="80"/>
              </a:cxn>
              <a:cxn ang="0">
                <a:pos x="176" y="72"/>
              </a:cxn>
              <a:cxn ang="0">
                <a:pos x="168" y="56"/>
              </a:cxn>
              <a:cxn ang="0">
                <a:pos x="192" y="56"/>
              </a:cxn>
              <a:cxn ang="0">
                <a:pos x="504" y="32"/>
              </a:cxn>
              <a:cxn ang="0">
                <a:pos x="664" y="0"/>
              </a:cxn>
            </a:cxnLst>
            <a:rect l="0" t="0" r="r" b="b"/>
            <a:pathLst>
              <a:path w="680" h="240">
                <a:moveTo>
                  <a:pt x="664" y="0"/>
                </a:moveTo>
                <a:lnTo>
                  <a:pt x="664" y="0"/>
                </a:lnTo>
                <a:lnTo>
                  <a:pt x="672" y="0"/>
                </a:lnTo>
                <a:lnTo>
                  <a:pt x="672" y="0"/>
                </a:lnTo>
                <a:lnTo>
                  <a:pt x="672" y="8"/>
                </a:lnTo>
                <a:lnTo>
                  <a:pt x="672" y="16"/>
                </a:lnTo>
                <a:lnTo>
                  <a:pt x="680" y="24"/>
                </a:lnTo>
                <a:lnTo>
                  <a:pt x="672" y="32"/>
                </a:lnTo>
                <a:lnTo>
                  <a:pt x="672" y="32"/>
                </a:lnTo>
                <a:lnTo>
                  <a:pt x="664" y="32"/>
                </a:lnTo>
                <a:lnTo>
                  <a:pt x="656" y="48"/>
                </a:lnTo>
                <a:lnTo>
                  <a:pt x="656" y="56"/>
                </a:lnTo>
                <a:lnTo>
                  <a:pt x="656" y="56"/>
                </a:lnTo>
                <a:lnTo>
                  <a:pt x="648" y="56"/>
                </a:lnTo>
                <a:lnTo>
                  <a:pt x="640" y="56"/>
                </a:lnTo>
                <a:lnTo>
                  <a:pt x="616" y="80"/>
                </a:lnTo>
                <a:lnTo>
                  <a:pt x="616" y="80"/>
                </a:lnTo>
                <a:lnTo>
                  <a:pt x="608" y="72"/>
                </a:lnTo>
                <a:lnTo>
                  <a:pt x="600" y="72"/>
                </a:lnTo>
                <a:lnTo>
                  <a:pt x="584" y="96"/>
                </a:lnTo>
                <a:lnTo>
                  <a:pt x="584" y="104"/>
                </a:lnTo>
                <a:lnTo>
                  <a:pt x="584" y="104"/>
                </a:lnTo>
                <a:lnTo>
                  <a:pt x="568" y="104"/>
                </a:lnTo>
                <a:lnTo>
                  <a:pt x="552" y="120"/>
                </a:lnTo>
                <a:lnTo>
                  <a:pt x="544" y="128"/>
                </a:lnTo>
                <a:lnTo>
                  <a:pt x="544" y="128"/>
                </a:lnTo>
                <a:lnTo>
                  <a:pt x="520" y="128"/>
                </a:lnTo>
                <a:lnTo>
                  <a:pt x="512" y="144"/>
                </a:lnTo>
                <a:lnTo>
                  <a:pt x="504" y="168"/>
                </a:lnTo>
                <a:lnTo>
                  <a:pt x="488" y="168"/>
                </a:lnTo>
                <a:lnTo>
                  <a:pt x="488" y="168"/>
                </a:lnTo>
                <a:lnTo>
                  <a:pt x="488" y="200"/>
                </a:lnTo>
                <a:lnTo>
                  <a:pt x="488" y="200"/>
                </a:lnTo>
                <a:lnTo>
                  <a:pt x="384" y="208"/>
                </a:lnTo>
                <a:lnTo>
                  <a:pt x="176" y="224"/>
                </a:lnTo>
                <a:lnTo>
                  <a:pt x="8" y="240"/>
                </a:lnTo>
                <a:lnTo>
                  <a:pt x="8" y="240"/>
                </a:lnTo>
                <a:lnTo>
                  <a:pt x="0" y="240"/>
                </a:lnTo>
                <a:lnTo>
                  <a:pt x="0" y="240"/>
                </a:lnTo>
                <a:lnTo>
                  <a:pt x="0" y="240"/>
                </a:lnTo>
                <a:lnTo>
                  <a:pt x="8" y="232"/>
                </a:lnTo>
                <a:lnTo>
                  <a:pt x="16" y="232"/>
                </a:lnTo>
                <a:lnTo>
                  <a:pt x="16" y="224"/>
                </a:lnTo>
                <a:lnTo>
                  <a:pt x="16" y="216"/>
                </a:lnTo>
                <a:lnTo>
                  <a:pt x="16" y="208"/>
                </a:lnTo>
                <a:lnTo>
                  <a:pt x="16" y="208"/>
                </a:lnTo>
                <a:lnTo>
                  <a:pt x="16" y="200"/>
                </a:lnTo>
                <a:lnTo>
                  <a:pt x="24" y="184"/>
                </a:lnTo>
                <a:lnTo>
                  <a:pt x="32" y="176"/>
                </a:lnTo>
                <a:lnTo>
                  <a:pt x="32" y="168"/>
                </a:lnTo>
                <a:lnTo>
                  <a:pt x="24" y="168"/>
                </a:lnTo>
                <a:lnTo>
                  <a:pt x="24" y="168"/>
                </a:lnTo>
                <a:lnTo>
                  <a:pt x="32" y="168"/>
                </a:lnTo>
                <a:lnTo>
                  <a:pt x="32" y="160"/>
                </a:lnTo>
                <a:lnTo>
                  <a:pt x="48" y="152"/>
                </a:lnTo>
                <a:lnTo>
                  <a:pt x="48" y="144"/>
                </a:lnTo>
                <a:lnTo>
                  <a:pt x="40" y="136"/>
                </a:lnTo>
                <a:lnTo>
                  <a:pt x="40" y="136"/>
                </a:lnTo>
                <a:lnTo>
                  <a:pt x="48" y="120"/>
                </a:lnTo>
                <a:lnTo>
                  <a:pt x="56" y="120"/>
                </a:lnTo>
                <a:lnTo>
                  <a:pt x="56" y="120"/>
                </a:lnTo>
                <a:lnTo>
                  <a:pt x="48" y="120"/>
                </a:lnTo>
                <a:lnTo>
                  <a:pt x="48" y="112"/>
                </a:lnTo>
                <a:lnTo>
                  <a:pt x="40" y="112"/>
                </a:lnTo>
                <a:lnTo>
                  <a:pt x="40" y="112"/>
                </a:lnTo>
                <a:lnTo>
                  <a:pt x="48" y="112"/>
                </a:lnTo>
                <a:lnTo>
                  <a:pt x="48" y="104"/>
                </a:lnTo>
                <a:lnTo>
                  <a:pt x="48" y="104"/>
                </a:lnTo>
                <a:lnTo>
                  <a:pt x="56" y="80"/>
                </a:lnTo>
                <a:lnTo>
                  <a:pt x="56" y="80"/>
                </a:lnTo>
                <a:lnTo>
                  <a:pt x="176" y="72"/>
                </a:lnTo>
                <a:lnTo>
                  <a:pt x="176" y="72"/>
                </a:lnTo>
                <a:lnTo>
                  <a:pt x="168" y="56"/>
                </a:lnTo>
                <a:lnTo>
                  <a:pt x="168" y="56"/>
                </a:lnTo>
                <a:lnTo>
                  <a:pt x="176" y="56"/>
                </a:lnTo>
                <a:lnTo>
                  <a:pt x="192" y="56"/>
                </a:lnTo>
                <a:lnTo>
                  <a:pt x="200" y="56"/>
                </a:lnTo>
                <a:lnTo>
                  <a:pt x="504" y="32"/>
                </a:lnTo>
                <a:lnTo>
                  <a:pt x="656" y="8"/>
                </a:lnTo>
                <a:lnTo>
                  <a:pt x="664" y="0"/>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79" name="Freeform 150"/>
          <p:cNvSpPr>
            <a:spLocks/>
          </p:cNvSpPr>
          <p:nvPr/>
        </p:nvSpPr>
        <p:spPr bwMode="auto">
          <a:xfrm>
            <a:off x="5046194" y="3970381"/>
            <a:ext cx="330586" cy="569942"/>
          </a:xfrm>
          <a:custGeom>
            <a:avLst/>
            <a:gdLst/>
            <a:ahLst/>
            <a:cxnLst>
              <a:cxn ang="0">
                <a:pos x="208" y="480"/>
              </a:cxn>
              <a:cxn ang="0">
                <a:pos x="216" y="488"/>
              </a:cxn>
              <a:cxn ang="0">
                <a:pos x="248" y="480"/>
              </a:cxn>
              <a:cxn ang="0">
                <a:pos x="240" y="472"/>
              </a:cxn>
              <a:cxn ang="0">
                <a:pos x="256" y="480"/>
              </a:cxn>
              <a:cxn ang="0">
                <a:pos x="264" y="480"/>
              </a:cxn>
              <a:cxn ang="0">
                <a:pos x="272" y="472"/>
              </a:cxn>
              <a:cxn ang="0">
                <a:pos x="288" y="472"/>
              </a:cxn>
              <a:cxn ang="0">
                <a:pos x="272" y="0"/>
              </a:cxn>
              <a:cxn ang="0">
                <a:pos x="104" y="16"/>
              </a:cxn>
              <a:cxn ang="0">
                <a:pos x="88" y="40"/>
              </a:cxn>
              <a:cxn ang="0">
                <a:pos x="80" y="48"/>
              </a:cxn>
              <a:cxn ang="0">
                <a:pos x="72" y="80"/>
              </a:cxn>
              <a:cxn ang="0">
                <a:pos x="72" y="80"/>
              </a:cxn>
              <a:cxn ang="0">
                <a:pos x="56" y="104"/>
              </a:cxn>
              <a:cxn ang="0">
                <a:pos x="48" y="112"/>
              </a:cxn>
              <a:cxn ang="0">
                <a:pos x="40" y="120"/>
              </a:cxn>
              <a:cxn ang="0">
                <a:pos x="40" y="136"/>
              </a:cxn>
              <a:cxn ang="0">
                <a:pos x="32" y="144"/>
              </a:cxn>
              <a:cxn ang="0">
                <a:pos x="40" y="152"/>
              </a:cxn>
              <a:cxn ang="0">
                <a:pos x="32" y="160"/>
              </a:cxn>
              <a:cxn ang="0">
                <a:pos x="24" y="168"/>
              </a:cxn>
              <a:cxn ang="0">
                <a:pos x="40" y="200"/>
              </a:cxn>
              <a:cxn ang="0">
                <a:pos x="40" y="208"/>
              </a:cxn>
              <a:cxn ang="0">
                <a:pos x="32" y="224"/>
              </a:cxn>
              <a:cxn ang="0">
                <a:pos x="32" y="232"/>
              </a:cxn>
              <a:cxn ang="0">
                <a:pos x="40" y="232"/>
              </a:cxn>
              <a:cxn ang="0">
                <a:pos x="40" y="248"/>
              </a:cxn>
              <a:cxn ang="0">
                <a:pos x="40" y="256"/>
              </a:cxn>
              <a:cxn ang="0">
                <a:pos x="40" y="264"/>
              </a:cxn>
              <a:cxn ang="0">
                <a:pos x="48" y="272"/>
              </a:cxn>
              <a:cxn ang="0">
                <a:pos x="48" y="280"/>
              </a:cxn>
              <a:cxn ang="0">
                <a:pos x="48" y="280"/>
              </a:cxn>
              <a:cxn ang="0">
                <a:pos x="56" y="288"/>
              </a:cxn>
              <a:cxn ang="0">
                <a:pos x="56" y="304"/>
              </a:cxn>
              <a:cxn ang="0">
                <a:pos x="40" y="312"/>
              </a:cxn>
              <a:cxn ang="0">
                <a:pos x="40" y="320"/>
              </a:cxn>
              <a:cxn ang="0">
                <a:pos x="40" y="344"/>
              </a:cxn>
              <a:cxn ang="0">
                <a:pos x="24" y="360"/>
              </a:cxn>
              <a:cxn ang="0">
                <a:pos x="16" y="368"/>
              </a:cxn>
              <a:cxn ang="0">
                <a:pos x="24" y="368"/>
              </a:cxn>
              <a:cxn ang="0">
                <a:pos x="16" y="384"/>
              </a:cxn>
              <a:cxn ang="0">
                <a:pos x="16" y="392"/>
              </a:cxn>
              <a:cxn ang="0">
                <a:pos x="16" y="400"/>
              </a:cxn>
              <a:cxn ang="0">
                <a:pos x="8" y="416"/>
              </a:cxn>
              <a:cxn ang="0">
                <a:pos x="8" y="424"/>
              </a:cxn>
              <a:cxn ang="0">
                <a:pos x="168" y="416"/>
              </a:cxn>
              <a:cxn ang="0">
                <a:pos x="160" y="448"/>
              </a:cxn>
              <a:cxn ang="0">
                <a:pos x="184" y="488"/>
              </a:cxn>
              <a:cxn ang="0">
                <a:pos x="200" y="496"/>
              </a:cxn>
            </a:cxnLst>
            <a:rect l="0" t="0" r="r" b="b"/>
            <a:pathLst>
              <a:path w="288" h="496">
                <a:moveTo>
                  <a:pt x="208" y="488"/>
                </a:moveTo>
                <a:lnTo>
                  <a:pt x="208" y="488"/>
                </a:lnTo>
                <a:lnTo>
                  <a:pt x="208" y="480"/>
                </a:lnTo>
                <a:lnTo>
                  <a:pt x="208" y="480"/>
                </a:lnTo>
                <a:lnTo>
                  <a:pt x="216" y="488"/>
                </a:lnTo>
                <a:lnTo>
                  <a:pt x="216" y="488"/>
                </a:lnTo>
                <a:lnTo>
                  <a:pt x="240" y="480"/>
                </a:lnTo>
                <a:lnTo>
                  <a:pt x="240" y="480"/>
                </a:lnTo>
                <a:lnTo>
                  <a:pt x="248" y="480"/>
                </a:lnTo>
                <a:lnTo>
                  <a:pt x="248" y="472"/>
                </a:lnTo>
                <a:lnTo>
                  <a:pt x="240" y="472"/>
                </a:lnTo>
                <a:lnTo>
                  <a:pt x="240" y="472"/>
                </a:lnTo>
                <a:lnTo>
                  <a:pt x="248" y="472"/>
                </a:lnTo>
                <a:lnTo>
                  <a:pt x="256" y="472"/>
                </a:lnTo>
                <a:lnTo>
                  <a:pt x="256" y="480"/>
                </a:lnTo>
                <a:lnTo>
                  <a:pt x="256" y="480"/>
                </a:lnTo>
                <a:lnTo>
                  <a:pt x="264" y="480"/>
                </a:lnTo>
                <a:lnTo>
                  <a:pt x="264" y="480"/>
                </a:lnTo>
                <a:lnTo>
                  <a:pt x="272" y="472"/>
                </a:lnTo>
                <a:lnTo>
                  <a:pt x="272" y="472"/>
                </a:lnTo>
                <a:lnTo>
                  <a:pt x="272" y="472"/>
                </a:lnTo>
                <a:lnTo>
                  <a:pt x="280" y="480"/>
                </a:lnTo>
                <a:lnTo>
                  <a:pt x="288" y="480"/>
                </a:lnTo>
                <a:lnTo>
                  <a:pt x="288" y="472"/>
                </a:lnTo>
                <a:lnTo>
                  <a:pt x="272" y="320"/>
                </a:lnTo>
                <a:lnTo>
                  <a:pt x="272" y="320"/>
                </a:lnTo>
                <a:lnTo>
                  <a:pt x="272" y="0"/>
                </a:lnTo>
                <a:lnTo>
                  <a:pt x="272" y="0"/>
                </a:lnTo>
                <a:lnTo>
                  <a:pt x="104" y="16"/>
                </a:lnTo>
                <a:lnTo>
                  <a:pt x="104" y="16"/>
                </a:lnTo>
                <a:lnTo>
                  <a:pt x="104" y="24"/>
                </a:lnTo>
                <a:lnTo>
                  <a:pt x="96" y="32"/>
                </a:lnTo>
                <a:lnTo>
                  <a:pt x="88" y="40"/>
                </a:lnTo>
                <a:lnTo>
                  <a:pt x="88" y="40"/>
                </a:lnTo>
                <a:lnTo>
                  <a:pt x="80" y="48"/>
                </a:lnTo>
                <a:lnTo>
                  <a:pt x="80" y="48"/>
                </a:lnTo>
                <a:lnTo>
                  <a:pt x="80" y="72"/>
                </a:lnTo>
                <a:lnTo>
                  <a:pt x="80" y="72"/>
                </a:lnTo>
                <a:lnTo>
                  <a:pt x="72" y="80"/>
                </a:lnTo>
                <a:lnTo>
                  <a:pt x="72" y="80"/>
                </a:lnTo>
                <a:lnTo>
                  <a:pt x="72" y="80"/>
                </a:lnTo>
                <a:lnTo>
                  <a:pt x="72" y="80"/>
                </a:lnTo>
                <a:lnTo>
                  <a:pt x="56" y="96"/>
                </a:lnTo>
                <a:lnTo>
                  <a:pt x="56" y="96"/>
                </a:lnTo>
                <a:lnTo>
                  <a:pt x="56" y="104"/>
                </a:lnTo>
                <a:lnTo>
                  <a:pt x="56" y="104"/>
                </a:lnTo>
                <a:lnTo>
                  <a:pt x="48" y="112"/>
                </a:lnTo>
                <a:lnTo>
                  <a:pt x="48" y="112"/>
                </a:lnTo>
                <a:lnTo>
                  <a:pt x="48" y="112"/>
                </a:lnTo>
                <a:lnTo>
                  <a:pt x="48" y="120"/>
                </a:lnTo>
                <a:lnTo>
                  <a:pt x="40" y="120"/>
                </a:lnTo>
                <a:lnTo>
                  <a:pt x="40" y="128"/>
                </a:lnTo>
                <a:lnTo>
                  <a:pt x="40" y="136"/>
                </a:lnTo>
                <a:lnTo>
                  <a:pt x="40" y="136"/>
                </a:lnTo>
                <a:lnTo>
                  <a:pt x="40" y="144"/>
                </a:lnTo>
                <a:lnTo>
                  <a:pt x="32" y="144"/>
                </a:lnTo>
                <a:lnTo>
                  <a:pt x="32" y="144"/>
                </a:lnTo>
                <a:lnTo>
                  <a:pt x="40" y="152"/>
                </a:lnTo>
                <a:lnTo>
                  <a:pt x="40" y="152"/>
                </a:lnTo>
                <a:lnTo>
                  <a:pt x="40" y="152"/>
                </a:lnTo>
                <a:lnTo>
                  <a:pt x="32" y="152"/>
                </a:lnTo>
                <a:lnTo>
                  <a:pt x="32" y="160"/>
                </a:lnTo>
                <a:lnTo>
                  <a:pt x="32" y="160"/>
                </a:lnTo>
                <a:lnTo>
                  <a:pt x="32" y="160"/>
                </a:lnTo>
                <a:lnTo>
                  <a:pt x="24" y="168"/>
                </a:lnTo>
                <a:lnTo>
                  <a:pt x="24" y="168"/>
                </a:lnTo>
                <a:lnTo>
                  <a:pt x="32" y="176"/>
                </a:lnTo>
                <a:lnTo>
                  <a:pt x="32" y="184"/>
                </a:lnTo>
                <a:lnTo>
                  <a:pt x="40" y="200"/>
                </a:lnTo>
                <a:lnTo>
                  <a:pt x="40" y="200"/>
                </a:lnTo>
                <a:lnTo>
                  <a:pt x="40" y="208"/>
                </a:lnTo>
                <a:lnTo>
                  <a:pt x="40" y="208"/>
                </a:lnTo>
                <a:lnTo>
                  <a:pt x="40" y="208"/>
                </a:lnTo>
                <a:lnTo>
                  <a:pt x="32" y="224"/>
                </a:lnTo>
                <a:lnTo>
                  <a:pt x="32" y="224"/>
                </a:lnTo>
                <a:lnTo>
                  <a:pt x="32" y="224"/>
                </a:lnTo>
                <a:lnTo>
                  <a:pt x="32" y="232"/>
                </a:lnTo>
                <a:lnTo>
                  <a:pt x="32" y="232"/>
                </a:lnTo>
                <a:lnTo>
                  <a:pt x="32" y="232"/>
                </a:lnTo>
                <a:lnTo>
                  <a:pt x="40" y="232"/>
                </a:lnTo>
                <a:lnTo>
                  <a:pt x="40" y="232"/>
                </a:lnTo>
                <a:lnTo>
                  <a:pt x="40" y="240"/>
                </a:lnTo>
                <a:lnTo>
                  <a:pt x="40" y="248"/>
                </a:lnTo>
                <a:lnTo>
                  <a:pt x="40" y="248"/>
                </a:lnTo>
                <a:lnTo>
                  <a:pt x="48" y="248"/>
                </a:lnTo>
                <a:lnTo>
                  <a:pt x="48" y="248"/>
                </a:lnTo>
                <a:lnTo>
                  <a:pt x="40" y="256"/>
                </a:lnTo>
                <a:lnTo>
                  <a:pt x="40" y="256"/>
                </a:lnTo>
                <a:lnTo>
                  <a:pt x="40" y="264"/>
                </a:lnTo>
                <a:lnTo>
                  <a:pt x="40" y="264"/>
                </a:lnTo>
                <a:lnTo>
                  <a:pt x="48" y="264"/>
                </a:lnTo>
                <a:lnTo>
                  <a:pt x="48" y="264"/>
                </a:lnTo>
                <a:lnTo>
                  <a:pt x="48" y="272"/>
                </a:lnTo>
                <a:lnTo>
                  <a:pt x="48" y="272"/>
                </a:lnTo>
                <a:lnTo>
                  <a:pt x="48" y="272"/>
                </a:lnTo>
                <a:lnTo>
                  <a:pt x="48" y="280"/>
                </a:lnTo>
                <a:lnTo>
                  <a:pt x="48" y="280"/>
                </a:lnTo>
                <a:lnTo>
                  <a:pt x="48" y="280"/>
                </a:lnTo>
                <a:lnTo>
                  <a:pt x="48" y="280"/>
                </a:lnTo>
                <a:lnTo>
                  <a:pt x="48" y="288"/>
                </a:lnTo>
                <a:lnTo>
                  <a:pt x="56" y="288"/>
                </a:lnTo>
                <a:lnTo>
                  <a:pt x="56" y="288"/>
                </a:lnTo>
                <a:lnTo>
                  <a:pt x="56" y="296"/>
                </a:lnTo>
                <a:lnTo>
                  <a:pt x="56" y="304"/>
                </a:lnTo>
                <a:lnTo>
                  <a:pt x="56" y="304"/>
                </a:lnTo>
                <a:lnTo>
                  <a:pt x="48" y="304"/>
                </a:lnTo>
                <a:lnTo>
                  <a:pt x="40" y="304"/>
                </a:lnTo>
                <a:lnTo>
                  <a:pt x="40" y="312"/>
                </a:lnTo>
                <a:lnTo>
                  <a:pt x="48" y="312"/>
                </a:lnTo>
                <a:lnTo>
                  <a:pt x="48" y="312"/>
                </a:lnTo>
                <a:lnTo>
                  <a:pt x="40" y="320"/>
                </a:lnTo>
                <a:lnTo>
                  <a:pt x="40" y="328"/>
                </a:lnTo>
                <a:lnTo>
                  <a:pt x="40" y="344"/>
                </a:lnTo>
                <a:lnTo>
                  <a:pt x="40" y="344"/>
                </a:lnTo>
                <a:lnTo>
                  <a:pt x="32" y="336"/>
                </a:lnTo>
                <a:lnTo>
                  <a:pt x="32" y="336"/>
                </a:lnTo>
                <a:lnTo>
                  <a:pt x="24" y="360"/>
                </a:lnTo>
                <a:lnTo>
                  <a:pt x="24" y="360"/>
                </a:lnTo>
                <a:lnTo>
                  <a:pt x="16" y="368"/>
                </a:lnTo>
                <a:lnTo>
                  <a:pt x="16" y="368"/>
                </a:lnTo>
                <a:lnTo>
                  <a:pt x="24" y="368"/>
                </a:lnTo>
                <a:lnTo>
                  <a:pt x="24" y="368"/>
                </a:lnTo>
                <a:lnTo>
                  <a:pt x="24" y="368"/>
                </a:lnTo>
                <a:lnTo>
                  <a:pt x="16" y="376"/>
                </a:lnTo>
                <a:lnTo>
                  <a:pt x="16" y="376"/>
                </a:lnTo>
                <a:lnTo>
                  <a:pt x="16" y="384"/>
                </a:lnTo>
                <a:lnTo>
                  <a:pt x="16" y="384"/>
                </a:lnTo>
                <a:lnTo>
                  <a:pt x="8" y="392"/>
                </a:lnTo>
                <a:lnTo>
                  <a:pt x="16" y="392"/>
                </a:lnTo>
                <a:lnTo>
                  <a:pt x="16" y="392"/>
                </a:lnTo>
                <a:lnTo>
                  <a:pt x="16" y="392"/>
                </a:lnTo>
                <a:lnTo>
                  <a:pt x="16" y="400"/>
                </a:lnTo>
                <a:lnTo>
                  <a:pt x="0" y="408"/>
                </a:lnTo>
                <a:lnTo>
                  <a:pt x="0" y="416"/>
                </a:lnTo>
                <a:lnTo>
                  <a:pt x="8" y="416"/>
                </a:lnTo>
                <a:lnTo>
                  <a:pt x="8" y="416"/>
                </a:lnTo>
                <a:lnTo>
                  <a:pt x="8" y="416"/>
                </a:lnTo>
                <a:lnTo>
                  <a:pt x="8" y="424"/>
                </a:lnTo>
                <a:lnTo>
                  <a:pt x="8" y="432"/>
                </a:lnTo>
                <a:lnTo>
                  <a:pt x="168" y="416"/>
                </a:lnTo>
                <a:lnTo>
                  <a:pt x="168" y="416"/>
                </a:lnTo>
                <a:lnTo>
                  <a:pt x="168" y="440"/>
                </a:lnTo>
                <a:lnTo>
                  <a:pt x="168" y="440"/>
                </a:lnTo>
                <a:lnTo>
                  <a:pt x="160" y="448"/>
                </a:lnTo>
                <a:lnTo>
                  <a:pt x="160" y="464"/>
                </a:lnTo>
                <a:lnTo>
                  <a:pt x="168" y="464"/>
                </a:lnTo>
                <a:lnTo>
                  <a:pt x="184" y="488"/>
                </a:lnTo>
                <a:lnTo>
                  <a:pt x="184" y="496"/>
                </a:lnTo>
                <a:lnTo>
                  <a:pt x="184" y="496"/>
                </a:lnTo>
                <a:lnTo>
                  <a:pt x="200" y="496"/>
                </a:lnTo>
                <a:lnTo>
                  <a:pt x="200" y="496"/>
                </a:lnTo>
                <a:lnTo>
                  <a:pt x="208" y="48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0" name="Freeform 151"/>
          <p:cNvSpPr>
            <a:spLocks/>
          </p:cNvSpPr>
          <p:nvPr/>
        </p:nvSpPr>
        <p:spPr bwMode="auto">
          <a:xfrm>
            <a:off x="5358140" y="3951741"/>
            <a:ext cx="349224" cy="578771"/>
          </a:xfrm>
          <a:custGeom>
            <a:avLst/>
            <a:gdLst/>
            <a:ahLst/>
            <a:cxnLst>
              <a:cxn ang="0">
                <a:pos x="40" y="496"/>
              </a:cxn>
              <a:cxn ang="0">
                <a:pos x="40" y="496"/>
              </a:cxn>
              <a:cxn ang="0">
                <a:pos x="48" y="488"/>
              </a:cxn>
              <a:cxn ang="0">
                <a:pos x="48" y="488"/>
              </a:cxn>
              <a:cxn ang="0">
                <a:pos x="40" y="480"/>
              </a:cxn>
              <a:cxn ang="0">
                <a:pos x="40" y="480"/>
              </a:cxn>
              <a:cxn ang="0">
                <a:pos x="48" y="448"/>
              </a:cxn>
              <a:cxn ang="0">
                <a:pos x="48" y="448"/>
              </a:cxn>
              <a:cxn ang="0">
                <a:pos x="56" y="448"/>
              </a:cxn>
              <a:cxn ang="0">
                <a:pos x="56" y="448"/>
              </a:cxn>
              <a:cxn ang="0">
                <a:pos x="56" y="480"/>
              </a:cxn>
              <a:cxn ang="0">
                <a:pos x="56" y="480"/>
              </a:cxn>
              <a:cxn ang="0">
                <a:pos x="72" y="496"/>
              </a:cxn>
              <a:cxn ang="0">
                <a:pos x="72" y="496"/>
              </a:cxn>
              <a:cxn ang="0">
                <a:pos x="56" y="504"/>
              </a:cxn>
              <a:cxn ang="0">
                <a:pos x="56" y="504"/>
              </a:cxn>
              <a:cxn ang="0">
                <a:pos x="64" y="504"/>
              </a:cxn>
              <a:cxn ang="0">
                <a:pos x="80" y="496"/>
              </a:cxn>
              <a:cxn ang="0">
                <a:pos x="88" y="496"/>
              </a:cxn>
              <a:cxn ang="0">
                <a:pos x="88" y="496"/>
              </a:cxn>
              <a:cxn ang="0">
                <a:pos x="88" y="488"/>
              </a:cxn>
              <a:cxn ang="0">
                <a:pos x="88" y="488"/>
              </a:cxn>
              <a:cxn ang="0">
                <a:pos x="96" y="480"/>
              </a:cxn>
              <a:cxn ang="0">
                <a:pos x="96" y="480"/>
              </a:cxn>
              <a:cxn ang="0">
                <a:pos x="104" y="472"/>
              </a:cxn>
              <a:cxn ang="0">
                <a:pos x="96" y="464"/>
              </a:cxn>
              <a:cxn ang="0">
                <a:pos x="96" y="464"/>
              </a:cxn>
              <a:cxn ang="0">
                <a:pos x="104" y="464"/>
              </a:cxn>
              <a:cxn ang="0">
                <a:pos x="104" y="448"/>
              </a:cxn>
              <a:cxn ang="0">
                <a:pos x="88" y="440"/>
              </a:cxn>
              <a:cxn ang="0">
                <a:pos x="80" y="440"/>
              </a:cxn>
              <a:cxn ang="0">
                <a:pos x="80" y="440"/>
              </a:cxn>
              <a:cxn ang="0">
                <a:pos x="80" y="424"/>
              </a:cxn>
              <a:cxn ang="0">
                <a:pos x="80" y="424"/>
              </a:cxn>
              <a:cxn ang="0">
                <a:pos x="304" y="400"/>
              </a:cxn>
              <a:cxn ang="0">
                <a:pos x="304" y="400"/>
              </a:cxn>
              <a:cxn ang="0">
                <a:pos x="288" y="368"/>
              </a:cxn>
              <a:cxn ang="0">
                <a:pos x="288" y="368"/>
              </a:cxn>
              <a:cxn ang="0">
                <a:pos x="288" y="360"/>
              </a:cxn>
              <a:cxn ang="0">
                <a:pos x="288" y="344"/>
              </a:cxn>
              <a:cxn ang="0">
                <a:pos x="280" y="336"/>
              </a:cxn>
              <a:cxn ang="0">
                <a:pos x="280" y="312"/>
              </a:cxn>
              <a:cxn ang="0">
                <a:pos x="280" y="304"/>
              </a:cxn>
              <a:cxn ang="0">
                <a:pos x="280" y="280"/>
              </a:cxn>
              <a:cxn ang="0">
                <a:pos x="296" y="272"/>
              </a:cxn>
              <a:cxn ang="0">
                <a:pos x="288" y="264"/>
              </a:cxn>
              <a:cxn ang="0">
                <a:pos x="288" y="248"/>
              </a:cxn>
              <a:cxn ang="0">
                <a:pos x="280" y="240"/>
              </a:cxn>
              <a:cxn ang="0">
                <a:pos x="280" y="240"/>
              </a:cxn>
              <a:cxn ang="0">
                <a:pos x="264" y="208"/>
              </a:cxn>
              <a:cxn ang="0">
                <a:pos x="208" y="0"/>
              </a:cxn>
              <a:cxn ang="0">
                <a:pos x="208" y="0"/>
              </a:cxn>
              <a:cxn ang="0">
                <a:pos x="0" y="16"/>
              </a:cxn>
              <a:cxn ang="0">
                <a:pos x="0" y="16"/>
              </a:cxn>
              <a:cxn ang="0">
                <a:pos x="0" y="336"/>
              </a:cxn>
              <a:cxn ang="0">
                <a:pos x="0" y="336"/>
              </a:cxn>
              <a:cxn ang="0">
                <a:pos x="16" y="488"/>
              </a:cxn>
              <a:cxn ang="0">
                <a:pos x="16" y="488"/>
              </a:cxn>
              <a:cxn ang="0">
                <a:pos x="32" y="488"/>
              </a:cxn>
              <a:cxn ang="0">
                <a:pos x="32" y="488"/>
              </a:cxn>
              <a:cxn ang="0">
                <a:pos x="40" y="496"/>
              </a:cxn>
            </a:cxnLst>
            <a:rect l="0" t="0" r="r" b="b"/>
            <a:pathLst>
              <a:path w="304" h="504">
                <a:moveTo>
                  <a:pt x="40" y="496"/>
                </a:moveTo>
                <a:lnTo>
                  <a:pt x="40" y="496"/>
                </a:lnTo>
                <a:lnTo>
                  <a:pt x="48" y="488"/>
                </a:lnTo>
                <a:lnTo>
                  <a:pt x="48" y="488"/>
                </a:lnTo>
                <a:lnTo>
                  <a:pt x="40" y="480"/>
                </a:lnTo>
                <a:lnTo>
                  <a:pt x="40" y="480"/>
                </a:lnTo>
                <a:lnTo>
                  <a:pt x="48" y="448"/>
                </a:lnTo>
                <a:lnTo>
                  <a:pt x="48" y="448"/>
                </a:lnTo>
                <a:lnTo>
                  <a:pt x="56" y="448"/>
                </a:lnTo>
                <a:lnTo>
                  <a:pt x="56" y="448"/>
                </a:lnTo>
                <a:lnTo>
                  <a:pt x="56" y="480"/>
                </a:lnTo>
                <a:lnTo>
                  <a:pt x="56" y="480"/>
                </a:lnTo>
                <a:lnTo>
                  <a:pt x="72" y="496"/>
                </a:lnTo>
                <a:lnTo>
                  <a:pt x="72" y="496"/>
                </a:lnTo>
                <a:lnTo>
                  <a:pt x="56" y="504"/>
                </a:lnTo>
                <a:lnTo>
                  <a:pt x="56" y="504"/>
                </a:lnTo>
                <a:lnTo>
                  <a:pt x="64" y="504"/>
                </a:lnTo>
                <a:lnTo>
                  <a:pt x="80" y="496"/>
                </a:lnTo>
                <a:lnTo>
                  <a:pt x="88" y="496"/>
                </a:lnTo>
                <a:lnTo>
                  <a:pt x="88" y="496"/>
                </a:lnTo>
                <a:lnTo>
                  <a:pt x="88" y="488"/>
                </a:lnTo>
                <a:lnTo>
                  <a:pt x="88" y="488"/>
                </a:lnTo>
                <a:lnTo>
                  <a:pt x="96" y="480"/>
                </a:lnTo>
                <a:lnTo>
                  <a:pt x="96" y="480"/>
                </a:lnTo>
                <a:lnTo>
                  <a:pt x="104" y="472"/>
                </a:lnTo>
                <a:lnTo>
                  <a:pt x="96" y="464"/>
                </a:lnTo>
                <a:lnTo>
                  <a:pt x="96" y="464"/>
                </a:lnTo>
                <a:lnTo>
                  <a:pt x="104" y="464"/>
                </a:lnTo>
                <a:lnTo>
                  <a:pt x="104" y="448"/>
                </a:lnTo>
                <a:lnTo>
                  <a:pt x="88" y="440"/>
                </a:lnTo>
                <a:lnTo>
                  <a:pt x="80" y="440"/>
                </a:lnTo>
                <a:lnTo>
                  <a:pt x="80" y="440"/>
                </a:lnTo>
                <a:lnTo>
                  <a:pt x="80" y="424"/>
                </a:lnTo>
                <a:lnTo>
                  <a:pt x="80" y="424"/>
                </a:lnTo>
                <a:lnTo>
                  <a:pt x="304" y="400"/>
                </a:lnTo>
                <a:lnTo>
                  <a:pt x="304" y="400"/>
                </a:lnTo>
                <a:lnTo>
                  <a:pt x="288" y="368"/>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80" y="240"/>
                </a:lnTo>
                <a:lnTo>
                  <a:pt x="264" y="208"/>
                </a:lnTo>
                <a:lnTo>
                  <a:pt x="208" y="0"/>
                </a:lnTo>
                <a:lnTo>
                  <a:pt x="208" y="0"/>
                </a:lnTo>
                <a:lnTo>
                  <a:pt x="0" y="16"/>
                </a:lnTo>
                <a:lnTo>
                  <a:pt x="0" y="16"/>
                </a:lnTo>
                <a:lnTo>
                  <a:pt x="0" y="336"/>
                </a:lnTo>
                <a:lnTo>
                  <a:pt x="0" y="336"/>
                </a:lnTo>
                <a:lnTo>
                  <a:pt x="16" y="488"/>
                </a:lnTo>
                <a:lnTo>
                  <a:pt x="16" y="488"/>
                </a:lnTo>
                <a:lnTo>
                  <a:pt x="32" y="488"/>
                </a:lnTo>
                <a:lnTo>
                  <a:pt x="32" y="488"/>
                </a:lnTo>
                <a:lnTo>
                  <a:pt x="40" y="49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1" name="Freeform 157"/>
          <p:cNvSpPr>
            <a:spLocks/>
          </p:cNvSpPr>
          <p:nvPr/>
        </p:nvSpPr>
        <p:spPr bwMode="auto">
          <a:xfrm>
            <a:off x="5808405" y="3878168"/>
            <a:ext cx="468902" cy="349224"/>
          </a:xfrm>
          <a:custGeom>
            <a:avLst/>
            <a:gdLst/>
            <a:ahLst/>
            <a:cxnLst>
              <a:cxn ang="0">
                <a:pos x="224" y="280"/>
              </a:cxn>
              <a:cxn ang="0">
                <a:pos x="192" y="248"/>
              </a:cxn>
              <a:cxn ang="0">
                <a:pos x="192" y="224"/>
              </a:cxn>
              <a:cxn ang="0">
                <a:pos x="160" y="208"/>
              </a:cxn>
              <a:cxn ang="0">
                <a:pos x="152" y="200"/>
              </a:cxn>
              <a:cxn ang="0">
                <a:pos x="136" y="176"/>
              </a:cxn>
              <a:cxn ang="0">
                <a:pos x="120" y="168"/>
              </a:cxn>
              <a:cxn ang="0">
                <a:pos x="112" y="160"/>
              </a:cxn>
              <a:cxn ang="0">
                <a:pos x="96" y="144"/>
              </a:cxn>
              <a:cxn ang="0">
                <a:pos x="80" y="144"/>
              </a:cxn>
              <a:cxn ang="0">
                <a:pos x="64" y="120"/>
              </a:cxn>
              <a:cxn ang="0">
                <a:pos x="48" y="88"/>
              </a:cxn>
              <a:cxn ang="0">
                <a:pos x="40" y="88"/>
              </a:cxn>
              <a:cxn ang="0">
                <a:pos x="24" y="80"/>
              </a:cxn>
              <a:cxn ang="0">
                <a:pos x="16" y="80"/>
              </a:cxn>
              <a:cxn ang="0">
                <a:pos x="0" y="56"/>
              </a:cxn>
              <a:cxn ang="0">
                <a:pos x="16" y="40"/>
              </a:cxn>
              <a:cxn ang="0">
                <a:pos x="32" y="32"/>
              </a:cxn>
              <a:cxn ang="0">
                <a:pos x="96" y="8"/>
              </a:cxn>
              <a:cxn ang="0">
                <a:pos x="176" y="0"/>
              </a:cxn>
              <a:cxn ang="0">
                <a:pos x="200" y="8"/>
              </a:cxn>
              <a:cxn ang="0">
                <a:pos x="208" y="24"/>
              </a:cxn>
              <a:cxn ang="0">
                <a:pos x="296" y="16"/>
              </a:cxn>
              <a:cxn ang="0">
                <a:pos x="408" y="88"/>
              </a:cxn>
              <a:cxn ang="0">
                <a:pos x="400" y="96"/>
              </a:cxn>
              <a:cxn ang="0">
                <a:pos x="360" y="152"/>
              </a:cxn>
              <a:cxn ang="0">
                <a:pos x="360" y="152"/>
              </a:cxn>
              <a:cxn ang="0">
                <a:pos x="352" y="152"/>
              </a:cxn>
              <a:cxn ang="0">
                <a:pos x="368" y="168"/>
              </a:cxn>
              <a:cxn ang="0">
                <a:pos x="352" y="184"/>
              </a:cxn>
              <a:cxn ang="0">
                <a:pos x="328" y="208"/>
              </a:cxn>
              <a:cxn ang="0">
                <a:pos x="320" y="216"/>
              </a:cxn>
              <a:cxn ang="0">
                <a:pos x="312" y="216"/>
              </a:cxn>
              <a:cxn ang="0">
                <a:pos x="312" y="224"/>
              </a:cxn>
              <a:cxn ang="0">
                <a:pos x="320" y="224"/>
              </a:cxn>
              <a:cxn ang="0">
                <a:pos x="296" y="240"/>
              </a:cxn>
              <a:cxn ang="0">
                <a:pos x="296" y="232"/>
              </a:cxn>
              <a:cxn ang="0">
                <a:pos x="288" y="240"/>
              </a:cxn>
              <a:cxn ang="0">
                <a:pos x="296" y="248"/>
              </a:cxn>
              <a:cxn ang="0">
                <a:pos x="288" y="256"/>
              </a:cxn>
              <a:cxn ang="0">
                <a:pos x="280" y="256"/>
              </a:cxn>
              <a:cxn ang="0">
                <a:pos x="256" y="256"/>
              </a:cxn>
              <a:cxn ang="0">
                <a:pos x="248" y="256"/>
              </a:cxn>
              <a:cxn ang="0">
                <a:pos x="240" y="272"/>
              </a:cxn>
              <a:cxn ang="0">
                <a:pos x="248" y="280"/>
              </a:cxn>
              <a:cxn ang="0">
                <a:pos x="240" y="304"/>
              </a:cxn>
              <a:cxn ang="0">
                <a:pos x="224" y="304"/>
              </a:cxn>
            </a:cxnLst>
            <a:rect l="0" t="0" r="r" b="b"/>
            <a:pathLst>
              <a:path w="408" h="304">
                <a:moveTo>
                  <a:pt x="224" y="296"/>
                </a:moveTo>
                <a:lnTo>
                  <a:pt x="224" y="280"/>
                </a:lnTo>
                <a:lnTo>
                  <a:pt x="200" y="256"/>
                </a:lnTo>
                <a:lnTo>
                  <a:pt x="192" y="248"/>
                </a:lnTo>
                <a:lnTo>
                  <a:pt x="192" y="248"/>
                </a:lnTo>
                <a:lnTo>
                  <a:pt x="192" y="224"/>
                </a:lnTo>
                <a:lnTo>
                  <a:pt x="168" y="216"/>
                </a:lnTo>
                <a:lnTo>
                  <a:pt x="160" y="208"/>
                </a:lnTo>
                <a:lnTo>
                  <a:pt x="160" y="208"/>
                </a:lnTo>
                <a:lnTo>
                  <a:pt x="152" y="200"/>
                </a:lnTo>
                <a:lnTo>
                  <a:pt x="136" y="192"/>
                </a:lnTo>
                <a:lnTo>
                  <a:pt x="136" y="176"/>
                </a:lnTo>
                <a:lnTo>
                  <a:pt x="128" y="168"/>
                </a:lnTo>
                <a:lnTo>
                  <a:pt x="120" y="168"/>
                </a:lnTo>
                <a:lnTo>
                  <a:pt x="120" y="168"/>
                </a:lnTo>
                <a:lnTo>
                  <a:pt x="112" y="160"/>
                </a:lnTo>
                <a:lnTo>
                  <a:pt x="104" y="144"/>
                </a:lnTo>
                <a:lnTo>
                  <a:pt x="96" y="144"/>
                </a:lnTo>
                <a:lnTo>
                  <a:pt x="96" y="144"/>
                </a:lnTo>
                <a:lnTo>
                  <a:pt x="80" y="144"/>
                </a:lnTo>
                <a:lnTo>
                  <a:pt x="72" y="128"/>
                </a:lnTo>
                <a:lnTo>
                  <a:pt x="64" y="120"/>
                </a:lnTo>
                <a:lnTo>
                  <a:pt x="56" y="96"/>
                </a:lnTo>
                <a:lnTo>
                  <a:pt x="48" y="88"/>
                </a:lnTo>
                <a:lnTo>
                  <a:pt x="48" y="88"/>
                </a:lnTo>
                <a:lnTo>
                  <a:pt x="40" y="88"/>
                </a:lnTo>
                <a:lnTo>
                  <a:pt x="32" y="88"/>
                </a:lnTo>
                <a:lnTo>
                  <a:pt x="24" y="80"/>
                </a:lnTo>
                <a:lnTo>
                  <a:pt x="16" y="80"/>
                </a:lnTo>
                <a:lnTo>
                  <a:pt x="16" y="80"/>
                </a:lnTo>
                <a:lnTo>
                  <a:pt x="0" y="80"/>
                </a:lnTo>
                <a:lnTo>
                  <a:pt x="0" y="56"/>
                </a:lnTo>
                <a:lnTo>
                  <a:pt x="16" y="40"/>
                </a:lnTo>
                <a:lnTo>
                  <a:pt x="16" y="40"/>
                </a:lnTo>
                <a:lnTo>
                  <a:pt x="24" y="40"/>
                </a:lnTo>
                <a:lnTo>
                  <a:pt x="32" y="32"/>
                </a:lnTo>
                <a:lnTo>
                  <a:pt x="72" y="8"/>
                </a:lnTo>
                <a:lnTo>
                  <a:pt x="96" y="8"/>
                </a:lnTo>
                <a:lnTo>
                  <a:pt x="176" y="0"/>
                </a:lnTo>
                <a:lnTo>
                  <a:pt x="176" y="0"/>
                </a:lnTo>
                <a:lnTo>
                  <a:pt x="192" y="0"/>
                </a:lnTo>
                <a:lnTo>
                  <a:pt x="200" y="8"/>
                </a:lnTo>
                <a:lnTo>
                  <a:pt x="208" y="16"/>
                </a:lnTo>
                <a:lnTo>
                  <a:pt x="208" y="24"/>
                </a:lnTo>
                <a:lnTo>
                  <a:pt x="208" y="24"/>
                </a:lnTo>
                <a:lnTo>
                  <a:pt x="296" y="16"/>
                </a:lnTo>
                <a:lnTo>
                  <a:pt x="296" y="16"/>
                </a:lnTo>
                <a:lnTo>
                  <a:pt x="408" y="88"/>
                </a:lnTo>
                <a:lnTo>
                  <a:pt x="408" y="88"/>
                </a:lnTo>
                <a:lnTo>
                  <a:pt x="400" y="96"/>
                </a:lnTo>
                <a:lnTo>
                  <a:pt x="368" y="120"/>
                </a:lnTo>
                <a:lnTo>
                  <a:pt x="360" y="152"/>
                </a:lnTo>
                <a:lnTo>
                  <a:pt x="360" y="152"/>
                </a:lnTo>
                <a:lnTo>
                  <a:pt x="360" y="152"/>
                </a:lnTo>
                <a:lnTo>
                  <a:pt x="360" y="152"/>
                </a:lnTo>
                <a:lnTo>
                  <a:pt x="352" y="152"/>
                </a:lnTo>
                <a:lnTo>
                  <a:pt x="352" y="160"/>
                </a:lnTo>
                <a:lnTo>
                  <a:pt x="368" y="168"/>
                </a:lnTo>
                <a:lnTo>
                  <a:pt x="368" y="176"/>
                </a:lnTo>
                <a:lnTo>
                  <a:pt x="352" y="184"/>
                </a:lnTo>
                <a:lnTo>
                  <a:pt x="336" y="184"/>
                </a:lnTo>
                <a:lnTo>
                  <a:pt x="328" y="208"/>
                </a:lnTo>
                <a:lnTo>
                  <a:pt x="328" y="208"/>
                </a:lnTo>
                <a:lnTo>
                  <a:pt x="320" y="216"/>
                </a:lnTo>
                <a:lnTo>
                  <a:pt x="320" y="216"/>
                </a:lnTo>
                <a:lnTo>
                  <a:pt x="312" y="216"/>
                </a:lnTo>
                <a:lnTo>
                  <a:pt x="312" y="216"/>
                </a:lnTo>
                <a:lnTo>
                  <a:pt x="312" y="224"/>
                </a:lnTo>
                <a:lnTo>
                  <a:pt x="312" y="224"/>
                </a:lnTo>
                <a:lnTo>
                  <a:pt x="320" y="224"/>
                </a:lnTo>
                <a:lnTo>
                  <a:pt x="320" y="224"/>
                </a:lnTo>
                <a:lnTo>
                  <a:pt x="296" y="240"/>
                </a:lnTo>
                <a:lnTo>
                  <a:pt x="296" y="240"/>
                </a:lnTo>
                <a:lnTo>
                  <a:pt x="296" y="232"/>
                </a:lnTo>
                <a:lnTo>
                  <a:pt x="296" y="232"/>
                </a:lnTo>
                <a:lnTo>
                  <a:pt x="288" y="240"/>
                </a:lnTo>
                <a:lnTo>
                  <a:pt x="288" y="240"/>
                </a:lnTo>
                <a:lnTo>
                  <a:pt x="296" y="248"/>
                </a:lnTo>
                <a:lnTo>
                  <a:pt x="296" y="248"/>
                </a:lnTo>
                <a:lnTo>
                  <a:pt x="288" y="256"/>
                </a:lnTo>
                <a:lnTo>
                  <a:pt x="288" y="256"/>
                </a:lnTo>
                <a:lnTo>
                  <a:pt x="280" y="256"/>
                </a:lnTo>
                <a:lnTo>
                  <a:pt x="264" y="256"/>
                </a:lnTo>
                <a:lnTo>
                  <a:pt x="256" y="256"/>
                </a:lnTo>
                <a:lnTo>
                  <a:pt x="248" y="256"/>
                </a:lnTo>
                <a:lnTo>
                  <a:pt x="248" y="256"/>
                </a:lnTo>
                <a:lnTo>
                  <a:pt x="240" y="272"/>
                </a:lnTo>
                <a:lnTo>
                  <a:pt x="240" y="272"/>
                </a:lnTo>
                <a:lnTo>
                  <a:pt x="248" y="280"/>
                </a:lnTo>
                <a:lnTo>
                  <a:pt x="248" y="280"/>
                </a:lnTo>
                <a:lnTo>
                  <a:pt x="240" y="304"/>
                </a:lnTo>
                <a:lnTo>
                  <a:pt x="240" y="304"/>
                </a:lnTo>
                <a:lnTo>
                  <a:pt x="232" y="304"/>
                </a:lnTo>
                <a:lnTo>
                  <a:pt x="224" y="304"/>
                </a:lnTo>
                <a:lnTo>
                  <a:pt x="224" y="29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2" name="Freeform 158"/>
          <p:cNvSpPr>
            <a:spLocks/>
          </p:cNvSpPr>
          <p:nvPr/>
        </p:nvSpPr>
        <p:spPr bwMode="auto">
          <a:xfrm>
            <a:off x="5717174" y="3630966"/>
            <a:ext cx="779868" cy="348244"/>
          </a:xfrm>
          <a:custGeom>
            <a:avLst/>
            <a:gdLst/>
            <a:ahLst/>
            <a:cxnLst>
              <a:cxn ang="0">
                <a:pos x="528" y="296"/>
              </a:cxn>
              <a:cxn ang="0">
                <a:pos x="536" y="272"/>
              </a:cxn>
              <a:cxn ang="0">
                <a:pos x="536" y="264"/>
              </a:cxn>
              <a:cxn ang="0">
                <a:pos x="568" y="216"/>
              </a:cxn>
              <a:cxn ang="0">
                <a:pos x="576" y="216"/>
              </a:cxn>
              <a:cxn ang="0">
                <a:pos x="616" y="192"/>
              </a:cxn>
              <a:cxn ang="0">
                <a:pos x="624" y="184"/>
              </a:cxn>
              <a:cxn ang="0">
                <a:pos x="632" y="184"/>
              </a:cxn>
              <a:cxn ang="0">
                <a:pos x="648" y="152"/>
              </a:cxn>
              <a:cxn ang="0">
                <a:pos x="640" y="160"/>
              </a:cxn>
              <a:cxn ang="0">
                <a:pos x="632" y="152"/>
              </a:cxn>
              <a:cxn ang="0">
                <a:pos x="608" y="176"/>
              </a:cxn>
              <a:cxn ang="0">
                <a:pos x="592" y="160"/>
              </a:cxn>
              <a:cxn ang="0">
                <a:pos x="616" y="168"/>
              </a:cxn>
              <a:cxn ang="0">
                <a:pos x="616" y="144"/>
              </a:cxn>
              <a:cxn ang="0">
                <a:pos x="624" y="144"/>
              </a:cxn>
              <a:cxn ang="0">
                <a:pos x="584" y="120"/>
              </a:cxn>
              <a:cxn ang="0">
                <a:pos x="608" y="120"/>
              </a:cxn>
              <a:cxn ang="0">
                <a:pos x="616" y="112"/>
              </a:cxn>
              <a:cxn ang="0">
                <a:pos x="624" y="120"/>
              </a:cxn>
              <a:cxn ang="0">
                <a:pos x="632" y="112"/>
              </a:cxn>
              <a:cxn ang="0">
                <a:pos x="672" y="88"/>
              </a:cxn>
              <a:cxn ang="0">
                <a:pos x="680" y="80"/>
              </a:cxn>
              <a:cxn ang="0">
                <a:pos x="672" y="56"/>
              </a:cxn>
              <a:cxn ang="0">
                <a:pos x="656" y="72"/>
              </a:cxn>
              <a:cxn ang="0">
                <a:pos x="656" y="72"/>
              </a:cxn>
              <a:cxn ang="0">
                <a:pos x="632" y="56"/>
              </a:cxn>
              <a:cxn ang="0">
                <a:pos x="600" y="72"/>
              </a:cxn>
              <a:cxn ang="0">
                <a:pos x="584" y="72"/>
              </a:cxn>
              <a:cxn ang="0">
                <a:pos x="592" y="48"/>
              </a:cxn>
              <a:cxn ang="0">
                <a:pos x="600" y="56"/>
              </a:cxn>
              <a:cxn ang="0">
                <a:pos x="624" y="48"/>
              </a:cxn>
              <a:cxn ang="0">
                <a:pos x="608" y="40"/>
              </a:cxn>
              <a:cxn ang="0">
                <a:pos x="632" y="48"/>
              </a:cxn>
              <a:cxn ang="0">
                <a:pos x="640" y="32"/>
              </a:cxn>
              <a:cxn ang="0">
                <a:pos x="640" y="32"/>
              </a:cxn>
              <a:cxn ang="0">
                <a:pos x="656" y="32"/>
              </a:cxn>
              <a:cxn ang="0">
                <a:pos x="656" y="32"/>
              </a:cxn>
              <a:cxn ang="0">
                <a:pos x="640" y="8"/>
              </a:cxn>
              <a:cxn ang="0">
                <a:pos x="520" y="24"/>
              </a:cxn>
              <a:cxn ang="0">
                <a:pos x="184" y="72"/>
              </a:cxn>
              <a:cxn ang="0">
                <a:pos x="184" y="104"/>
              </a:cxn>
              <a:cxn ang="0">
                <a:pos x="168" y="128"/>
              </a:cxn>
              <a:cxn ang="0">
                <a:pos x="128" y="152"/>
              </a:cxn>
              <a:cxn ang="0">
                <a:pos x="96" y="168"/>
              </a:cxn>
              <a:cxn ang="0">
                <a:pos x="64" y="192"/>
              </a:cxn>
              <a:cxn ang="0">
                <a:pos x="24" y="216"/>
              </a:cxn>
              <a:cxn ang="0">
                <a:pos x="0" y="272"/>
              </a:cxn>
              <a:cxn ang="0">
                <a:pos x="112" y="248"/>
              </a:cxn>
              <a:cxn ang="0">
                <a:pos x="256" y="216"/>
              </a:cxn>
              <a:cxn ang="0">
                <a:pos x="288" y="240"/>
              </a:cxn>
              <a:cxn ang="0">
                <a:pos x="488" y="304"/>
              </a:cxn>
            </a:cxnLst>
            <a:rect l="0" t="0" r="r" b="b"/>
            <a:pathLst>
              <a:path w="680" h="304">
                <a:moveTo>
                  <a:pt x="496" y="296"/>
                </a:moveTo>
                <a:lnTo>
                  <a:pt x="512" y="288"/>
                </a:lnTo>
                <a:lnTo>
                  <a:pt x="528" y="288"/>
                </a:lnTo>
                <a:lnTo>
                  <a:pt x="528" y="296"/>
                </a:lnTo>
                <a:lnTo>
                  <a:pt x="528" y="296"/>
                </a:lnTo>
                <a:lnTo>
                  <a:pt x="528" y="272"/>
                </a:lnTo>
                <a:lnTo>
                  <a:pt x="528" y="272"/>
                </a:lnTo>
                <a:lnTo>
                  <a:pt x="536" y="272"/>
                </a:lnTo>
                <a:lnTo>
                  <a:pt x="536" y="272"/>
                </a:lnTo>
                <a:lnTo>
                  <a:pt x="536" y="288"/>
                </a:lnTo>
                <a:lnTo>
                  <a:pt x="536" y="288"/>
                </a:lnTo>
                <a:lnTo>
                  <a:pt x="536" y="264"/>
                </a:lnTo>
                <a:lnTo>
                  <a:pt x="560" y="232"/>
                </a:lnTo>
                <a:lnTo>
                  <a:pt x="568" y="224"/>
                </a:lnTo>
                <a:lnTo>
                  <a:pt x="568" y="224"/>
                </a:lnTo>
                <a:lnTo>
                  <a:pt x="568" y="216"/>
                </a:lnTo>
                <a:lnTo>
                  <a:pt x="568" y="216"/>
                </a:lnTo>
                <a:lnTo>
                  <a:pt x="568" y="216"/>
                </a:lnTo>
                <a:lnTo>
                  <a:pt x="568" y="216"/>
                </a:lnTo>
                <a:lnTo>
                  <a:pt x="576" y="216"/>
                </a:lnTo>
                <a:lnTo>
                  <a:pt x="576" y="216"/>
                </a:lnTo>
                <a:lnTo>
                  <a:pt x="584" y="208"/>
                </a:lnTo>
                <a:lnTo>
                  <a:pt x="600" y="192"/>
                </a:lnTo>
                <a:lnTo>
                  <a:pt x="616" y="192"/>
                </a:lnTo>
                <a:lnTo>
                  <a:pt x="616" y="192"/>
                </a:lnTo>
                <a:lnTo>
                  <a:pt x="616" y="184"/>
                </a:lnTo>
                <a:lnTo>
                  <a:pt x="616" y="184"/>
                </a:lnTo>
                <a:lnTo>
                  <a:pt x="624" y="184"/>
                </a:lnTo>
                <a:lnTo>
                  <a:pt x="624" y="184"/>
                </a:lnTo>
                <a:lnTo>
                  <a:pt x="624" y="184"/>
                </a:lnTo>
                <a:lnTo>
                  <a:pt x="632" y="184"/>
                </a:lnTo>
                <a:lnTo>
                  <a:pt x="632" y="184"/>
                </a:lnTo>
                <a:lnTo>
                  <a:pt x="632" y="184"/>
                </a:lnTo>
                <a:lnTo>
                  <a:pt x="648" y="168"/>
                </a:lnTo>
                <a:lnTo>
                  <a:pt x="648" y="160"/>
                </a:lnTo>
                <a:lnTo>
                  <a:pt x="648" y="152"/>
                </a:lnTo>
                <a:lnTo>
                  <a:pt x="648" y="152"/>
                </a:lnTo>
                <a:lnTo>
                  <a:pt x="640" y="160"/>
                </a:lnTo>
                <a:lnTo>
                  <a:pt x="640" y="160"/>
                </a:lnTo>
                <a:lnTo>
                  <a:pt x="640" y="160"/>
                </a:lnTo>
                <a:lnTo>
                  <a:pt x="640" y="160"/>
                </a:lnTo>
                <a:lnTo>
                  <a:pt x="640" y="152"/>
                </a:lnTo>
                <a:lnTo>
                  <a:pt x="632" y="152"/>
                </a:lnTo>
                <a:lnTo>
                  <a:pt x="632" y="152"/>
                </a:lnTo>
                <a:lnTo>
                  <a:pt x="632" y="160"/>
                </a:lnTo>
                <a:lnTo>
                  <a:pt x="632" y="160"/>
                </a:lnTo>
                <a:lnTo>
                  <a:pt x="624" y="160"/>
                </a:lnTo>
                <a:lnTo>
                  <a:pt x="608" y="176"/>
                </a:lnTo>
                <a:lnTo>
                  <a:pt x="608" y="176"/>
                </a:lnTo>
                <a:lnTo>
                  <a:pt x="600" y="168"/>
                </a:lnTo>
                <a:lnTo>
                  <a:pt x="600" y="168"/>
                </a:lnTo>
                <a:lnTo>
                  <a:pt x="592" y="160"/>
                </a:lnTo>
                <a:lnTo>
                  <a:pt x="592" y="160"/>
                </a:lnTo>
                <a:lnTo>
                  <a:pt x="600" y="160"/>
                </a:lnTo>
                <a:lnTo>
                  <a:pt x="600" y="168"/>
                </a:lnTo>
                <a:lnTo>
                  <a:pt x="616" y="168"/>
                </a:lnTo>
                <a:lnTo>
                  <a:pt x="624" y="152"/>
                </a:lnTo>
                <a:lnTo>
                  <a:pt x="624" y="152"/>
                </a:lnTo>
                <a:lnTo>
                  <a:pt x="624" y="152"/>
                </a:lnTo>
                <a:lnTo>
                  <a:pt x="616" y="144"/>
                </a:lnTo>
                <a:lnTo>
                  <a:pt x="616" y="144"/>
                </a:lnTo>
                <a:lnTo>
                  <a:pt x="616" y="144"/>
                </a:lnTo>
                <a:lnTo>
                  <a:pt x="624" y="144"/>
                </a:lnTo>
                <a:lnTo>
                  <a:pt x="624" y="144"/>
                </a:lnTo>
                <a:lnTo>
                  <a:pt x="624" y="136"/>
                </a:lnTo>
                <a:lnTo>
                  <a:pt x="624" y="136"/>
                </a:lnTo>
                <a:lnTo>
                  <a:pt x="624" y="128"/>
                </a:lnTo>
                <a:lnTo>
                  <a:pt x="584" y="120"/>
                </a:lnTo>
                <a:lnTo>
                  <a:pt x="592" y="120"/>
                </a:lnTo>
                <a:lnTo>
                  <a:pt x="600" y="120"/>
                </a:lnTo>
                <a:lnTo>
                  <a:pt x="608" y="120"/>
                </a:lnTo>
                <a:lnTo>
                  <a:pt x="608" y="120"/>
                </a:lnTo>
                <a:lnTo>
                  <a:pt x="608" y="120"/>
                </a:lnTo>
                <a:lnTo>
                  <a:pt x="608" y="112"/>
                </a:lnTo>
                <a:lnTo>
                  <a:pt x="608" y="112"/>
                </a:lnTo>
                <a:lnTo>
                  <a:pt x="616" y="112"/>
                </a:lnTo>
                <a:lnTo>
                  <a:pt x="616" y="112"/>
                </a:lnTo>
                <a:lnTo>
                  <a:pt x="616" y="112"/>
                </a:lnTo>
                <a:lnTo>
                  <a:pt x="616" y="112"/>
                </a:lnTo>
                <a:lnTo>
                  <a:pt x="624" y="120"/>
                </a:lnTo>
                <a:lnTo>
                  <a:pt x="624" y="112"/>
                </a:lnTo>
                <a:lnTo>
                  <a:pt x="624" y="112"/>
                </a:lnTo>
                <a:lnTo>
                  <a:pt x="632" y="112"/>
                </a:lnTo>
                <a:lnTo>
                  <a:pt x="632" y="112"/>
                </a:lnTo>
                <a:lnTo>
                  <a:pt x="640" y="120"/>
                </a:lnTo>
                <a:lnTo>
                  <a:pt x="656" y="120"/>
                </a:lnTo>
                <a:lnTo>
                  <a:pt x="664" y="104"/>
                </a:lnTo>
                <a:lnTo>
                  <a:pt x="672" y="88"/>
                </a:lnTo>
                <a:lnTo>
                  <a:pt x="672" y="88"/>
                </a:lnTo>
                <a:lnTo>
                  <a:pt x="672" y="88"/>
                </a:lnTo>
                <a:lnTo>
                  <a:pt x="672" y="88"/>
                </a:lnTo>
                <a:lnTo>
                  <a:pt x="680" y="80"/>
                </a:lnTo>
                <a:lnTo>
                  <a:pt x="680" y="72"/>
                </a:lnTo>
                <a:lnTo>
                  <a:pt x="672" y="56"/>
                </a:lnTo>
                <a:lnTo>
                  <a:pt x="672" y="56"/>
                </a:lnTo>
                <a:lnTo>
                  <a:pt x="672" y="56"/>
                </a:lnTo>
                <a:lnTo>
                  <a:pt x="664" y="56"/>
                </a:lnTo>
                <a:lnTo>
                  <a:pt x="656" y="64"/>
                </a:lnTo>
                <a:lnTo>
                  <a:pt x="656" y="64"/>
                </a:lnTo>
                <a:lnTo>
                  <a:pt x="656" y="72"/>
                </a:lnTo>
                <a:lnTo>
                  <a:pt x="656" y="80"/>
                </a:lnTo>
                <a:lnTo>
                  <a:pt x="656" y="88"/>
                </a:lnTo>
                <a:lnTo>
                  <a:pt x="656" y="88"/>
                </a:lnTo>
                <a:lnTo>
                  <a:pt x="656" y="72"/>
                </a:lnTo>
                <a:lnTo>
                  <a:pt x="648" y="64"/>
                </a:lnTo>
                <a:lnTo>
                  <a:pt x="648" y="56"/>
                </a:lnTo>
                <a:lnTo>
                  <a:pt x="640" y="56"/>
                </a:lnTo>
                <a:lnTo>
                  <a:pt x="632" y="56"/>
                </a:lnTo>
                <a:lnTo>
                  <a:pt x="632" y="64"/>
                </a:lnTo>
                <a:lnTo>
                  <a:pt x="616" y="64"/>
                </a:lnTo>
                <a:lnTo>
                  <a:pt x="616" y="64"/>
                </a:lnTo>
                <a:lnTo>
                  <a:pt x="600" y="72"/>
                </a:lnTo>
                <a:lnTo>
                  <a:pt x="592" y="80"/>
                </a:lnTo>
                <a:lnTo>
                  <a:pt x="592" y="80"/>
                </a:lnTo>
                <a:lnTo>
                  <a:pt x="584" y="80"/>
                </a:lnTo>
                <a:lnTo>
                  <a:pt x="584" y="72"/>
                </a:lnTo>
                <a:lnTo>
                  <a:pt x="592" y="72"/>
                </a:lnTo>
                <a:lnTo>
                  <a:pt x="592" y="64"/>
                </a:lnTo>
                <a:lnTo>
                  <a:pt x="592" y="64"/>
                </a:lnTo>
                <a:lnTo>
                  <a:pt x="592" y="48"/>
                </a:lnTo>
                <a:lnTo>
                  <a:pt x="592" y="48"/>
                </a:lnTo>
                <a:lnTo>
                  <a:pt x="592" y="48"/>
                </a:lnTo>
                <a:lnTo>
                  <a:pt x="592" y="48"/>
                </a:lnTo>
                <a:lnTo>
                  <a:pt x="600" y="56"/>
                </a:lnTo>
                <a:lnTo>
                  <a:pt x="608" y="64"/>
                </a:lnTo>
                <a:lnTo>
                  <a:pt x="608" y="64"/>
                </a:lnTo>
                <a:lnTo>
                  <a:pt x="616" y="56"/>
                </a:lnTo>
                <a:lnTo>
                  <a:pt x="624" y="48"/>
                </a:lnTo>
                <a:lnTo>
                  <a:pt x="624" y="48"/>
                </a:lnTo>
                <a:lnTo>
                  <a:pt x="616" y="48"/>
                </a:lnTo>
                <a:lnTo>
                  <a:pt x="608" y="40"/>
                </a:lnTo>
                <a:lnTo>
                  <a:pt x="608" y="40"/>
                </a:lnTo>
                <a:lnTo>
                  <a:pt x="616" y="40"/>
                </a:lnTo>
                <a:lnTo>
                  <a:pt x="616" y="40"/>
                </a:lnTo>
                <a:lnTo>
                  <a:pt x="624" y="40"/>
                </a:lnTo>
                <a:lnTo>
                  <a:pt x="632" y="48"/>
                </a:lnTo>
                <a:lnTo>
                  <a:pt x="632" y="48"/>
                </a:lnTo>
                <a:lnTo>
                  <a:pt x="640" y="40"/>
                </a:lnTo>
                <a:lnTo>
                  <a:pt x="640" y="40"/>
                </a:lnTo>
                <a:lnTo>
                  <a:pt x="640" y="32"/>
                </a:lnTo>
                <a:lnTo>
                  <a:pt x="632" y="32"/>
                </a:lnTo>
                <a:lnTo>
                  <a:pt x="632" y="24"/>
                </a:lnTo>
                <a:lnTo>
                  <a:pt x="632" y="24"/>
                </a:lnTo>
                <a:lnTo>
                  <a:pt x="640" y="32"/>
                </a:lnTo>
                <a:lnTo>
                  <a:pt x="648" y="32"/>
                </a:lnTo>
                <a:lnTo>
                  <a:pt x="648" y="32"/>
                </a:lnTo>
                <a:lnTo>
                  <a:pt x="648" y="32"/>
                </a:lnTo>
                <a:lnTo>
                  <a:pt x="656" y="32"/>
                </a:lnTo>
                <a:lnTo>
                  <a:pt x="664" y="40"/>
                </a:lnTo>
                <a:lnTo>
                  <a:pt x="664" y="40"/>
                </a:lnTo>
                <a:lnTo>
                  <a:pt x="664" y="40"/>
                </a:lnTo>
                <a:lnTo>
                  <a:pt x="656" y="32"/>
                </a:lnTo>
                <a:lnTo>
                  <a:pt x="656" y="24"/>
                </a:lnTo>
                <a:lnTo>
                  <a:pt x="648" y="8"/>
                </a:lnTo>
                <a:lnTo>
                  <a:pt x="648" y="8"/>
                </a:lnTo>
                <a:lnTo>
                  <a:pt x="640" y="8"/>
                </a:lnTo>
                <a:lnTo>
                  <a:pt x="640" y="8"/>
                </a:lnTo>
                <a:lnTo>
                  <a:pt x="632" y="0"/>
                </a:lnTo>
                <a:lnTo>
                  <a:pt x="632" y="0"/>
                </a:lnTo>
                <a:lnTo>
                  <a:pt x="520" y="24"/>
                </a:lnTo>
                <a:lnTo>
                  <a:pt x="320" y="64"/>
                </a:lnTo>
                <a:lnTo>
                  <a:pt x="192" y="72"/>
                </a:lnTo>
                <a:lnTo>
                  <a:pt x="184" y="72"/>
                </a:lnTo>
                <a:lnTo>
                  <a:pt x="184" y="72"/>
                </a:lnTo>
                <a:lnTo>
                  <a:pt x="184" y="80"/>
                </a:lnTo>
                <a:lnTo>
                  <a:pt x="184" y="88"/>
                </a:lnTo>
                <a:lnTo>
                  <a:pt x="192" y="96"/>
                </a:lnTo>
                <a:lnTo>
                  <a:pt x="184" y="104"/>
                </a:lnTo>
                <a:lnTo>
                  <a:pt x="184" y="104"/>
                </a:lnTo>
                <a:lnTo>
                  <a:pt x="176" y="104"/>
                </a:lnTo>
                <a:lnTo>
                  <a:pt x="168" y="120"/>
                </a:lnTo>
                <a:lnTo>
                  <a:pt x="168" y="128"/>
                </a:lnTo>
                <a:lnTo>
                  <a:pt x="168" y="128"/>
                </a:lnTo>
                <a:lnTo>
                  <a:pt x="160" y="128"/>
                </a:lnTo>
                <a:lnTo>
                  <a:pt x="152" y="128"/>
                </a:lnTo>
                <a:lnTo>
                  <a:pt x="128" y="152"/>
                </a:lnTo>
                <a:lnTo>
                  <a:pt x="128" y="152"/>
                </a:lnTo>
                <a:lnTo>
                  <a:pt x="120" y="144"/>
                </a:lnTo>
                <a:lnTo>
                  <a:pt x="112" y="144"/>
                </a:lnTo>
                <a:lnTo>
                  <a:pt x="96" y="168"/>
                </a:lnTo>
                <a:lnTo>
                  <a:pt x="96" y="176"/>
                </a:lnTo>
                <a:lnTo>
                  <a:pt x="96" y="176"/>
                </a:lnTo>
                <a:lnTo>
                  <a:pt x="80" y="176"/>
                </a:lnTo>
                <a:lnTo>
                  <a:pt x="64" y="192"/>
                </a:lnTo>
                <a:lnTo>
                  <a:pt x="56" y="200"/>
                </a:lnTo>
                <a:lnTo>
                  <a:pt x="56" y="200"/>
                </a:lnTo>
                <a:lnTo>
                  <a:pt x="32" y="200"/>
                </a:lnTo>
                <a:lnTo>
                  <a:pt x="24" y="216"/>
                </a:lnTo>
                <a:lnTo>
                  <a:pt x="16" y="240"/>
                </a:lnTo>
                <a:lnTo>
                  <a:pt x="0" y="240"/>
                </a:lnTo>
                <a:lnTo>
                  <a:pt x="0" y="240"/>
                </a:lnTo>
                <a:lnTo>
                  <a:pt x="0" y="272"/>
                </a:lnTo>
                <a:lnTo>
                  <a:pt x="0" y="272"/>
                </a:lnTo>
                <a:lnTo>
                  <a:pt x="96" y="256"/>
                </a:lnTo>
                <a:lnTo>
                  <a:pt x="104" y="256"/>
                </a:lnTo>
                <a:lnTo>
                  <a:pt x="112" y="248"/>
                </a:lnTo>
                <a:lnTo>
                  <a:pt x="152" y="224"/>
                </a:lnTo>
                <a:lnTo>
                  <a:pt x="176" y="224"/>
                </a:lnTo>
                <a:lnTo>
                  <a:pt x="256" y="216"/>
                </a:lnTo>
                <a:lnTo>
                  <a:pt x="256" y="216"/>
                </a:lnTo>
                <a:lnTo>
                  <a:pt x="272" y="216"/>
                </a:lnTo>
                <a:lnTo>
                  <a:pt x="280" y="224"/>
                </a:lnTo>
                <a:lnTo>
                  <a:pt x="288" y="232"/>
                </a:lnTo>
                <a:lnTo>
                  <a:pt x="288" y="240"/>
                </a:lnTo>
                <a:lnTo>
                  <a:pt x="288" y="240"/>
                </a:lnTo>
                <a:lnTo>
                  <a:pt x="376" y="232"/>
                </a:lnTo>
                <a:lnTo>
                  <a:pt x="376" y="232"/>
                </a:lnTo>
                <a:lnTo>
                  <a:pt x="488" y="304"/>
                </a:lnTo>
                <a:lnTo>
                  <a:pt x="488" y="304"/>
                </a:lnTo>
                <a:lnTo>
                  <a:pt x="488" y="304"/>
                </a:lnTo>
                <a:lnTo>
                  <a:pt x="496" y="29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3" name="Freeform 159"/>
          <p:cNvSpPr>
            <a:spLocks/>
          </p:cNvSpPr>
          <p:nvPr/>
        </p:nvSpPr>
        <p:spPr bwMode="auto">
          <a:xfrm>
            <a:off x="5734833" y="3336674"/>
            <a:ext cx="725915" cy="412988"/>
          </a:xfrm>
          <a:custGeom>
            <a:avLst/>
            <a:gdLst/>
            <a:ahLst/>
            <a:cxnLst>
              <a:cxn ang="0">
                <a:pos x="624" y="240"/>
              </a:cxn>
              <a:cxn ang="0">
                <a:pos x="632" y="248"/>
              </a:cxn>
              <a:cxn ang="0">
                <a:pos x="608" y="216"/>
              </a:cxn>
              <a:cxn ang="0">
                <a:pos x="600" y="216"/>
              </a:cxn>
              <a:cxn ang="0">
                <a:pos x="592" y="224"/>
              </a:cxn>
              <a:cxn ang="0">
                <a:pos x="576" y="224"/>
              </a:cxn>
              <a:cxn ang="0">
                <a:pos x="568" y="216"/>
              </a:cxn>
              <a:cxn ang="0">
                <a:pos x="536" y="200"/>
              </a:cxn>
              <a:cxn ang="0">
                <a:pos x="560" y="200"/>
              </a:cxn>
              <a:cxn ang="0">
                <a:pos x="592" y="208"/>
              </a:cxn>
              <a:cxn ang="0">
                <a:pos x="560" y="192"/>
              </a:cxn>
              <a:cxn ang="0">
                <a:pos x="560" y="184"/>
              </a:cxn>
              <a:cxn ang="0">
                <a:pos x="576" y="184"/>
              </a:cxn>
              <a:cxn ang="0">
                <a:pos x="568" y="176"/>
              </a:cxn>
              <a:cxn ang="0">
                <a:pos x="584" y="168"/>
              </a:cxn>
              <a:cxn ang="0">
                <a:pos x="560" y="152"/>
              </a:cxn>
              <a:cxn ang="0">
                <a:pos x="520" y="120"/>
              </a:cxn>
              <a:cxn ang="0">
                <a:pos x="560" y="152"/>
              </a:cxn>
              <a:cxn ang="0">
                <a:pos x="576" y="136"/>
              </a:cxn>
              <a:cxn ang="0">
                <a:pos x="568" y="120"/>
              </a:cxn>
              <a:cxn ang="0">
                <a:pos x="520" y="104"/>
              </a:cxn>
              <a:cxn ang="0">
                <a:pos x="488" y="96"/>
              </a:cxn>
              <a:cxn ang="0">
                <a:pos x="488" y="64"/>
              </a:cxn>
              <a:cxn ang="0">
                <a:pos x="456" y="24"/>
              </a:cxn>
              <a:cxn ang="0">
                <a:pos x="440" y="0"/>
              </a:cxn>
              <a:cxn ang="0">
                <a:pos x="432" y="16"/>
              </a:cxn>
              <a:cxn ang="0">
                <a:pos x="392" y="8"/>
              </a:cxn>
              <a:cxn ang="0">
                <a:pos x="384" y="24"/>
              </a:cxn>
              <a:cxn ang="0">
                <a:pos x="368" y="56"/>
              </a:cxn>
              <a:cxn ang="0">
                <a:pos x="352" y="72"/>
              </a:cxn>
              <a:cxn ang="0">
                <a:pos x="336" y="96"/>
              </a:cxn>
              <a:cxn ang="0">
                <a:pos x="304" y="104"/>
              </a:cxn>
              <a:cxn ang="0">
                <a:pos x="296" y="128"/>
              </a:cxn>
              <a:cxn ang="0">
                <a:pos x="288" y="144"/>
              </a:cxn>
              <a:cxn ang="0">
                <a:pos x="280" y="176"/>
              </a:cxn>
              <a:cxn ang="0">
                <a:pos x="272" y="208"/>
              </a:cxn>
              <a:cxn ang="0">
                <a:pos x="272" y="224"/>
              </a:cxn>
              <a:cxn ang="0">
                <a:pos x="256" y="232"/>
              </a:cxn>
              <a:cxn ang="0">
                <a:pos x="232" y="240"/>
              </a:cxn>
              <a:cxn ang="0">
                <a:pos x="224" y="248"/>
              </a:cxn>
              <a:cxn ang="0">
                <a:pos x="192" y="256"/>
              </a:cxn>
              <a:cxn ang="0">
                <a:pos x="176" y="272"/>
              </a:cxn>
              <a:cxn ang="0">
                <a:pos x="144" y="264"/>
              </a:cxn>
              <a:cxn ang="0">
                <a:pos x="120" y="264"/>
              </a:cxn>
              <a:cxn ang="0">
                <a:pos x="88" y="288"/>
              </a:cxn>
              <a:cxn ang="0">
                <a:pos x="56" y="320"/>
              </a:cxn>
              <a:cxn ang="0">
                <a:pos x="0" y="360"/>
              </a:cxn>
              <a:cxn ang="0">
                <a:pos x="160" y="328"/>
              </a:cxn>
              <a:cxn ang="0">
                <a:pos x="616" y="256"/>
              </a:cxn>
            </a:cxnLst>
            <a:rect l="0" t="0" r="r" b="b"/>
            <a:pathLst>
              <a:path w="632" h="360">
                <a:moveTo>
                  <a:pt x="624" y="256"/>
                </a:moveTo>
                <a:lnTo>
                  <a:pt x="624" y="256"/>
                </a:lnTo>
                <a:lnTo>
                  <a:pt x="624" y="240"/>
                </a:lnTo>
                <a:lnTo>
                  <a:pt x="624" y="240"/>
                </a:lnTo>
                <a:lnTo>
                  <a:pt x="624" y="240"/>
                </a:lnTo>
                <a:lnTo>
                  <a:pt x="632" y="256"/>
                </a:lnTo>
                <a:lnTo>
                  <a:pt x="632" y="256"/>
                </a:lnTo>
                <a:lnTo>
                  <a:pt x="632" y="248"/>
                </a:lnTo>
                <a:lnTo>
                  <a:pt x="632" y="248"/>
                </a:lnTo>
                <a:lnTo>
                  <a:pt x="616" y="216"/>
                </a:lnTo>
                <a:lnTo>
                  <a:pt x="616" y="216"/>
                </a:lnTo>
                <a:lnTo>
                  <a:pt x="608" y="216"/>
                </a:lnTo>
                <a:lnTo>
                  <a:pt x="608" y="216"/>
                </a:lnTo>
                <a:lnTo>
                  <a:pt x="608" y="216"/>
                </a:lnTo>
                <a:lnTo>
                  <a:pt x="608" y="216"/>
                </a:lnTo>
                <a:lnTo>
                  <a:pt x="600" y="216"/>
                </a:lnTo>
                <a:lnTo>
                  <a:pt x="600" y="216"/>
                </a:lnTo>
                <a:lnTo>
                  <a:pt x="592" y="216"/>
                </a:lnTo>
                <a:lnTo>
                  <a:pt x="592" y="224"/>
                </a:lnTo>
                <a:lnTo>
                  <a:pt x="592" y="224"/>
                </a:lnTo>
                <a:lnTo>
                  <a:pt x="592" y="224"/>
                </a:lnTo>
                <a:lnTo>
                  <a:pt x="592" y="224"/>
                </a:lnTo>
                <a:lnTo>
                  <a:pt x="584" y="224"/>
                </a:lnTo>
                <a:lnTo>
                  <a:pt x="576" y="224"/>
                </a:lnTo>
                <a:lnTo>
                  <a:pt x="576" y="224"/>
                </a:lnTo>
                <a:lnTo>
                  <a:pt x="576" y="216"/>
                </a:lnTo>
                <a:lnTo>
                  <a:pt x="568" y="216"/>
                </a:lnTo>
                <a:lnTo>
                  <a:pt x="568" y="216"/>
                </a:lnTo>
                <a:lnTo>
                  <a:pt x="560" y="208"/>
                </a:lnTo>
                <a:lnTo>
                  <a:pt x="560" y="208"/>
                </a:lnTo>
                <a:lnTo>
                  <a:pt x="544" y="200"/>
                </a:lnTo>
                <a:lnTo>
                  <a:pt x="536" y="200"/>
                </a:lnTo>
                <a:lnTo>
                  <a:pt x="520" y="200"/>
                </a:lnTo>
                <a:lnTo>
                  <a:pt x="520" y="200"/>
                </a:lnTo>
                <a:lnTo>
                  <a:pt x="528" y="192"/>
                </a:lnTo>
                <a:lnTo>
                  <a:pt x="560" y="200"/>
                </a:lnTo>
                <a:lnTo>
                  <a:pt x="560" y="200"/>
                </a:lnTo>
                <a:lnTo>
                  <a:pt x="584" y="216"/>
                </a:lnTo>
                <a:lnTo>
                  <a:pt x="584" y="216"/>
                </a:lnTo>
                <a:lnTo>
                  <a:pt x="592" y="208"/>
                </a:lnTo>
                <a:lnTo>
                  <a:pt x="592" y="208"/>
                </a:lnTo>
                <a:lnTo>
                  <a:pt x="576" y="192"/>
                </a:lnTo>
                <a:lnTo>
                  <a:pt x="560" y="192"/>
                </a:lnTo>
                <a:lnTo>
                  <a:pt x="560" y="192"/>
                </a:lnTo>
                <a:lnTo>
                  <a:pt x="544" y="176"/>
                </a:lnTo>
                <a:lnTo>
                  <a:pt x="544" y="176"/>
                </a:lnTo>
                <a:lnTo>
                  <a:pt x="544" y="176"/>
                </a:lnTo>
                <a:lnTo>
                  <a:pt x="560" y="184"/>
                </a:lnTo>
                <a:lnTo>
                  <a:pt x="568" y="192"/>
                </a:lnTo>
                <a:lnTo>
                  <a:pt x="568" y="192"/>
                </a:lnTo>
                <a:lnTo>
                  <a:pt x="576" y="184"/>
                </a:lnTo>
                <a:lnTo>
                  <a:pt x="576" y="184"/>
                </a:lnTo>
                <a:lnTo>
                  <a:pt x="568" y="184"/>
                </a:lnTo>
                <a:lnTo>
                  <a:pt x="568" y="184"/>
                </a:lnTo>
                <a:lnTo>
                  <a:pt x="568" y="176"/>
                </a:lnTo>
                <a:lnTo>
                  <a:pt x="568" y="176"/>
                </a:lnTo>
                <a:lnTo>
                  <a:pt x="584" y="176"/>
                </a:lnTo>
                <a:lnTo>
                  <a:pt x="584" y="176"/>
                </a:lnTo>
                <a:lnTo>
                  <a:pt x="584" y="168"/>
                </a:lnTo>
                <a:lnTo>
                  <a:pt x="584" y="168"/>
                </a:lnTo>
                <a:lnTo>
                  <a:pt x="576" y="160"/>
                </a:lnTo>
                <a:lnTo>
                  <a:pt x="576" y="152"/>
                </a:lnTo>
                <a:lnTo>
                  <a:pt x="576" y="152"/>
                </a:lnTo>
                <a:lnTo>
                  <a:pt x="560" y="152"/>
                </a:lnTo>
                <a:lnTo>
                  <a:pt x="560" y="152"/>
                </a:lnTo>
                <a:lnTo>
                  <a:pt x="536" y="136"/>
                </a:lnTo>
                <a:lnTo>
                  <a:pt x="536" y="136"/>
                </a:lnTo>
                <a:lnTo>
                  <a:pt x="520" y="120"/>
                </a:lnTo>
                <a:lnTo>
                  <a:pt x="520" y="120"/>
                </a:lnTo>
                <a:lnTo>
                  <a:pt x="544" y="136"/>
                </a:lnTo>
                <a:lnTo>
                  <a:pt x="560" y="152"/>
                </a:lnTo>
                <a:lnTo>
                  <a:pt x="560" y="152"/>
                </a:lnTo>
                <a:lnTo>
                  <a:pt x="568" y="152"/>
                </a:lnTo>
                <a:lnTo>
                  <a:pt x="568" y="152"/>
                </a:lnTo>
                <a:lnTo>
                  <a:pt x="576" y="136"/>
                </a:lnTo>
                <a:lnTo>
                  <a:pt x="576" y="136"/>
                </a:lnTo>
                <a:lnTo>
                  <a:pt x="576" y="128"/>
                </a:lnTo>
                <a:lnTo>
                  <a:pt x="576" y="120"/>
                </a:lnTo>
                <a:lnTo>
                  <a:pt x="576" y="120"/>
                </a:lnTo>
                <a:lnTo>
                  <a:pt x="568" y="120"/>
                </a:lnTo>
                <a:lnTo>
                  <a:pt x="552" y="112"/>
                </a:lnTo>
                <a:lnTo>
                  <a:pt x="536" y="104"/>
                </a:lnTo>
                <a:lnTo>
                  <a:pt x="536" y="104"/>
                </a:lnTo>
                <a:lnTo>
                  <a:pt x="520" y="104"/>
                </a:lnTo>
                <a:lnTo>
                  <a:pt x="504" y="96"/>
                </a:lnTo>
                <a:lnTo>
                  <a:pt x="504" y="88"/>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8"/>
                </a:lnTo>
                <a:lnTo>
                  <a:pt x="432" y="8"/>
                </a:lnTo>
                <a:lnTo>
                  <a:pt x="432" y="16"/>
                </a:lnTo>
                <a:lnTo>
                  <a:pt x="432" y="16"/>
                </a:lnTo>
                <a:lnTo>
                  <a:pt x="424" y="16"/>
                </a:lnTo>
                <a:lnTo>
                  <a:pt x="400" y="8"/>
                </a:lnTo>
                <a:lnTo>
                  <a:pt x="392" y="8"/>
                </a:lnTo>
                <a:lnTo>
                  <a:pt x="384" y="0"/>
                </a:lnTo>
                <a:lnTo>
                  <a:pt x="384" y="0"/>
                </a:lnTo>
                <a:lnTo>
                  <a:pt x="384" y="24"/>
                </a:lnTo>
                <a:lnTo>
                  <a:pt x="384" y="24"/>
                </a:lnTo>
                <a:lnTo>
                  <a:pt x="376" y="32"/>
                </a:lnTo>
                <a:lnTo>
                  <a:pt x="376" y="40"/>
                </a:lnTo>
                <a:lnTo>
                  <a:pt x="368" y="56"/>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28"/>
                </a:lnTo>
                <a:lnTo>
                  <a:pt x="296" y="136"/>
                </a:lnTo>
                <a:lnTo>
                  <a:pt x="288" y="144"/>
                </a:lnTo>
                <a:lnTo>
                  <a:pt x="288" y="144"/>
                </a:lnTo>
                <a:lnTo>
                  <a:pt x="288" y="152"/>
                </a:lnTo>
                <a:lnTo>
                  <a:pt x="288" y="168"/>
                </a:lnTo>
                <a:lnTo>
                  <a:pt x="288" y="168"/>
                </a:lnTo>
                <a:lnTo>
                  <a:pt x="280" y="176"/>
                </a:lnTo>
                <a:lnTo>
                  <a:pt x="272" y="192"/>
                </a:lnTo>
                <a:lnTo>
                  <a:pt x="272" y="200"/>
                </a:lnTo>
                <a:lnTo>
                  <a:pt x="272" y="208"/>
                </a:lnTo>
                <a:lnTo>
                  <a:pt x="272" y="208"/>
                </a:lnTo>
                <a:lnTo>
                  <a:pt x="272" y="208"/>
                </a:lnTo>
                <a:lnTo>
                  <a:pt x="264" y="216"/>
                </a:lnTo>
                <a:lnTo>
                  <a:pt x="264" y="216"/>
                </a:lnTo>
                <a:lnTo>
                  <a:pt x="272" y="224"/>
                </a:lnTo>
                <a:lnTo>
                  <a:pt x="272" y="224"/>
                </a:lnTo>
                <a:lnTo>
                  <a:pt x="256" y="232"/>
                </a:lnTo>
                <a:lnTo>
                  <a:pt x="256" y="232"/>
                </a:lnTo>
                <a:lnTo>
                  <a:pt x="256" y="232"/>
                </a:lnTo>
                <a:lnTo>
                  <a:pt x="240" y="232"/>
                </a:lnTo>
                <a:lnTo>
                  <a:pt x="240" y="240"/>
                </a:lnTo>
                <a:lnTo>
                  <a:pt x="240" y="240"/>
                </a:lnTo>
                <a:lnTo>
                  <a:pt x="232" y="240"/>
                </a:lnTo>
                <a:lnTo>
                  <a:pt x="224" y="240"/>
                </a:lnTo>
                <a:lnTo>
                  <a:pt x="224" y="248"/>
                </a:lnTo>
                <a:lnTo>
                  <a:pt x="224" y="248"/>
                </a:lnTo>
                <a:lnTo>
                  <a:pt x="224" y="248"/>
                </a:lnTo>
                <a:lnTo>
                  <a:pt x="216" y="256"/>
                </a:lnTo>
                <a:lnTo>
                  <a:pt x="208" y="256"/>
                </a:lnTo>
                <a:lnTo>
                  <a:pt x="200" y="256"/>
                </a:lnTo>
                <a:lnTo>
                  <a:pt x="192" y="256"/>
                </a:lnTo>
                <a:lnTo>
                  <a:pt x="192" y="256"/>
                </a:lnTo>
                <a:lnTo>
                  <a:pt x="192" y="256"/>
                </a:lnTo>
                <a:lnTo>
                  <a:pt x="184" y="256"/>
                </a:lnTo>
                <a:lnTo>
                  <a:pt x="176" y="272"/>
                </a:lnTo>
                <a:lnTo>
                  <a:pt x="168" y="272"/>
                </a:lnTo>
                <a:lnTo>
                  <a:pt x="160" y="264"/>
                </a:lnTo>
                <a:lnTo>
                  <a:pt x="160" y="264"/>
                </a:lnTo>
                <a:lnTo>
                  <a:pt x="144" y="264"/>
                </a:lnTo>
                <a:lnTo>
                  <a:pt x="136" y="248"/>
                </a:lnTo>
                <a:lnTo>
                  <a:pt x="136" y="240"/>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0" y="360"/>
                </a:lnTo>
                <a:lnTo>
                  <a:pt x="152" y="336"/>
                </a:lnTo>
                <a:lnTo>
                  <a:pt x="160" y="328"/>
                </a:lnTo>
                <a:lnTo>
                  <a:pt x="160" y="328"/>
                </a:lnTo>
                <a:lnTo>
                  <a:pt x="168" y="328"/>
                </a:lnTo>
                <a:lnTo>
                  <a:pt x="240" y="328"/>
                </a:lnTo>
                <a:lnTo>
                  <a:pt x="448" y="296"/>
                </a:lnTo>
                <a:lnTo>
                  <a:pt x="616" y="256"/>
                </a:lnTo>
                <a:lnTo>
                  <a:pt x="624" y="256"/>
                </a:lnTo>
                <a:close/>
              </a:path>
            </a:pathLst>
          </a:custGeom>
          <a:solidFill>
            <a:srgbClr val="E7982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4" name="Freeform 160"/>
          <p:cNvSpPr>
            <a:spLocks/>
          </p:cNvSpPr>
          <p:nvPr/>
        </p:nvSpPr>
        <p:spPr bwMode="auto">
          <a:xfrm>
            <a:off x="6075226" y="3254275"/>
            <a:ext cx="412988" cy="210908"/>
          </a:xfrm>
          <a:custGeom>
            <a:avLst/>
            <a:gdLst/>
            <a:ahLst/>
            <a:cxnLst>
              <a:cxn ang="0">
                <a:pos x="200" y="120"/>
              </a:cxn>
              <a:cxn ang="0">
                <a:pos x="200" y="160"/>
              </a:cxn>
              <a:cxn ang="0">
                <a:pos x="208" y="152"/>
              </a:cxn>
              <a:cxn ang="0">
                <a:pos x="224" y="160"/>
              </a:cxn>
              <a:cxn ang="0">
                <a:pos x="232" y="168"/>
              </a:cxn>
              <a:cxn ang="0">
                <a:pos x="264" y="176"/>
              </a:cxn>
              <a:cxn ang="0">
                <a:pos x="272" y="176"/>
              </a:cxn>
              <a:cxn ang="0">
                <a:pos x="248" y="160"/>
              </a:cxn>
              <a:cxn ang="0">
                <a:pos x="232" y="136"/>
              </a:cxn>
              <a:cxn ang="0">
                <a:pos x="256" y="152"/>
              </a:cxn>
              <a:cxn ang="0">
                <a:pos x="240" y="120"/>
              </a:cxn>
              <a:cxn ang="0">
                <a:pos x="232" y="64"/>
              </a:cxn>
              <a:cxn ang="0">
                <a:pos x="240" y="64"/>
              </a:cxn>
              <a:cxn ang="0">
                <a:pos x="240" y="48"/>
              </a:cxn>
              <a:cxn ang="0">
                <a:pos x="248" y="48"/>
              </a:cxn>
              <a:cxn ang="0">
                <a:pos x="256" y="40"/>
              </a:cxn>
              <a:cxn ang="0">
                <a:pos x="264" y="24"/>
              </a:cxn>
              <a:cxn ang="0">
                <a:pos x="264" y="32"/>
              </a:cxn>
              <a:cxn ang="0">
                <a:pos x="272" y="32"/>
              </a:cxn>
              <a:cxn ang="0">
                <a:pos x="256" y="48"/>
              </a:cxn>
              <a:cxn ang="0">
                <a:pos x="256" y="80"/>
              </a:cxn>
              <a:cxn ang="0">
                <a:pos x="272" y="72"/>
              </a:cxn>
              <a:cxn ang="0">
                <a:pos x="264" y="96"/>
              </a:cxn>
              <a:cxn ang="0">
                <a:pos x="272" y="120"/>
              </a:cxn>
              <a:cxn ang="0">
                <a:pos x="264" y="128"/>
              </a:cxn>
              <a:cxn ang="0">
                <a:pos x="272" y="128"/>
              </a:cxn>
              <a:cxn ang="0">
                <a:pos x="272" y="152"/>
              </a:cxn>
              <a:cxn ang="0">
                <a:pos x="280" y="152"/>
              </a:cxn>
              <a:cxn ang="0">
                <a:pos x="288" y="152"/>
              </a:cxn>
              <a:cxn ang="0">
                <a:pos x="288" y="144"/>
              </a:cxn>
              <a:cxn ang="0">
                <a:pos x="296" y="152"/>
              </a:cxn>
              <a:cxn ang="0">
                <a:pos x="296" y="160"/>
              </a:cxn>
              <a:cxn ang="0">
                <a:pos x="304" y="160"/>
              </a:cxn>
              <a:cxn ang="0">
                <a:pos x="304" y="176"/>
              </a:cxn>
              <a:cxn ang="0">
                <a:pos x="320" y="184"/>
              </a:cxn>
              <a:cxn ang="0">
                <a:pos x="344" y="168"/>
              </a:cxn>
              <a:cxn ang="0">
                <a:pos x="344" y="144"/>
              </a:cxn>
              <a:cxn ang="0">
                <a:pos x="360" y="120"/>
              </a:cxn>
              <a:cxn ang="0">
                <a:pos x="352" y="176"/>
              </a:cxn>
              <a:cxn ang="0">
                <a:pos x="360" y="168"/>
              </a:cxn>
              <a:cxn ang="0">
                <a:pos x="312" y="128"/>
              </a:cxn>
              <a:cxn ang="0">
                <a:pos x="0" y="56"/>
              </a:cxn>
              <a:cxn ang="0">
                <a:pos x="32" y="80"/>
              </a:cxn>
              <a:cxn ang="0">
                <a:pos x="48" y="72"/>
              </a:cxn>
              <a:cxn ang="0">
                <a:pos x="72" y="64"/>
              </a:cxn>
              <a:cxn ang="0">
                <a:pos x="104" y="48"/>
              </a:cxn>
              <a:cxn ang="0">
                <a:pos x="128" y="48"/>
              </a:cxn>
              <a:cxn ang="0">
                <a:pos x="144" y="64"/>
              </a:cxn>
              <a:cxn ang="0">
                <a:pos x="160" y="72"/>
              </a:cxn>
              <a:cxn ang="0">
                <a:pos x="160" y="96"/>
              </a:cxn>
              <a:cxn ang="0">
                <a:pos x="192" y="104"/>
              </a:cxn>
            </a:cxnLst>
            <a:rect l="0" t="0" r="r" b="b"/>
            <a:pathLst>
              <a:path w="360" h="184">
                <a:moveTo>
                  <a:pt x="208" y="104"/>
                </a:moveTo>
                <a:lnTo>
                  <a:pt x="208" y="104"/>
                </a:lnTo>
                <a:lnTo>
                  <a:pt x="200" y="120"/>
                </a:lnTo>
                <a:lnTo>
                  <a:pt x="200" y="120"/>
                </a:lnTo>
                <a:lnTo>
                  <a:pt x="192" y="152"/>
                </a:lnTo>
                <a:lnTo>
                  <a:pt x="192" y="152"/>
                </a:lnTo>
                <a:lnTo>
                  <a:pt x="192" y="160"/>
                </a:lnTo>
                <a:lnTo>
                  <a:pt x="200" y="160"/>
                </a:lnTo>
                <a:lnTo>
                  <a:pt x="200" y="152"/>
                </a:lnTo>
                <a:lnTo>
                  <a:pt x="208" y="152"/>
                </a:lnTo>
                <a:lnTo>
                  <a:pt x="208" y="152"/>
                </a:lnTo>
                <a:lnTo>
                  <a:pt x="208" y="152"/>
                </a:lnTo>
                <a:lnTo>
                  <a:pt x="208" y="160"/>
                </a:lnTo>
                <a:lnTo>
                  <a:pt x="224" y="168"/>
                </a:lnTo>
                <a:lnTo>
                  <a:pt x="224" y="168"/>
                </a:lnTo>
                <a:lnTo>
                  <a:pt x="224" y="160"/>
                </a:lnTo>
                <a:lnTo>
                  <a:pt x="224" y="160"/>
                </a:lnTo>
                <a:lnTo>
                  <a:pt x="224" y="160"/>
                </a:lnTo>
                <a:lnTo>
                  <a:pt x="224" y="160"/>
                </a:lnTo>
                <a:lnTo>
                  <a:pt x="232" y="168"/>
                </a:lnTo>
                <a:lnTo>
                  <a:pt x="232" y="168"/>
                </a:lnTo>
                <a:lnTo>
                  <a:pt x="240" y="168"/>
                </a:lnTo>
                <a:lnTo>
                  <a:pt x="248" y="168"/>
                </a:lnTo>
                <a:lnTo>
                  <a:pt x="264" y="176"/>
                </a:lnTo>
                <a:lnTo>
                  <a:pt x="264" y="184"/>
                </a:lnTo>
                <a:lnTo>
                  <a:pt x="264" y="184"/>
                </a:lnTo>
                <a:lnTo>
                  <a:pt x="272" y="176"/>
                </a:lnTo>
                <a:lnTo>
                  <a:pt x="272" y="176"/>
                </a:lnTo>
                <a:lnTo>
                  <a:pt x="264" y="168"/>
                </a:lnTo>
                <a:lnTo>
                  <a:pt x="264" y="160"/>
                </a:lnTo>
                <a:lnTo>
                  <a:pt x="264" y="160"/>
                </a:lnTo>
                <a:lnTo>
                  <a:pt x="248" y="160"/>
                </a:lnTo>
                <a:lnTo>
                  <a:pt x="240" y="152"/>
                </a:lnTo>
                <a:lnTo>
                  <a:pt x="232" y="144"/>
                </a:lnTo>
                <a:lnTo>
                  <a:pt x="232" y="136"/>
                </a:lnTo>
                <a:lnTo>
                  <a:pt x="232" y="136"/>
                </a:lnTo>
                <a:lnTo>
                  <a:pt x="240" y="144"/>
                </a:lnTo>
                <a:lnTo>
                  <a:pt x="248" y="152"/>
                </a:lnTo>
                <a:lnTo>
                  <a:pt x="256" y="152"/>
                </a:lnTo>
                <a:lnTo>
                  <a:pt x="256" y="152"/>
                </a:lnTo>
                <a:lnTo>
                  <a:pt x="256" y="152"/>
                </a:lnTo>
                <a:lnTo>
                  <a:pt x="256" y="144"/>
                </a:lnTo>
                <a:lnTo>
                  <a:pt x="248" y="136"/>
                </a:lnTo>
                <a:lnTo>
                  <a:pt x="240" y="120"/>
                </a:lnTo>
                <a:lnTo>
                  <a:pt x="240" y="104"/>
                </a:lnTo>
                <a:lnTo>
                  <a:pt x="240" y="96"/>
                </a:lnTo>
                <a:lnTo>
                  <a:pt x="240" y="80"/>
                </a:lnTo>
                <a:lnTo>
                  <a:pt x="232" y="64"/>
                </a:lnTo>
                <a:lnTo>
                  <a:pt x="224" y="64"/>
                </a:lnTo>
                <a:lnTo>
                  <a:pt x="224" y="64"/>
                </a:lnTo>
                <a:lnTo>
                  <a:pt x="240" y="64"/>
                </a:lnTo>
                <a:lnTo>
                  <a:pt x="240" y="64"/>
                </a:lnTo>
                <a:lnTo>
                  <a:pt x="240" y="56"/>
                </a:lnTo>
                <a:lnTo>
                  <a:pt x="240" y="56"/>
                </a:lnTo>
                <a:lnTo>
                  <a:pt x="240" y="48"/>
                </a:lnTo>
                <a:lnTo>
                  <a:pt x="240" y="48"/>
                </a:lnTo>
                <a:lnTo>
                  <a:pt x="240" y="48"/>
                </a:lnTo>
                <a:lnTo>
                  <a:pt x="240" y="48"/>
                </a:lnTo>
                <a:lnTo>
                  <a:pt x="248" y="48"/>
                </a:lnTo>
                <a:lnTo>
                  <a:pt x="248" y="48"/>
                </a:lnTo>
                <a:lnTo>
                  <a:pt x="248" y="56"/>
                </a:lnTo>
                <a:lnTo>
                  <a:pt x="248" y="48"/>
                </a:lnTo>
                <a:lnTo>
                  <a:pt x="256" y="40"/>
                </a:lnTo>
                <a:lnTo>
                  <a:pt x="256" y="40"/>
                </a:lnTo>
                <a:lnTo>
                  <a:pt x="256" y="24"/>
                </a:lnTo>
                <a:lnTo>
                  <a:pt x="256" y="24"/>
                </a:lnTo>
                <a:lnTo>
                  <a:pt x="256" y="24"/>
                </a:lnTo>
                <a:lnTo>
                  <a:pt x="264" y="24"/>
                </a:lnTo>
                <a:lnTo>
                  <a:pt x="264" y="24"/>
                </a:lnTo>
                <a:lnTo>
                  <a:pt x="264" y="24"/>
                </a:lnTo>
                <a:lnTo>
                  <a:pt x="264" y="24"/>
                </a:lnTo>
                <a:lnTo>
                  <a:pt x="264" y="32"/>
                </a:lnTo>
                <a:lnTo>
                  <a:pt x="264" y="32"/>
                </a:lnTo>
                <a:lnTo>
                  <a:pt x="264" y="32"/>
                </a:lnTo>
                <a:lnTo>
                  <a:pt x="264" y="32"/>
                </a:lnTo>
                <a:lnTo>
                  <a:pt x="272" y="32"/>
                </a:lnTo>
                <a:lnTo>
                  <a:pt x="272" y="32"/>
                </a:lnTo>
                <a:lnTo>
                  <a:pt x="272" y="32"/>
                </a:lnTo>
                <a:lnTo>
                  <a:pt x="264" y="40"/>
                </a:lnTo>
                <a:lnTo>
                  <a:pt x="256" y="48"/>
                </a:lnTo>
                <a:lnTo>
                  <a:pt x="256" y="56"/>
                </a:lnTo>
                <a:lnTo>
                  <a:pt x="256" y="72"/>
                </a:lnTo>
                <a:lnTo>
                  <a:pt x="256" y="72"/>
                </a:lnTo>
                <a:lnTo>
                  <a:pt x="256" y="80"/>
                </a:lnTo>
                <a:lnTo>
                  <a:pt x="264" y="64"/>
                </a:lnTo>
                <a:lnTo>
                  <a:pt x="264" y="64"/>
                </a:lnTo>
                <a:lnTo>
                  <a:pt x="264" y="64"/>
                </a:lnTo>
                <a:lnTo>
                  <a:pt x="272" y="72"/>
                </a:lnTo>
                <a:lnTo>
                  <a:pt x="264" y="72"/>
                </a:lnTo>
                <a:lnTo>
                  <a:pt x="264" y="80"/>
                </a:lnTo>
                <a:lnTo>
                  <a:pt x="264" y="96"/>
                </a:lnTo>
                <a:lnTo>
                  <a:pt x="264" y="96"/>
                </a:lnTo>
                <a:lnTo>
                  <a:pt x="256" y="104"/>
                </a:lnTo>
                <a:lnTo>
                  <a:pt x="256" y="104"/>
                </a:lnTo>
                <a:lnTo>
                  <a:pt x="256" y="104"/>
                </a:lnTo>
                <a:lnTo>
                  <a:pt x="272" y="120"/>
                </a:lnTo>
                <a:lnTo>
                  <a:pt x="272" y="120"/>
                </a:lnTo>
                <a:lnTo>
                  <a:pt x="272" y="120"/>
                </a:lnTo>
                <a:lnTo>
                  <a:pt x="264" y="120"/>
                </a:lnTo>
                <a:lnTo>
                  <a:pt x="264" y="128"/>
                </a:lnTo>
                <a:lnTo>
                  <a:pt x="264" y="128"/>
                </a:lnTo>
                <a:lnTo>
                  <a:pt x="264" y="128"/>
                </a:lnTo>
                <a:lnTo>
                  <a:pt x="264" y="128"/>
                </a:lnTo>
                <a:lnTo>
                  <a:pt x="272" y="128"/>
                </a:lnTo>
                <a:lnTo>
                  <a:pt x="264" y="136"/>
                </a:lnTo>
                <a:lnTo>
                  <a:pt x="264" y="136"/>
                </a:lnTo>
                <a:lnTo>
                  <a:pt x="264" y="136"/>
                </a:lnTo>
                <a:lnTo>
                  <a:pt x="272" y="152"/>
                </a:lnTo>
                <a:lnTo>
                  <a:pt x="272" y="152"/>
                </a:lnTo>
                <a:lnTo>
                  <a:pt x="272" y="144"/>
                </a:lnTo>
                <a:lnTo>
                  <a:pt x="272" y="144"/>
                </a:lnTo>
                <a:lnTo>
                  <a:pt x="280" y="152"/>
                </a:lnTo>
                <a:lnTo>
                  <a:pt x="288" y="152"/>
                </a:lnTo>
                <a:lnTo>
                  <a:pt x="288" y="152"/>
                </a:lnTo>
                <a:lnTo>
                  <a:pt x="288" y="152"/>
                </a:lnTo>
                <a:lnTo>
                  <a:pt x="288" y="152"/>
                </a:lnTo>
                <a:lnTo>
                  <a:pt x="288" y="144"/>
                </a:lnTo>
                <a:lnTo>
                  <a:pt x="288" y="144"/>
                </a:lnTo>
                <a:lnTo>
                  <a:pt x="288" y="144"/>
                </a:lnTo>
                <a:lnTo>
                  <a:pt x="288" y="144"/>
                </a:lnTo>
                <a:lnTo>
                  <a:pt x="288" y="152"/>
                </a:lnTo>
                <a:lnTo>
                  <a:pt x="296" y="152"/>
                </a:lnTo>
                <a:lnTo>
                  <a:pt x="296" y="152"/>
                </a:lnTo>
                <a:lnTo>
                  <a:pt x="296" y="152"/>
                </a:lnTo>
                <a:lnTo>
                  <a:pt x="304" y="152"/>
                </a:lnTo>
                <a:lnTo>
                  <a:pt x="304" y="152"/>
                </a:lnTo>
                <a:lnTo>
                  <a:pt x="296" y="160"/>
                </a:lnTo>
                <a:lnTo>
                  <a:pt x="296" y="160"/>
                </a:lnTo>
                <a:lnTo>
                  <a:pt x="296" y="160"/>
                </a:lnTo>
                <a:lnTo>
                  <a:pt x="296" y="168"/>
                </a:lnTo>
                <a:lnTo>
                  <a:pt x="304" y="168"/>
                </a:lnTo>
                <a:lnTo>
                  <a:pt x="304" y="160"/>
                </a:lnTo>
                <a:lnTo>
                  <a:pt x="304" y="168"/>
                </a:lnTo>
                <a:lnTo>
                  <a:pt x="304" y="168"/>
                </a:lnTo>
                <a:lnTo>
                  <a:pt x="304" y="176"/>
                </a:lnTo>
                <a:lnTo>
                  <a:pt x="304" y="176"/>
                </a:lnTo>
                <a:lnTo>
                  <a:pt x="304" y="184"/>
                </a:lnTo>
                <a:lnTo>
                  <a:pt x="312" y="184"/>
                </a:lnTo>
                <a:lnTo>
                  <a:pt x="312" y="184"/>
                </a:lnTo>
                <a:lnTo>
                  <a:pt x="320" y="184"/>
                </a:lnTo>
                <a:lnTo>
                  <a:pt x="320" y="184"/>
                </a:lnTo>
                <a:lnTo>
                  <a:pt x="320" y="176"/>
                </a:lnTo>
                <a:lnTo>
                  <a:pt x="336" y="168"/>
                </a:lnTo>
                <a:lnTo>
                  <a:pt x="344" y="168"/>
                </a:lnTo>
                <a:lnTo>
                  <a:pt x="344" y="168"/>
                </a:lnTo>
                <a:lnTo>
                  <a:pt x="344" y="168"/>
                </a:lnTo>
                <a:lnTo>
                  <a:pt x="344" y="144"/>
                </a:lnTo>
                <a:lnTo>
                  <a:pt x="344" y="144"/>
                </a:lnTo>
                <a:lnTo>
                  <a:pt x="352" y="144"/>
                </a:lnTo>
                <a:lnTo>
                  <a:pt x="352" y="144"/>
                </a:lnTo>
                <a:lnTo>
                  <a:pt x="352" y="120"/>
                </a:lnTo>
                <a:lnTo>
                  <a:pt x="360" y="120"/>
                </a:lnTo>
                <a:lnTo>
                  <a:pt x="360" y="120"/>
                </a:lnTo>
                <a:lnTo>
                  <a:pt x="352" y="152"/>
                </a:lnTo>
                <a:lnTo>
                  <a:pt x="352" y="168"/>
                </a:lnTo>
                <a:lnTo>
                  <a:pt x="352" y="176"/>
                </a:lnTo>
                <a:lnTo>
                  <a:pt x="352" y="184"/>
                </a:lnTo>
                <a:lnTo>
                  <a:pt x="352" y="184"/>
                </a:lnTo>
                <a:lnTo>
                  <a:pt x="352" y="176"/>
                </a:lnTo>
                <a:lnTo>
                  <a:pt x="360" y="168"/>
                </a:lnTo>
                <a:lnTo>
                  <a:pt x="360" y="128"/>
                </a:lnTo>
                <a:lnTo>
                  <a:pt x="360" y="120"/>
                </a:lnTo>
                <a:lnTo>
                  <a:pt x="360" y="120"/>
                </a:lnTo>
                <a:lnTo>
                  <a:pt x="312" y="128"/>
                </a:lnTo>
                <a:lnTo>
                  <a:pt x="312" y="128"/>
                </a:lnTo>
                <a:lnTo>
                  <a:pt x="280" y="0"/>
                </a:lnTo>
                <a:lnTo>
                  <a:pt x="280" y="0"/>
                </a:lnTo>
                <a:lnTo>
                  <a:pt x="0" y="56"/>
                </a:lnTo>
                <a:lnTo>
                  <a:pt x="0" y="56"/>
                </a:lnTo>
                <a:lnTo>
                  <a:pt x="8" y="104"/>
                </a:lnTo>
                <a:lnTo>
                  <a:pt x="8" y="104"/>
                </a:lnTo>
                <a:lnTo>
                  <a:pt x="32" y="80"/>
                </a:lnTo>
                <a:lnTo>
                  <a:pt x="32" y="80"/>
                </a:lnTo>
                <a:lnTo>
                  <a:pt x="32" y="80"/>
                </a:lnTo>
                <a:lnTo>
                  <a:pt x="40" y="80"/>
                </a:lnTo>
                <a:lnTo>
                  <a:pt x="48" y="72"/>
                </a:lnTo>
                <a:lnTo>
                  <a:pt x="56" y="64"/>
                </a:lnTo>
                <a:lnTo>
                  <a:pt x="56" y="64"/>
                </a:lnTo>
                <a:lnTo>
                  <a:pt x="56" y="64"/>
                </a:lnTo>
                <a:lnTo>
                  <a:pt x="72" y="64"/>
                </a:lnTo>
                <a:lnTo>
                  <a:pt x="80" y="64"/>
                </a:lnTo>
                <a:lnTo>
                  <a:pt x="88" y="48"/>
                </a:lnTo>
                <a:lnTo>
                  <a:pt x="88" y="48"/>
                </a:lnTo>
                <a:lnTo>
                  <a:pt x="104" y="48"/>
                </a:lnTo>
                <a:lnTo>
                  <a:pt x="112" y="48"/>
                </a:lnTo>
                <a:lnTo>
                  <a:pt x="120" y="48"/>
                </a:lnTo>
                <a:lnTo>
                  <a:pt x="120" y="48"/>
                </a:lnTo>
                <a:lnTo>
                  <a:pt x="128" y="48"/>
                </a:lnTo>
                <a:lnTo>
                  <a:pt x="128" y="48"/>
                </a:lnTo>
                <a:lnTo>
                  <a:pt x="128" y="56"/>
                </a:lnTo>
                <a:lnTo>
                  <a:pt x="128" y="56"/>
                </a:lnTo>
                <a:lnTo>
                  <a:pt x="144" y="64"/>
                </a:lnTo>
                <a:lnTo>
                  <a:pt x="144" y="80"/>
                </a:lnTo>
                <a:lnTo>
                  <a:pt x="136" y="80"/>
                </a:lnTo>
                <a:lnTo>
                  <a:pt x="144" y="72"/>
                </a:lnTo>
                <a:lnTo>
                  <a:pt x="160" y="72"/>
                </a:lnTo>
                <a:lnTo>
                  <a:pt x="160" y="80"/>
                </a:lnTo>
                <a:lnTo>
                  <a:pt x="160" y="80"/>
                </a:lnTo>
                <a:lnTo>
                  <a:pt x="160" y="88"/>
                </a:lnTo>
                <a:lnTo>
                  <a:pt x="160" y="96"/>
                </a:lnTo>
                <a:lnTo>
                  <a:pt x="184" y="96"/>
                </a:lnTo>
                <a:lnTo>
                  <a:pt x="184" y="96"/>
                </a:lnTo>
                <a:lnTo>
                  <a:pt x="192" y="104"/>
                </a:lnTo>
                <a:lnTo>
                  <a:pt x="192" y="104"/>
                </a:lnTo>
                <a:lnTo>
                  <a:pt x="200" y="96"/>
                </a:lnTo>
                <a:lnTo>
                  <a:pt x="200" y="96"/>
                </a:lnTo>
                <a:lnTo>
                  <a:pt x="208" y="104"/>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5" name="Freeform 161"/>
          <p:cNvSpPr>
            <a:spLocks/>
          </p:cNvSpPr>
          <p:nvPr/>
        </p:nvSpPr>
        <p:spPr bwMode="auto">
          <a:xfrm>
            <a:off x="5597496" y="3924274"/>
            <a:ext cx="477731" cy="515007"/>
          </a:xfrm>
          <a:custGeom>
            <a:avLst/>
            <a:gdLst/>
            <a:ahLst/>
            <a:cxnLst>
              <a:cxn ang="0">
                <a:pos x="392" y="392"/>
              </a:cxn>
              <a:cxn ang="0">
                <a:pos x="400" y="392"/>
              </a:cxn>
              <a:cxn ang="0">
                <a:pos x="400" y="384"/>
              </a:cxn>
              <a:cxn ang="0">
                <a:pos x="392" y="384"/>
              </a:cxn>
              <a:cxn ang="0">
                <a:pos x="392" y="376"/>
              </a:cxn>
              <a:cxn ang="0">
                <a:pos x="400" y="376"/>
              </a:cxn>
              <a:cxn ang="0">
                <a:pos x="392" y="376"/>
              </a:cxn>
              <a:cxn ang="0">
                <a:pos x="392" y="368"/>
              </a:cxn>
              <a:cxn ang="0">
                <a:pos x="384" y="360"/>
              </a:cxn>
              <a:cxn ang="0">
                <a:pos x="392" y="360"/>
              </a:cxn>
              <a:cxn ang="0">
                <a:pos x="392" y="368"/>
              </a:cxn>
              <a:cxn ang="0">
                <a:pos x="392" y="344"/>
              </a:cxn>
              <a:cxn ang="0">
                <a:pos x="400" y="344"/>
              </a:cxn>
              <a:cxn ang="0">
                <a:pos x="400" y="344"/>
              </a:cxn>
              <a:cxn ang="0">
                <a:pos x="400" y="320"/>
              </a:cxn>
              <a:cxn ang="0">
                <a:pos x="408" y="320"/>
              </a:cxn>
              <a:cxn ang="0">
                <a:pos x="408" y="312"/>
              </a:cxn>
              <a:cxn ang="0">
                <a:pos x="400" y="312"/>
              </a:cxn>
              <a:cxn ang="0">
                <a:pos x="408" y="304"/>
              </a:cxn>
              <a:cxn ang="0">
                <a:pos x="408" y="296"/>
              </a:cxn>
              <a:cxn ang="0">
                <a:pos x="408" y="288"/>
              </a:cxn>
              <a:cxn ang="0">
                <a:pos x="408" y="280"/>
              </a:cxn>
              <a:cxn ang="0">
                <a:pos x="416" y="272"/>
              </a:cxn>
              <a:cxn ang="0">
                <a:pos x="416" y="264"/>
              </a:cxn>
              <a:cxn ang="0">
                <a:pos x="408" y="264"/>
              </a:cxn>
              <a:cxn ang="0">
                <a:pos x="408" y="256"/>
              </a:cxn>
              <a:cxn ang="0">
                <a:pos x="384" y="216"/>
              </a:cxn>
              <a:cxn ang="0">
                <a:pos x="376" y="208"/>
              </a:cxn>
              <a:cxn ang="0">
                <a:pos x="352" y="176"/>
              </a:cxn>
              <a:cxn ang="0">
                <a:pos x="344" y="168"/>
              </a:cxn>
              <a:cxn ang="0">
                <a:pos x="320" y="152"/>
              </a:cxn>
              <a:cxn ang="0">
                <a:pos x="312" y="128"/>
              </a:cxn>
              <a:cxn ang="0">
                <a:pos x="304" y="128"/>
              </a:cxn>
              <a:cxn ang="0">
                <a:pos x="288" y="104"/>
              </a:cxn>
              <a:cxn ang="0">
                <a:pos x="280" y="104"/>
              </a:cxn>
              <a:cxn ang="0">
                <a:pos x="256" y="88"/>
              </a:cxn>
              <a:cxn ang="0">
                <a:pos x="240" y="56"/>
              </a:cxn>
              <a:cxn ang="0">
                <a:pos x="232" y="48"/>
              </a:cxn>
              <a:cxn ang="0">
                <a:pos x="216" y="48"/>
              </a:cxn>
              <a:cxn ang="0">
                <a:pos x="200" y="40"/>
              </a:cxn>
              <a:cxn ang="0">
                <a:pos x="184" y="40"/>
              </a:cxn>
              <a:cxn ang="0">
                <a:pos x="200" y="0"/>
              </a:cxn>
              <a:cxn ang="0">
                <a:pos x="200" y="0"/>
              </a:cxn>
              <a:cxn ang="0">
                <a:pos x="0" y="24"/>
              </a:cxn>
              <a:cxn ang="0">
                <a:pos x="56" y="232"/>
              </a:cxn>
              <a:cxn ang="0">
                <a:pos x="72" y="264"/>
              </a:cxn>
              <a:cxn ang="0">
                <a:pos x="80" y="288"/>
              </a:cxn>
              <a:cxn ang="0">
                <a:pos x="88" y="288"/>
              </a:cxn>
              <a:cxn ang="0">
                <a:pos x="72" y="304"/>
              </a:cxn>
              <a:cxn ang="0">
                <a:pos x="72" y="336"/>
              </a:cxn>
              <a:cxn ang="0">
                <a:pos x="80" y="368"/>
              </a:cxn>
              <a:cxn ang="0">
                <a:pos x="80" y="392"/>
              </a:cxn>
              <a:cxn ang="0">
                <a:pos x="96" y="424"/>
              </a:cxn>
              <a:cxn ang="0">
                <a:pos x="112" y="448"/>
              </a:cxn>
              <a:cxn ang="0">
                <a:pos x="336" y="432"/>
              </a:cxn>
              <a:cxn ang="0">
                <a:pos x="344" y="448"/>
              </a:cxn>
              <a:cxn ang="0">
                <a:pos x="360" y="448"/>
              </a:cxn>
              <a:cxn ang="0">
                <a:pos x="352" y="432"/>
              </a:cxn>
              <a:cxn ang="0">
                <a:pos x="352" y="408"/>
              </a:cxn>
              <a:cxn ang="0">
                <a:pos x="360" y="400"/>
              </a:cxn>
              <a:cxn ang="0">
                <a:pos x="384" y="408"/>
              </a:cxn>
              <a:cxn ang="0">
                <a:pos x="400" y="408"/>
              </a:cxn>
              <a:cxn ang="0">
                <a:pos x="400" y="400"/>
              </a:cxn>
            </a:cxnLst>
            <a:rect l="0" t="0" r="r" b="b"/>
            <a:pathLst>
              <a:path w="416" h="448">
                <a:moveTo>
                  <a:pt x="392" y="400"/>
                </a:moveTo>
                <a:lnTo>
                  <a:pt x="392" y="392"/>
                </a:lnTo>
                <a:lnTo>
                  <a:pt x="392" y="392"/>
                </a:lnTo>
                <a:lnTo>
                  <a:pt x="400" y="392"/>
                </a:lnTo>
                <a:lnTo>
                  <a:pt x="400" y="392"/>
                </a:lnTo>
                <a:lnTo>
                  <a:pt x="400" y="384"/>
                </a:lnTo>
                <a:lnTo>
                  <a:pt x="400" y="384"/>
                </a:lnTo>
                <a:lnTo>
                  <a:pt x="392" y="384"/>
                </a:lnTo>
                <a:lnTo>
                  <a:pt x="392" y="384"/>
                </a:lnTo>
                <a:lnTo>
                  <a:pt x="392" y="376"/>
                </a:lnTo>
                <a:lnTo>
                  <a:pt x="400" y="376"/>
                </a:lnTo>
                <a:lnTo>
                  <a:pt x="400" y="376"/>
                </a:lnTo>
                <a:lnTo>
                  <a:pt x="392" y="376"/>
                </a:lnTo>
                <a:lnTo>
                  <a:pt x="392" y="376"/>
                </a:lnTo>
                <a:lnTo>
                  <a:pt x="392" y="376"/>
                </a:lnTo>
                <a:lnTo>
                  <a:pt x="392" y="368"/>
                </a:lnTo>
                <a:lnTo>
                  <a:pt x="392" y="368"/>
                </a:lnTo>
                <a:lnTo>
                  <a:pt x="384" y="360"/>
                </a:lnTo>
                <a:lnTo>
                  <a:pt x="384" y="360"/>
                </a:lnTo>
                <a:lnTo>
                  <a:pt x="392" y="360"/>
                </a:lnTo>
                <a:lnTo>
                  <a:pt x="392" y="368"/>
                </a:lnTo>
                <a:lnTo>
                  <a:pt x="392" y="368"/>
                </a:lnTo>
                <a:lnTo>
                  <a:pt x="392" y="352"/>
                </a:lnTo>
                <a:lnTo>
                  <a:pt x="392" y="344"/>
                </a:lnTo>
                <a:lnTo>
                  <a:pt x="392" y="344"/>
                </a:lnTo>
                <a:lnTo>
                  <a:pt x="400" y="344"/>
                </a:lnTo>
                <a:lnTo>
                  <a:pt x="400" y="344"/>
                </a:lnTo>
                <a:lnTo>
                  <a:pt x="400" y="344"/>
                </a:lnTo>
                <a:lnTo>
                  <a:pt x="400" y="328"/>
                </a:lnTo>
                <a:lnTo>
                  <a:pt x="400" y="320"/>
                </a:lnTo>
                <a:lnTo>
                  <a:pt x="400" y="320"/>
                </a:lnTo>
                <a:lnTo>
                  <a:pt x="408" y="320"/>
                </a:lnTo>
                <a:lnTo>
                  <a:pt x="408" y="320"/>
                </a:lnTo>
                <a:lnTo>
                  <a:pt x="408" y="312"/>
                </a:lnTo>
                <a:lnTo>
                  <a:pt x="400" y="312"/>
                </a:lnTo>
                <a:lnTo>
                  <a:pt x="400" y="312"/>
                </a:lnTo>
                <a:lnTo>
                  <a:pt x="400" y="304"/>
                </a:lnTo>
                <a:lnTo>
                  <a:pt x="408" y="304"/>
                </a:lnTo>
                <a:lnTo>
                  <a:pt x="408" y="304"/>
                </a:lnTo>
                <a:lnTo>
                  <a:pt x="408" y="296"/>
                </a:lnTo>
                <a:lnTo>
                  <a:pt x="408" y="288"/>
                </a:lnTo>
                <a:lnTo>
                  <a:pt x="408" y="288"/>
                </a:lnTo>
                <a:lnTo>
                  <a:pt x="408" y="280"/>
                </a:lnTo>
                <a:lnTo>
                  <a:pt x="408" y="280"/>
                </a:lnTo>
                <a:lnTo>
                  <a:pt x="416" y="272"/>
                </a:lnTo>
                <a:lnTo>
                  <a:pt x="416" y="272"/>
                </a:lnTo>
                <a:lnTo>
                  <a:pt x="416" y="264"/>
                </a:lnTo>
                <a:lnTo>
                  <a:pt x="416" y="264"/>
                </a:lnTo>
                <a:lnTo>
                  <a:pt x="408" y="264"/>
                </a:lnTo>
                <a:lnTo>
                  <a:pt x="408" y="264"/>
                </a:lnTo>
                <a:lnTo>
                  <a:pt x="408" y="264"/>
                </a:lnTo>
                <a:lnTo>
                  <a:pt x="408" y="256"/>
                </a:lnTo>
                <a:lnTo>
                  <a:pt x="408" y="240"/>
                </a:lnTo>
                <a:lnTo>
                  <a:pt x="384" y="216"/>
                </a:lnTo>
                <a:lnTo>
                  <a:pt x="376" y="208"/>
                </a:lnTo>
                <a:lnTo>
                  <a:pt x="376" y="208"/>
                </a:lnTo>
                <a:lnTo>
                  <a:pt x="376" y="184"/>
                </a:lnTo>
                <a:lnTo>
                  <a:pt x="352" y="176"/>
                </a:lnTo>
                <a:lnTo>
                  <a:pt x="344" y="168"/>
                </a:lnTo>
                <a:lnTo>
                  <a:pt x="344" y="168"/>
                </a:lnTo>
                <a:lnTo>
                  <a:pt x="336" y="160"/>
                </a:lnTo>
                <a:lnTo>
                  <a:pt x="320" y="152"/>
                </a:lnTo>
                <a:lnTo>
                  <a:pt x="320" y="136"/>
                </a:lnTo>
                <a:lnTo>
                  <a:pt x="312" y="128"/>
                </a:lnTo>
                <a:lnTo>
                  <a:pt x="304" y="128"/>
                </a:lnTo>
                <a:lnTo>
                  <a:pt x="304" y="128"/>
                </a:lnTo>
                <a:lnTo>
                  <a:pt x="296" y="120"/>
                </a:lnTo>
                <a:lnTo>
                  <a:pt x="288" y="104"/>
                </a:lnTo>
                <a:lnTo>
                  <a:pt x="280" y="104"/>
                </a:lnTo>
                <a:lnTo>
                  <a:pt x="280" y="104"/>
                </a:lnTo>
                <a:lnTo>
                  <a:pt x="264" y="104"/>
                </a:lnTo>
                <a:lnTo>
                  <a:pt x="256" y="88"/>
                </a:lnTo>
                <a:lnTo>
                  <a:pt x="248" y="80"/>
                </a:lnTo>
                <a:lnTo>
                  <a:pt x="240" y="56"/>
                </a:lnTo>
                <a:lnTo>
                  <a:pt x="232" y="48"/>
                </a:lnTo>
                <a:lnTo>
                  <a:pt x="232" y="48"/>
                </a:lnTo>
                <a:lnTo>
                  <a:pt x="224" y="48"/>
                </a:lnTo>
                <a:lnTo>
                  <a:pt x="216" y="48"/>
                </a:lnTo>
                <a:lnTo>
                  <a:pt x="208" y="40"/>
                </a:lnTo>
                <a:lnTo>
                  <a:pt x="200" y="40"/>
                </a:lnTo>
                <a:lnTo>
                  <a:pt x="200" y="40"/>
                </a:lnTo>
                <a:lnTo>
                  <a:pt x="184" y="40"/>
                </a:lnTo>
                <a:lnTo>
                  <a:pt x="184" y="16"/>
                </a:lnTo>
                <a:lnTo>
                  <a:pt x="200" y="0"/>
                </a:lnTo>
                <a:lnTo>
                  <a:pt x="200" y="0"/>
                </a:lnTo>
                <a:lnTo>
                  <a:pt x="200" y="0"/>
                </a:lnTo>
                <a:lnTo>
                  <a:pt x="104" y="16"/>
                </a:lnTo>
                <a:lnTo>
                  <a:pt x="0" y="24"/>
                </a:lnTo>
                <a:lnTo>
                  <a:pt x="0" y="24"/>
                </a:lnTo>
                <a:lnTo>
                  <a:pt x="56" y="232"/>
                </a:lnTo>
                <a:lnTo>
                  <a:pt x="72" y="264"/>
                </a:lnTo>
                <a:lnTo>
                  <a:pt x="72" y="264"/>
                </a:lnTo>
                <a:lnTo>
                  <a:pt x="80" y="272"/>
                </a:lnTo>
                <a:lnTo>
                  <a:pt x="80" y="288"/>
                </a:lnTo>
                <a:lnTo>
                  <a:pt x="80" y="288"/>
                </a:lnTo>
                <a:lnTo>
                  <a:pt x="88" y="288"/>
                </a:lnTo>
                <a:lnTo>
                  <a:pt x="88" y="296"/>
                </a:lnTo>
                <a:lnTo>
                  <a:pt x="72" y="304"/>
                </a:lnTo>
                <a:lnTo>
                  <a:pt x="72" y="312"/>
                </a:lnTo>
                <a:lnTo>
                  <a:pt x="72" y="336"/>
                </a:lnTo>
                <a:lnTo>
                  <a:pt x="72" y="360"/>
                </a:lnTo>
                <a:lnTo>
                  <a:pt x="80" y="368"/>
                </a:lnTo>
                <a:lnTo>
                  <a:pt x="80" y="384"/>
                </a:lnTo>
                <a:lnTo>
                  <a:pt x="80" y="392"/>
                </a:lnTo>
                <a:lnTo>
                  <a:pt x="80" y="392"/>
                </a:lnTo>
                <a:lnTo>
                  <a:pt x="96" y="424"/>
                </a:lnTo>
                <a:lnTo>
                  <a:pt x="112" y="448"/>
                </a:lnTo>
                <a:lnTo>
                  <a:pt x="112" y="448"/>
                </a:lnTo>
                <a:lnTo>
                  <a:pt x="336" y="432"/>
                </a:lnTo>
                <a:lnTo>
                  <a:pt x="336" y="432"/>
                </a:lnTo>
                <a:lnTo>
                  <a:pt x="344" y="448"/>
                </a:lnTo>
                <a:lnTo>
                  <a:pt x="344" y="448"/>
                </a:lnTo>
                <a:lnTo>
                  <a:pt x="360" y="448"/>
                </a:lnTo>
                <a:lnTo>
                  <a:pt x="360" y="448"/>
                </a:lnTo>
                <a:lnTo>
                  <a:pt x="360" y="440"/>
                </a:lnTo>
                <a:lnTo>
                  <a:pt x="352" y="432"/>
                </a:lnTo>
                <a:lnTo>
                  <a:pt x="352" y="424"/>
                </a:lnTo>
                <a:lnTo>
                  <a:pt x="352" y="408"/>
                </a:lnTo>
                <a:lnTo>
                  <a:pt x="360" y="400"/>
                </a:lnTo>
                <a:lnTo>
                  <a:pt x="360" y="400"/>
                </a:lnTo>
                <a:lnTo>
                  <a:pt x="368" y="408"/>
                </a:lnTo>
                <a:lnTo>
                  <a:pt x="384" y="408"/>
                </a:lnTo>
                <a:lnTo>
                  <a:pt x="392" y="408"/>
                </a:lnTo>
                <a:lnTo>
                  <a:pt x="400" y="408"/>
                </a:lnTo>
                <a:lnTo>
                  <a:pt x="400" y="400"/>
                </a:lnTo>
                <a:lnTo>
                  <a:pt x="400" y="400"/>
                </a:lnTo>
                <a:lnTo>
                  <a:pt x="392" y="400"/>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6" name="Freeform 176"/>
          <p:cNvSpPr>
            <a:spLocks/>
          </p:cNvSpPr>
          <p:nvPr/>
        </p:nvSpPr>
        <p:spPr bwMode="auto">
          <a:xfrm>
            <a:off x="6674599" y="2907011"/>
            <a:ext cx="63763" cy="92211"/>
          </a:xfrm>
          <a:custGeom>
            <a:avLst/>
            <a:gdLst/>
            <a:ahLst/>
            <a:cxnLst>
              <a:cxn ang="0">
                <a:pos x="8" y="72"/>
              </a:cxn>
              <a:cxn ang="0">
                <a:pos x="8" y="72"/>
              </a:cxn>
              <a:cxn ang="0">
                <a:pos x="8" y="80"/>
              </a:cxn>
              <a:cxn ang="0">
                <a:pos x="8" y="80"/>
              </a:cxn>
              <a:cxn ang="0">
                <a:pos x="16" y="80"/>
              </a:cxn>
              <a:cxn ang="0">
                <a:pos x="16" y="80"/>
              </a:cxn>
              <a:cxn ang="0">
                <a:pos x="24" y="72"/>
              </a:cxn>
              <a:cxn ang="0">
                <a:pos x="32" y="64"/>
              </a:cxn>
              <a:cxn ang="0">
                <a:pos x="32" y="64"/>
              </a:cxn>
              <a:cxn ang="0">
                <a:pos x="40" y="64"/>
              </a:cxn>
              <a:cxn ang="0">
                <a:pos x="40" y="64"/>
              </a:cxn>
              <a:cxn ang="0">
                <a:pos x="40" y="56"/>
              </a:cxn>
              <a:cxn ang="0">
                <a:pos x="32" y="24"/>
              </a:cxn>
              <a:cxn ang="0">
                <a:pos x="32" y="24"/>
              </a:cxn>
              <a:cxn ang="0">
                <a:pos x="32" y="24"/>
              </a:cxn>
              <a:cxn ang="0">
                <a:pos x="32" y="24"/>
              </a:cxn>
              <a:cxn ang="0">
                <a:pos x="40" y="32"/>
              </a:cxn>
              <a:cxn ang="0">
                <a:pos x="40" y="32"/>
              </a:cxn>
              <a:cxn ang="0">
                <a:pos x="48" y="32"/>
              </a:cxn>
              <a:cxn ang="0">
                <a:pos x="56" y="48"/>
              </a:cxn>
              <a:cxn ang="0">
                <a:pos x="56" y="48"/>
              </a:cxn>
              <a:cxn ang="0">
                <a:pos x="56" y="48"/>
              </a:cxn>
              <a:cxn ang="0">
                <a:pos x="56" y="48"/>
              </a:cxn>
              <a:cxn ang="0">
                <a:pos x="56" y="32"/>
              </a:cxn>
              <a:cxn ang="0">
                <a:pos x="48" y="32"/>
              </a:cxn>
              <a:cxn ang="0">
                <a:pos x="40" y="24"/>
              </a:cxn>
              <a:cxn ang="0">
                <a:pos x="40" y="24"/>
              </a:cxn>
              <a:cxn ang="0">
                <a:pos x="40" y="24"/>
              </a:cxn>
              <a:cxn ang="0">
                <a:pos x="32" y="16"/>
              </a:cxn>
              <a:cxn ang="0">
                <a:pos x="32" y="16"/>
              </a:cxn>
              <a:cxn ang="0">
                <a:pos x="32" y="16"/>
              </a:cxn>
              <a:cxn ang="0">
                <a:pos x="32" y="16"/>
              </a:cxn>
              <a:cxn ang="0">
                <a:pos x="24" y="0"/>
              </a:cxn>
              <a:cxn ang="0">
                <a:pos x="24" y="0"/>
              </a:cxn>
              <a:cxn ang="0">
                <a:pos x="0" y="8"/>
              </a:cxn>
              <a:cxn ang="0">
                <a:pos x="0" y="8"/>
              </a:cxn>
              <a:cxn ang="0">
                <a:pos x="16" y="64"/>
              </a:cxn>
              <a:cxn ang="0">
                <a:pos x="16" y="64"/>
              </a:cxn>
              <a:cxn ang="0">
                <a:pos x="8" y="72"/>
              </a:cxn>
            </a:cxnLst>
            <a:rect l="0" t="0" r="r" b="b"/>
            <a:pathLst>
              <a:path w="56" h="80">
                <a:moveTo>
                  <a:pt x="8" y="72"/>
                </a:moveTo>
                <a:lnTo>
                  <a:pt x="8" y="72"/>
                </a:lnTo>
                <a:lnTo>
                  <a:pt x="8" y="80"/>
                </a:lnTo>
                <a:lnTo>
                  <a:pt x="8" y="80"/>
                </a:lnTo>
                <a:lnTo>
                  <a:pt x="16" y="80"/>
                </a:lnTo>
                <a:lnTo>
                  <a:pt x="16" y="80"/>
                </a:lnTo>
                <a:lnTo>
                  <a:pt x="24" y="72"/>
                </a:lnTo>
                <a:lnTo>
                  <a:pt x="32" y="64"/>
                </a:lnTo>
                <a:lnTo>
                  <a:pt x="32" y="64"/>
                </a:lnTo>
                <a:lnTo>
                  <a:pt x="40" y="64"/>
                </a:lnTo>
                <a:lnTo>
                  <a:pt x="40" y="64"/>
                </a:lnTo>
                <a:lnTo>
                  <a:pt x="40" y="56"/>
                </a:lnTo>
                <a:lnTo>
                  <a:pt x="32" y="24"/>
                </a:lnTo>
                <a:lnTo>
                  <a:pt x="32" y="24"/>
                </a:lnTo>
                <a:lnTo>
                  <a:pt x="32" y="24"/>
                </a:lnTo>
                <a:lnTo>
                  <a:pt x="32" y="24"/>
                </a:lnTo>
                <a:lnTo>
                  <a:pt x="40" y="32"/>
                </a:lnTo>
                <a:lnTo>
                  <a:pt x="40" y="32"/>
                </a:lnTo>
                <a:lnTo>
                  <a:pt x="48" y="32"/>
                </a:lnTo>
                <a:lnTo>
                  <a:pt x="56" y="48"/>
                </a:lnTo>
                <a:lnTo>
                  <a:pt x="56" y="48"/>
                </a:lnTo>
                <a:lnTo>
                  <a:pt x="56" y="48"/>
                </a:lnTo>
                <a:lnTo>
                  <a:pt x="56" y="48"/>
                </a:lnTo>
                <a:lnTo>
                  <a:pt x="56" y="32"/>
                </a:lnTo>
                <a:lnTo>
                  <a:pt x="48" y="32"/>
                </a:lnTo>
                <a:lnTo>
                  <a:pt x="40" y="24"/>
                </a:lnTo>
                <a:lnTo>
                  <a:pt x="40" y="24"/>
                </a:lnTo>
                <a:lnTo>
                  <a:pt x="40" y="24"/>
                </a:lnTo>
                <a:lnTo>
                  <a:pt x="32" y="16"/>
                </a:lnTo>
                <a:lnTo>
                  <a:pt x="32" y="16"/>
                </a:lnTo>
                <a:lnTo>
                  <a:pt x="32" y="16"/>
                </a:lnTo>
                <a:lnTo>
                  <a:pt x="32" y="16"/>
                </a:lnTo>
                <a:lnTo>
                  <a:pt x="24" y="0"/>
                </a:lnTo>
                <a:lnTo>
                  <a:pt x="24" y="0"/>
                </a:lnTo>
                <a:lnTo>
                  <a:pt x="0" y="8"/>
                </a:lnTo>
                <a:lnTo>
                  <a:pt x="0" y="8"/>
                </a:lnTo>
                <a:lnTo>
                  <a:pt x="16" y="64"/>
                </a:lnTo>
                <a:lnTo>
                  <a:pt x="16" y="64"/>
                </a:lnTo>
                <a:lnTo>
                  <a:pt x="8" y="72"/>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grpSp>
        <p:nvGrpSpPr>
          <p:cNvPr id="100" name="Group 99"/>
          <p:cNvGrpSpPr/>
          <p:nvPr/>
        </p:nvGrpSpPr>
        <p:grpSpPr>
          <a:xfrm>
            <a:off x="5991846" y="2610760"/>
            <a:ext cx="690601" cy="514027"/>
            <a:chOff x="6465126" y="2338012"/>
            <a:chExt cx="920801" cy="685369"/>
          </a:xfrm>
        </p:grpSpPr>
        <p:sp>
          <p:nvSpPr>
            <p:cNvPr id="62" name="Freeform 131"/>
            <p:cNvSpPr>
              <a:spLocks/>
            </p:cNvSpPr>
            <p:nvPr/>
          </p:nvSpPr>
          <p:spPr bwMode="auto">
            <a:xfrm>
              <a:off x="6465126" y="2338012"/>
              <a:ext cx="748151" cy="661826"/>
            </a:xfrm>
            <a:custGeom>
              <a:avLst/>
              <a:gdLst/>
              <a:ahLst/>
              <a:cxnLst>
                <a:cxn ang="0">
                  <a:pos x="320" y="336"/>
                </a:cxn>
                <a:cxn ang="0">
                  <a:pos x="336" y="328"/>
                </a:cxn>
                <a:cxn ang="0">
                  <a:pos x="352" y="344"/>
                </a:cxn>
                <a:cxn ang="0">
                  <a:pos x="360" y="368"/>
                </a:cxn>
                <a:cxn ang="0">
                  <a:pos x="376" y="376"/>
                </a:cxn>
                <a:cxn ang="0">
                  <a:pos x="464" y="408"/>
                </a:cxn>
                <a:cxn ang="0">
                  <a:pos x="464" y="432"/>
                </a:cxn>
                <a:cxn ang="0">
                  <a:pos x="472" y="424"/>
                </a:cxn>
                <a:cxn ang="0">
                  <a:pos x="480" y="400"/>
                </a:cxn>
                <a:cxn ang="0">
                  <a:pos x="472" y="392"/>
                </a:cxn>
                <a:cxn ang="0">
                  <a:pos x="488" y="376"/>
                </a:cxn>
                <a:cxn ang="0">
                  <a:pos x="480" y="368"/>
                </a:cxn>
                <a:cxn ang="0">
                  <a:pos x="464" y="296"/>
                </a:cxn>
                <a:cxn ang="0">
                  <a:pos x="464" y="296"/>
                </a:cxn>
                <a:cxn ang="0">
                  <a:pos x="464" y="224"/>
                </a:cxn>
                <a:cxn ang="0">
                  <a:pos x="456" y="200"/>
                </a:cxn>
                <a:cxn ang="0">
                  <a:pos x="448" y="136"/>
                </a:cxn>
                <a:cxn ang="0">
                  <a:pos x="440" y="144"/>
                </a:cxn>
                <a:cxn ang="0">
                  <a:pos x="432" y="136"/>
                </a:cxn>
                <a:cxn ang="0">
                  <a:pos x="424" y="96"/>
                </a:cxn>
                <a:cxn ang="0">
                  <a:pos x="424" y="72"/>
                </a:cxn>
                <a:cxn ang="0">
                  <a:pos x="408" y="0"/>
                </a:cxn>
                <a:cxn ang="0">
                  <a:pos x="320" y="16"/>
                </a:cxn>
                <a:cxn ang="0">
                  <a:pos x="264" y="72"/>
                </a:cxn>
                <a:cxn ang="0">
                  <a:pos x="240" y="112"/>
                </a:cxn>
                <a:cxn ang="0">
                  <a:pos x="216" y="136"/>
                </a:cxn>
                <a:cxn ang="0">
                  <a:pos x="224" y="136"/>
                </a:cxn>
                <a:cxn ang="0">
                  <a:pos x="232" y="144"/>
                </a:cxn>
                <a:cxn ang="0">
                  <a:pos x="232" y="160"/>
                </a:cxn>
                <a:cxn ang="0">
                  <a:pos x="224" y="160"/>
                </a:cxn>
                <a:cxn ang="0">
                  <a:pos x="232" y="184"/>
                </a:cxn>
                <a:cxn ang="0">
                  <a:pos x="232" y="192"/>
                </a:cxn>
                <a:cxn ang="0">
                  <a:pos x="208" y="208"/>
                </a:cxn>
                <a:cxn ang="0">
                  <a:pos x="184" y="232"/>
                </a:cxn>
                <a:cxn ang="0">
                  <a:pos x="176" y="232"/>
                </a:cxn>
                <a:cxn ang="0">
                  <a:pos x="160" y="232"/>
                </a:cxn>
                <a:cxn ang="0">
                  <a:pos x="152" y="240"/>
                </a:cxn>
                <a:cxn ang="0">
                  <a:pos x="136" y="240"/>
                </a:cxn>
                <a:cxn ang="0">
                  <a:pos x="128" y="232"/>
                </a:cxn>
                <a:cxn ang="0">
                  <a:pos x="48" y="256"/>
                </a:cxn>
                <a:cxn ang="0">
                  <a:pos x="40" y="264"/>
                </a:cxn>
                <a:cxn ang="0">
                  <a:pos x="48" y="280"/>
                </a:cxn>
                <a:cxn ang="0">
                  <a:pos x="56" y="296"/>
                </a:cxn>
                <a:cxn ang="0">
                  <a:pos x="56" y="304"/>
                </a:cxn>
                <a:cxn ang="0">
                  <a:pos x="56" y="312"/>
                </a:cxn>
                <a:cxn ang="0">
                  <a:pos x="40" y="328"/>
                </a:cxn>
                <a:cxn ang="0">
                  <a:pos x="32" y="344"/>
                </a:cxn>
                <a:cxn ang="0">
                  <a:pos x="32" y="344"/>
                </a:cxn>
                <a:cxn ang="0">
                  <a:pos x="8" y="368"/>
                </a:cxn>
                <a:cxn ang="0">
                  <a:pos x="0" y="368"/>
                </a:cxn>
                <a:cxn ang="0">
                  <a:pos x="8" y="392"/>
                </a:cxn>
              </a:cxnLst>
              <a:rect l="0" t="0" r="r" b="b"/>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08"/>
                  </a:lnTo>
                  <a:lnTo>
                    <a:pt x="464" y="432"/>
                  </a:lnTo>
                  <a:lnTo>
                    <a:pt x="464" y="432"/>
                  </a:lnTo>
                  <a:lnTo>
                    <a:pt x="472" y="424"/>
                  </a:lnTo>
                  <a:lnTo>
                    <a:pt x="472" y="424"/>
                  </a:lnTo>
                  <a:lnTo>
                    <a:pt x="480" y="400"/>
                  </a:lnTo>
                  <a:lnTo>
                    <a:pt x="480" y="400"/>
                  </a:lnTo>
                  <a:lnTo>
                    <a:pt x="472" y="392"/>
                  </a:lnTo>
                  <a:lnTo>
                    <a:pt x="472" y="392"/>
                  </a:lnTo>
                  <a:lnTo>
                    <a:pt x="488" y="376"/>
                  </a:lnTo>
                  <a:lnTo>
                    <a:pt x="488" y="376"/>
                  </a:lnTo>
                  <a:lnTo>
                    <a:pt x="480" y="368"/>
                  </a:lnTo>
                  <a:lnTo>
                    <a:pt x="480" y="368"/>
                  </a:lnTo>
                  <a:lnTo>
                    <a:pt x="464" y="296"/>
                  </a:lnTo>
                  <a:lnTo>
                    <a:pt x="464" y="296"/>
                  </a:lnTo>
                  <a:lnTo>
                    <a:pt x="464" y="296"/>
                  </a:lnTo>
                  <a:lnTo>
                    <a:pt x="464" y="296"/>
                  </a:lnTo>
                  <a:lnTo>
                    <a:pt x="464" y="224"/>
                  </a:lnTo>
                  <a:lnTo>
                    <a:pt x="464" y="224"/>
                  </a:lnTo>
                  <a:lnTo>
                    <a:pt x="456" y="200"/>
                  </a:lnTo>
                  <a:lnTo>
                    <a:pt x="448" y="152"/>
                  </a:lnTo>
                  <a:lnTo>
                    <a:pt x="448" y="136"/>
                  </a:lnTo>
                  <a:lnTo>
                    <a:pt x="440" y="136"/>
                  </a:lnTo>
                  <a:lnTo>
                    <a:pt x="440" y="144"/>
                  </a:lnTo>
                  <a:lnTo>
                    <a:pt x="440" y="144"/>
                  </a:lnTo>
                  <a:lnTo>
                    <a:pt x="432" y="136"/>
                  </a:lnTo>
                  <a:lnTo>
                    <a:pt x="432" y="136"/>
                  </a:lnTo>
                  <a:lnTo>
                    <a:pt x="424" y="96"/>
                  </a:lnTo>
                  <a:lnTo>
                    <a:pt x="424" y="72"/>
                  </a:lnTo>
                  <a:lnTo>
                    <a:pt x="424" y="72"/>
                  </a:lnTo>
                  <a:lnTo>
                    <a:pt x="416" y="56"/>
                  </a:lnTo>
                  <a:lnTo>
                    <a:pt x="408" y="0"/>
                  </a:lnTo>
                  <a:lnTo>
                    <a:pt x="408" y="0"/>
                  </a:lnTo>
                  <a:lnTo>
                    <a:pt x="320" y="16"/>
                  </a:lnTo>
                  <a:lnTo>
                    <a:pt x="296" y="24"/>
                  </a:lnTo>
                  <a:lnTo>
                    <a:pt x="264" y="72"/>
                  </a:lnTo>
                  <a:lnTo>
                    <a:pt x="248" y="96"/>
                  </a:lnTo>
                  <a:lnTo>
                    <a:pt x="240" y="112"/>
                  </a:lnTo>
                  <a:lnTo>
                    <a:pt x="216" y="136"/>
                  </a:lnTo>
                  <a:lnTo>
                    <a:pt x="216" y="136"/>
                  </a:lnTo>
                  <a:lnTo>
                    <a:pt x="224" y="136"/>
                  </a:lnTo>
                  <a:lnTo>
                    <a:pt x="224" y="136"/>
                  </a:lnTo>
                  <a:lnTo>
                    <a:pt x="232" y="144"/>
                  </a:lnTo>
                  <a:lnTo>
                    <a:pt x="232" y="144"/>
                  </a:lnTo>
                  <a:lnTo>
                    <a:pt x="232" y="160"/>
                  </a:lnTo>
                  <a:lnTo>
                    <a:pt x="232" y="160"/>
                  </a:lnTo>
                  <a:lnTo>
                    <a:pt x="224" y="160"/>
                  </a:lnTo>
                  <a:lnTo>
                    <a:pt x="224" y="160"/>
                  </a:lnTo>
                  <a:lnTo>
                    <a:pt x="232" y="168"/>
                  </a:lnTo>
                  <a:lnTo>
                    <a:pt x="232" y="184"/>
                  </a:lnTo>
                  <a:lnTo>
                    <a:pt x="232" y="192"/>
                  </a:lnTo>
                  <a:lnTo>
                    <a:pt x="232" y="192"/>
                  </a:lnTo>
                  <a:lnTo>
                    <a:pt x="224" y="192"/>
                  </a:lnTo>
                  <a:lnTo>
                    <a:pt x="208" y="208"/>
                  </a:lnTo>
                  <a:lnTo>
                    <a:pt x="200" y="224"/>
                  </a:lnTo>
                  <a:lnTo>
                    <a:pt x="184" y="232"/>
                  </a:lnTo>
                  <a:lnTo>
                    <a:pt x="184" y="232"/>
                  </a:lnTo>
                  <a:lnTo>
                    <a:pt x="176" y="232"/>
                  </a:lnTo>
                  <a:lnTo>
                    <a:pt x="168" y="232"/>
                  </a:lnTo>
                  <a:lnTo>
                    <a:pt x="160" y="232"/>
                  </a:lnTo>
                  <a:lnTo>
                    <a:pt x="152" y="240"/>
                  </a:lnTo>
                  <a:lnTo>
                    <a:pt x="152" y="240"/>
                  </a:lnTo>
                  <a:lnTo>
                    <a:pt x="136" y="240"/>
                  </a:lnTo>
                  <a:lnTo>
                    <a:pt x="136" y="240"/>
                  </a:lnTo>
                  <a:lnTo>
                    <a:pt x="128" y="232"/>
                  </a:lnTo>
                  <a:lnTo>
                    <a:pt x="128" y="232"/>
                  </a:lnTo>
                  <a:lnTo>
                    <a:pt x="80" y="232"/>
                  </a:lnTo>
                  <a:lnTo>
                    <a:pt x="48" y="256"/>
                  </a:lnTo>
                  <a:lnTo>
                    <a:pt x="40" y="264"/>
                  </a:lnTo>
                  <a:lnTo>
                    <a:pt x="40" y="264"/>
                  </a:lnTo>
                  <a:lnTo>
                    <a:pt x="40" y="272"/>
                  </a:lnTo>
                  <a:lnTo>
                    <a:pt x="48" y="280"/>
                  </a:lnTo>
                  <a:lnTo>
                    <a:pt x="56" y="288"/>
                  </a:lnTo>
                  <a:lnTo>
                    <a:pt x="56" y="296"/>
                  </a:lnTo>
                  <a:lnTo>
                    <a:pt x="56" y="296"/>
                  </a:lnTo>
                  <a:lnTo>
                    <a:pt x="56" y="304"/>
                  </a:lnTo>
                  <a:lnTo>
                    <a:pt x="56" y="312"/>
                  </a:lnTo>
                  <a:lnTo>
                    <a:pt x="56" y="312"/>
                  </a:lnTo>
                  <a:lnTo>
                    <a:pt x="48" y="320"/>
                  </a:lnTo>
                  <a:lnTo>
                    <a:pt x="40" y="328"/>
                  </a:lnTo>
                  <a:lnTo>
                    <a:pt x="32" y="344"/>
                  </a:lnTo>
                  <a:lnTo>
                    <a:pt x="32" y="344"/>
                  </a:lnTo>
                  <a:lnTo>
                    <a:pt x="32" y="344"/>
                  </a:lnTo>
                  <a:lnTo>
                    <a:pt x="32" y="344"/>
                  </a:lnTo>
                  <a:lnTo>
                    <a:pt x="24" y="352"/>
                  </a:lnTo>
                  <a:lnTo>
                    <a:pt x="8" y="368"/>
                  </a:lnTo>
                  <a:lnTo>
                    <a:pt x="0" y="368"/>
                  </a:lnTo>
                  <a:lnTo>
                    <a:pt x="0" y="368"/>
                  </a:lnTo>
                  <a:lnTo>
                    <a:pt x="8" y="392"/>
                  </a:lnTo>
                  <a:lnTo>
                    <a:pt x="8" y="392"/>
                  </a:lnTo>
                  <a:lnTo>
                    <a:pt x="112" y="376"/>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sp>
          <p:nvSpPr>
            <p:cNvPr id="87" name="Freeform 177"/>
            <p:cNvSpPr>
              <a:spLocks/>
            </p:cNvSpPr>
            <p:nvPr/>
          </p:nvSpPr>
          <p:spPr bwMode="auto">
            <a:xfrm>
              <a:off x="7164882" y="2888662"/>
              <a:ext cx="221045" cy="134719"/>
            </a:xfrm>
            <a:custGeom>
              <a:avLst/>
              <a:gdLst/>
              <a:ahLst/>
              <a:cxnLst>
                <a:cxn ang="0">
                  <a:pos x="0" y="88"/>
                </a:cxn>
                <a:cxn ang="0">
                  <a:pos x="0" y="80"/>
                </a:cxn>
                <a:cxn ang="0">
                  <a:pos x="8" y="64"/>
                </a:cxn>
                <a:cxn ang="0">
                  <a:pos x="16" y="56"/>
                </a:cxn>
                <a:cxn ang="0">
                  <a:pos x="24" y="48"/>
                </a:cxn>
                <a:cxn ang="0">
                  <a:pos x="32" y="40"/>
                </a:cxn>
                <a:cxn ang="0">
                  <a:pos x="48" y="40"/>
                </a:cxn>
                <a:cxn ang="0">
                  <a:pos x="48" y="40"/>
                </a:cxn>
                <a:cxn ang="0">
                  <a:pos x="64" y="32"/>
                </a:cxn>
                <a:cxn ang="0">
                  <a:pos x="88" y="24"/>
                </a:cxn>
                <a:cxn ang="0">
                  <a:pos x="112" y="0"/>
                </a:cxn>
                <a:cxn ang="0">
                  <a:pos x="112" y="8"/>
                </a:cxn>
                <a:cxn ang="0">
                  <a:pos x="104" y="16"/>
                </a:cxn>
                <a:cxn ang="0">
                  <a:pos x="96" y="24"/>
                </a:cxn>
                <a:cxn ang="0">
                  <a:pos x="96" y="32"/>
                </a:cxn>
                <a:cxn ang="0">
                  <a:pos x="96" y="32"/>
                </a:cxn>
                <a:cxn ang="0">
                  <a:pos x="96" y="32"/>
                </a:cxn>
                <a:cxn ang="0">
                  <a:pos x="96" y="40"/>
                </a:cxn>
                <a:cxn ang="0">
                  <a:pos x="96" y="40"/>
                </a:cxn>
                <a:cxn ang="0">
                  <a:pos x="104" y="32"/>
                </a:cxn>
                <a:cxn ang="0">
                  <a:pos x="104" y="32"/>
                </a:cxn>
                <a:cxn ang="0">
                  <a:pos x="112" y="16"/>
                </a:cxn>
                <a:cxn ang="0">
                  <a:pos x="128" y="8"/>
                </a:cxn>
                <a:cxn ang="0">
                  <a:pos x="128" y="8"/>
                </a:cxn>
                <a:cxn ang="0">
                  <a:pos x="136" y="0"/>
                </a:cxn>
                <a:cxn ang="0">
                  <a:pos x="144" y="0"/>
                </a:cxn>
                <a:cxn ang="0">
                  <a:pos x="144" y="8"/>
                </a:cxn>
                <a:cxn ang="0">
                  <a:pos x="96" y="48"/>
                </a:cxn>
                <a:cxn ang="0">
                  <a:pos x="72" y="64"/>
                </a:cxn>
                <a:cxn ang="0">
                  <a:pos x="72" y="64"/>
                </a:cxn>
                <a:cxn ang="0">
                  <a:pos x="80" y="48"/>
                </a:cxn>
                <a:cxn ang="0">
                  <a:pos x="80" y="48"/>
                </a:cxn>
                <a:cxn ang="0">
                  <a:pos x="56" y="56"/>
                </a:cxn>
                <a:cxn ang="0">
                  <a:pos x="32" y="72"/>
                </a:cxn>
                <a:cxn ang="0">
                  <a:pos x="8" y="88"/>
                </a:cxn>
                <a:cxn ang="0">
                  <a:pos x="16" y="88"/>
                </a:cxn>
                <a:cxn ang="0">
                  <a:pos x="16" y="80"/>
                </a:cxn>
                <a:cxn ang="0">
                  <a:pos x="0" y="88"/>
                </a:cxn>
              </a:cxnLst>
              <a:rect l="0" t="0" r="r" b="b"/>
              <a:pathLst>
                <a:path w="144" h="88">
                  <a:moveTo>
                    <a:pt x="0" y="88"/>
                  </a:moveTo>
                  <a:lnTo>
                    <a:pt x="0" y="88"/>
                  </a:lnTo>
                  <a:lnTo>
                    <a:pt x="0" y="88"/>
                  </a:lnTo>
                  <a:lnTo>
                    <a:pt x="0" y="80"/>
                  </a:lnTo>
                  <a:lnTo>
                    <a:pt x="0" y="72"/>
                  </a:lnTo>
                  <a:lnTo>
                    <a:pt x="8" y="64"/>
                  </a:lnTo>
                  <a:lnTo>
                    <a:pt x="16" y="64"/>
                  </a:lnTo>
                  <a:lnTo>
                    <a:pt x="16" y="56"/>
                  </a:lnTo>
                  <a:lnTo>
                    <a:pt x="16" y="48"/>
                  </a:lnTo>
                  <a:lnTo>
                    <a:pt x="24" y="48"/>
                  </a:lnTo>
                  <a:lnTo>
                    <a:pt x="24" y="48"/>
                  </a:lnTo>
                  <a:lnTo>
                    <a:pt x="32" y="40"/>
                  </a:lnTo>
                  <a:lnTo>
                    <a:pt x="32" y="40"/>
                  </a:lnTo>
                  <a:lnTo>
                    <a:pt x="48" y="40"/>
                  </a:lnTo>
                  <a:lnTo>
                    <a:pt x="48" y="40"/>
                  </a:lnTo>
                  <a:lnTo>
                    <a:pt x="48" y="40"/>
                  </a:lnTo>
                  <a:lnTo>
                    <a:pt x="48" y="32"/>
                  </a:lnTo>
                  <a:lnTo>
                    <a:pt x="64" y="32"/>
                  </a:lnTo>
                  <a:lnTo>
                    <a:pt x="88" y="24"/>
                  </a:lnTo>
                  <a:lnTo>
                    <a:pt x="88" y="24"/>
                  </a:lnTo>
                  <a:lnTo>
                    <a:pt x="104" y="0"/>
                  </a:lnTo>
                  <a:lnTo>
                    <a:pt x="112" y="0"/>
                  </a:lnTo>
                  <a:lnTo>
                    <a:pt x="112" y="0"/>
                  </a:lnTo>
                  <a:lnTo>
                    <a:pt x="112" y="8"/>
                  </a:lnTo>
                  <a:lnTo>
                    <a:pt x="104" y="8"/>
                  </a:lnTo>
                  <a:lnTo>
                    <a:pt x="104" y="16"/>
                  </a:lnTo>
                  <a:lnTo>
                    <a:pt x="104" y="16"/>
                  </a:lnTo>
                  <a:lnTo>
                    <a:pt x="96" y="24"/>
                  </a:lnTo>
                  <a:lnTo>
                    <a:pt x="96" y="32"/>
                  </a:lnTo>
                  <a:lnTo>
                    <a:pt x="96" y="32"/>
                  </a:lnTo>
                  <a:lnTo>
                    <a:pt x="96" y="32"/>
                  </a:lnTo>
                  <a:lnTo>
                    <a:pt x="96" y="32"/>
                  </a:lnTo>
                  <a:lnTo>
                    <a:pt x="96" y="32"/>
                  </a:lnTo>
                  <a:lnTo>
                    <a:pt x="96" y="32"/>
                  </a:lnTo>
                  <a:lnTo>
                    <a:pt x="96" y="32"/>
                  </a:lnTo>
                  <a:lnTo>
                    <a:pt x="96" y="40"/>
                  </a:lnTo>
                  <a:lnTo>
                    <a:pt x="96" y="40"/>
                  </a:lnTo>
                  <a:lnTo>
                    <a:pt x="96" y="40"/>
                  </a:lnTo>
                  <a:lnTo>
                    <a:pt x="96" y="40"/>
                  </a:lnTo>
                  <a:lnTo>
                    <a:pt x="104" y="32"/>
                  </a:lnTo>
                  <a:lnTo>
                    <a:pt x="104" y="32"/>
                  </a:lnTo>
                  <a:lnTo>
                    <a:pt x="104" y="32"/>
                  </a:lnTo>
                  <a:lnTo>
                    <a:pt x="104" y="24"/>
                  </a:lnTo>
                  <a:lnTo>
                    <a:pt x="112" y="16"/>
                  </a:lnTo>
                  <a:lnTo>
                    <a:pt x="120" y="8"/>
                  </a:lnTo>
                  <a:lnTo>
                    <a:pt x="128" y="8"/>
                  </a:lnTo>
                  <a:lnTo>
                    <a:pt x="128" y="8"/>
                  </a:lnTo>
                  <a:lnTo>
                    <a:pt x="128" y="8"/>
                  </a:lnTo>
                  <a:lnTo>
                    <a:pt x="136" y="8"/>
                  </a:lnTo>
                  <a:lnTo>
                    <a:pt x="136" y="0"/>
                  </a:lnTo>
                  <a:lnTo>
                    <a:pt x="144" y="0"/>
                  </a:lnTo>
                  <a:lnTo>
                    <a:pt x="144" y="0"/>
                  </a:lnTo>
                  <a:lnTo>
                    <a:pt x="144" y="0"/>
                  </a:lnTo>
                  <a:lnTo>
                    <a:pt x="144" y="8"/>
                  </a:lnTo>
                  <a:lnTo>
                    <a:pt x="128" y="16"/>
                  </a:lnTo>
                  <a:lnTo>
                    <a:pt x="96" y="48"/>
                  </a:lnTo>
                  <a:lnTo>
                    <a:pt x="80" y="56"/>
                  </a:lnTo>
                  <a:lnTo>
                    <a:pt x="72" y="64"/>
                  </a:lnTo>
                  <a:lnTo>
                    <a:pt x="72" y="64"/>
                  </a:lnTo>
                  <a:lnTo>
                    <a:pt x="72" y="64"/>
                  </a:lnTo>
                  <a:lnTo>
                    <a:pt x="80" y="56"/>
                  </a:lnTo>
                  <a:lnTo>
                    <a:pt x="80" y="48"/>
                  </a:lnTo>
                  <a:lnTo>
                    <a:pt x="80" y="48"/>
                  </a:lnTo>
                  <a:lnTo>
                    <a:pt x="80" y="48"/>
                  </a:lnTo>
                  <a:lnTo>
                    <a:pt x="64" y="56"/>
                  </a:lnTo>
                  <a:lnTo>
                    <a:pt x="56" y="56"/>
                  </a:lnTo>
                  <a:lnTo>
                    <a:pt x="48" y="64"/>
                  </a:lnTo>
                  <a:lnTo>
                    <a:pt x="32" y="72"/>
                  </a:lnTo>
                  <a:lnTo>
                    <a:pt x="16" y="88"/>
                  </a:lnTo>
                  <a:lnTo>
                    <a:pt x="8" y="88"/>
                  </a:lnTo>
                  <a:lnTo>
                    <a:pt x="8" y="88"/>
                  </a:lnTo>
                  <a:lnTo>
                    <a:pt x="16" y="88"/>
                  </a:lnTo>
                  <a:lnTo>
                    <a:pt x="16" y="80"/>
                  </a:lnTo>
                  <a:lnTo>
                    <a:pt x="16" y="80"/>
                  </a:lnTo>
                  <a:lnTo>
                    <a:pt x="8" y="80"/>
                  </a:lnTo>
                  <a:lnTo>
                    <a:pt x="0" y="88"/>
                  </a:lnTo>
                  <a:close/>
                </a:path>
              </a:pathLst>
            </a:custGeom>
            <a:solidFill>
              <a:srgbClr val="3B325E"/>
            </a:solidFill>
            <a:ln w="6350" cmpd="sng">
              <a:solidFill>
                <a:srgbClr val="FFFFFF"/>
              </a:solidFill>
              <a:round/>
              <a:headEnd/>
              <a:tailEnd/>
            </a:ln>
          </p:spPr>
          <p:txBody>
            <a:bodyPr>
              <a:prstTxWarp prst="textNoShape">
                <a:avLst/>
              </a:prstTxWarp>
            </a:bodyPr>
            <a:lstStyle/>
            <a:p>
              <a:pPr defTabSz="342900"/>
              <a:endParaRPr lang="en-US" sz="1350" dirty="0">
                <a:solidFill>
                  <a:prstClr val="black"/>
                </a:solidFill>
              </a:endParaRPr>
            </a:p>
          </p:txBody>
        </p:sp>
      </p:grpSp>
      <p:sp>
        <p:nvSpPr>
          <p:cNvPr id="92" name="Oval 91"/>
          <p:cNvSpPr/>
          <p:nvPr/>
        </p:nvSpPr>
        <p:spPr>
          <a:xfrm>
            <a:off x="4822911" y="5230228"/>
            <a:ext cx="103606" cy="103607"/>
          </a:xfrm>
          <a:prstGeom prst="ellipse">
            <a:avLst/>
          </a:prstGeom>
          <a:solidFill>
            <a:srgbClr val="91A2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4" name="Oval 93"/>
          <p:cNvSpPr/>
          <p:nvPr/>
        </p:nvSpPr>
        <p:spPr>
          <a:xfrm>
            <a:off x="4819779" y="5390894"/>
            <a:ext cx="103606" cy="103607"/>
          </a:xfrm>
          <a:prstGeom prst="ellipse">
            <a:avLst/>
          </a:prstGeom>
          <a:solidFill>
            <a:srgbClr val="E798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5" name="Oval 94"/>
          <p:cNvSpPr/>
          <p:nvPr/>
        </p:nvSpPr>
        <p:spPr>
          <a:xfrm>
            <a:off x="4822911" y="5098222"/>
            <a:ext cx="103606" cy="103607"/>
          </a:xfrm>
          <a:prstGeom prst="ellipse">
            <a:avLst/>
          </a:prstGeom>
          <a:solidFill>
            <a:srgbClr val="3B32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6" name="TextBox 95"/>
          <p:cNvSpPr txBox="1"/>
          <p:nvPr/>
        </p:nvSpPr>
        <p:spPr>
          <a:xfrm>
            <a:off x="4914898" y="5221353"/>
            <a:ext cx="2260607" cy="196208"/>
          </a:xfrm>
          <a:prstGeom prst="rect">
            <a:avLst/>
          </a:prstGeom>
          <a:noFill/>
        </p:spPr>
        <p:txBody>
          <a:bodyPr wrap="square" rtlCol="0">
            <a:spAutoFit/>
          </a:bodyPr>
          <a:lstStyle/>
          <a:p>
            <a:pPr defTabSz="342900"/>
            <a:r>
              <a:rPr lang="en-US" sz="675" dirty="0">
                <a:solidFill>
                  <a:prstClr val="black"/>
                </a:solidFill>
                <a:ea typeface="Cambria"/>
                <a:cs typeface="Arial"/>
              </a:rPr>
              <a:t>Has adopted only the English language arts standards</a:t>
            </a:r>
            <a:endParaRPr lang="en-US" sz="675" dirty="0">
              <a:solidFill>
                <a:prstClr val="black"/>
              </a:solidFill>
              <a:cs typeface="Arial"/>
            </a:endParaRPr>
          </a:p>
        </p:txBody>
      </p:sp>
      <p:sp>
        <p:nvSpPr>
          <p:cNvPr id="97" name="TextBox 96"/>
          <p:cNvSpPr txBox="1"/>
          <p:nvPr/>
        </p:nvSpPr>
        <p:spPr>
          <a:xfrm>
            <a:off x="4918315" y="5374454"/>
            <a:ext cx="2520954" cy="196208"/>
          </a:xfrm>
          <a:prstGeom prst="rect">
            <a:avLst/>
          </a:prstGeom>
          <a:noFill/>
        </p:spPr>
        <p:txBody>
          <a:bodyPr wrap="square" rtlCol="0">
            <a:spAutoFit/>
          </a:bodyPr>
          <a:lstStyle/>
          <a:p>
            <a:pPr defTabSz="342900"/>
            <a:r>
              <a:rPr lang="en-US" sz="675" dirty="0">
                <a:solidFill>
                  <a:prstClr val="black"/>
                </a:solidFill>
                <a:ea typeface="Cambria"/>
                <a:cs typeface="Arial"/>
              </a:rPr>
              <a:t>Has not adopted the standards</a:t>
            </a:r>
            <a:endParaRPr lang="en-US" sz="675" dirty="0">
              <a:solidFill>
                <a:prstClr val="black"/>
              </a:solidFill>
              <a:cs typeface="Arial"/>
            </a:endParaRPr>
          </a:p>
        </p:txBody>
      </p:sp>
      <p:sp>
        <p:nvSpPr>
          <p:cNvPr id="98" name="TextBox 97"/>
          <p:cNvSpPr txBox="1"/>
          <p:nvPr/>
        </p:nvSpPr>
        <p:spPr>
          <a:xfrm>
            <a:off x="4910553" y="5068252"/>
            <a:ext cx="2520954" cy="196208"/>
          </a:xfrm>
          <a:prstGeom prst="rect">
            <a:avLst/>
          </a:prstGeom>
          <a:noFill/>
        </p:spPr>
        <p:txBody>
          <a:bodyPr wrap="square" rtlCol="0">
            <a:spAutoFit/>
          </a:bodyPr>
          <a:lstStyle/>
          <a:p>
            <a:pPr defTabSz="342900"/>
            <a:r>
              <a:rPr lang="en-US" sz="675" dirty="0">
                <a:solidFill>
                  <a:prstClr val="black"/>
                </a:solidFill>
                <a:ea typeface="Cambria"/>
                <a:cs typeface="Arial"/>
              </a:rPr>
              <a:t>Has adopted both the math and English language arts standards</a:t>
            </a:r>
            <a:endParaRPr lang="en-US" sz="675" dirty="0">
              <a:solidFill>
                <a:prstClr val="black"/>
              </a:solidFill>
              <a:cs typeface="Arial"/>
            </a:endParaRPr>
          </a:p>
        </p:txBody>
      </p:sp>
      <p:sp>
        <p:nvSpPr>
          <p:cNvPr id="103" name="5-Point Star 102"/>
          <p:cNvSpPr/>
          <p:nvPr/>
        </p:nvSpPr>
        <p:spPr>
          <a:xfrm>
            <a:off x="6255903" y="3328070"/>
            <a:ext cx="81482" cy="81482"/>
          </a:xfrm>
          <a:prstGeom prst="star5">
            <a:avLst/>
          </a:prstGeom>
          <a:solidFill>
            <a:srgbClr val="AB0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9" name="Oval 98"/>
          <p:cNvSpPr/>
          <p:nvPr/>
        </p:nvSpPr>
        <p:spPr>
          <a:xfrm>
            <a:off x="4819779" y="5543995"/>
            <a:ext cx="103606" cy="103607"/>
          </a:xfrm>
          <a:prstGeom prst="ellipse">
            <a:avLst/>
          </a:prstGeom>
          <a:pattFill prst="wdUpDiag">
            <a:fgClr>
              <a:srgbClr val="E7982E"/>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6" name="TextBox 105"/>
          <p:cNvSpPr txBox="1"/>
          <p:nvPr/>
        </p:nvSpPr>
        <p:spPr>
          <a:xfrm>
            <a:off x="4918315" y="5527556"/>
            <a:ext cx="2520954" cy="196208"/>
          </a:xfrm>
          <a:prstGeom prst="rect">
            <a:avLst/>
          </a:prstGeom>
          <a:noFill/>
        </p:spPr>
        <p:txBody>
          <a:bodyPr wrap="square" rtlCol="0">
            <a:spAutoFit/>
          </a:bodyPr>
          <a:lstStyle/>
          <a:p>
            <a:pPr defTabSz="342900"/>
            <a:r>
              <a:rPr lang="en-US" sz="675" dirty="0">
                <a:solidFill>
                  <a:prstClr val="black"/>
                </a:solidFill>
                <a:ea typeface="Cambria"/>
                <a:cs typeface="Arial"/>
              </a:rPr>
              <a:t>Has repealed its adoption of the standards</a:t>
            </a:r>
            <a:endParaRPr lang="en-US" sz="675" dirty="0">
              <a:solidFill>
                <a:prstClr val="black"/>
              </a:solidFill>
              <a:cs typeface="Arial"/>
            </a:endParaRPr>
          </a:p>
        </p:txBody>
      </p:sp>
    </p:spTree>
    <p:extLst>
      <p:ext uri="{BB962C8B-B14F-4D97-AF65-F5344CB8AC3E}">
        <p14:creationId xmlns:p14="http://schemas.microsoft.com/office/powerpoint/2010/main" val="268360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34B06-FF70-8B47-B17C-B368C232A9CF}" type="slidenum">
              <a:rPr lang="en-US" smtClean="0"/>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2032000"/>
            <a:ext cx="5842000" cy="2794000"/>
          </a:xfrm>
          <a:prstGeom prst="rect">
            <a:avLst/>
          </a:prstGeom>
        </p:spPr>
      </p:pic>
    </p:spTree>
    <p:extLst>
      <p:ext uri="{BB962C8B-B14F-4D97-AF65-F5344CB8AC3E}">
        <p14:creationId xmlns:p14="http://schemas.microsoft.com/office/powerpoint/2010/main" val="97081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Education First">
      <a:dk1>
        <a:sysClr val="windowText" lastClr="000000"/>
      </a:dk1>
      <a:lt1>
        <a:sysClr val="window" lastClr="FFFFFF"/>
      </a:lt1>
      <a:dk2>
        <a:srgbClr val="404040"/>
      </a:dk2>
      <a:lt2>
        <a:srgbClr val="EEECE1"/>
      </a:lt2>
      <a:accent1>
        <a:srgbClr val="91A226"/>
      </a:accent1>
      <a:accent2>
        <a:srgbClr val="3B325E"/>
      </a:accent2>
      <a:accent3>
        <a:srgbClr val="E7982E"/>
      </a:accent3>
      <a:accent4>
        <a:srgbClr val="F1B967"/>
      </a:accent4>
      <a:accent5>
        <a:srgbClr val="AB0833"/>
      </a:accent5>
      <a:accent6>
        <a:srgbClr val="404040"/>
      </a:accent6>
      <a:hlink>
        <a:srgbClr val="91A226"/>
      </a:hlink>
      <a:folHlink>
        <a:srgbClr val="91A2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487F1A2F17B44A3739BC9DC7DA8B4" ma:contentTypeVersion="2" ma:contentTypeDescription="Create a new document." ma:contentTypeScope="" ma:versionID="4395444da752219d85d47e1ea0d3bc61">
  <xsd:schema xmlns:xsd="http://www.w3.org/2001/XMLSchema" xmlns:xs="http://www.w3.org/2001/XMLSchema" xmlns:p="http://schemas.microsoft.com/office/2006/metadata/properties" xmlns:ns2="082d6df9-30e1-4c28-8682-a604c271e419" targetNamespace="http://schemas.microsoft.com/office/2006/metadata/properties" ma:root="true" ma:fieldsID="81340daae32b23551cc58a5b9d3f26fc" ns2:_="">
    <xsd:import namespace="082d6df9-30e1-4c28-8682-a604c271e419"/>
    <xsd:element name="properties">
      <xsd:complexType>
        <xsd:sequence>
          <xsd:element name="documentManagement">
            <xsd:complexType>
              <xsd:all>
                <xsd:element ref="ns2:Category" minOccurs="0"/>
                <xsd:element ref="ns2:Key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d6df9-30e1-4c28-8682-a604c271e419" elementFormDefault="qualified">
    <xsd:import namespace="http://schemas.microsoft.com/office/2006/documentManagement/types"/>
    <xsd:import namespace="http://schemas.microsoft.com/office/infopath/2007/PartnerControls"/>
    <xsd:element name="Category" ma:index="8" nillable="true" ma:displayName="Document Category" ma:format="Dropdown" ma:internalName="Category">
      <xsd:simpleType>
        <xsd:restriction base="dms:Choice">
          <xsd:enumeration value="Reusable Document"/>
        </xsd:restriction>
      </xsd:simpleType>
    </xsd:element>
    <xsd:element name="Key_x0020_Document" ma:index="9" ma:displayName="Key Document" ma:default="no" ma:format="RadioButtons" ma:internalName="Key_x0020_Document">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Key_x0020_Document xmlns="082d6df9-30e1-4c28-8682-a604c271e419">no</Key_x0020_Document>
    <Category xmlns="082d6df9-30e1-4c28-8682-a604c271e419" xsi:nil="true"/>
  </documentManagement>
</p:properties>
</file>

<file path=customXml/itemProps1.xml><?xml version="1.0" encoding="utf-8"?>
<ds:datastoreItem xmlns:ds="http://schemas.openxmlformats.org/officeDocument/2006/customXml" ds:itemID="{2EB09ACB-2D53-437C-A3C7-2F388BB338EA}">
  <ds:schemaRefs>
    <ds:schemaRef ds:uri="http://schemas.microsoft.com/sharepoint/v3/contenttype/forms"/>
  </ds:schemaRefs>
</ds:datastoreItem>
</file>

<file path=customXml/itemProps2.xml><?xml version="1.0" encoding="utf-8"?>
<ds:datastoreItem xmlns:ds="http://schemas.openxmlformats.org/officeDocument/2006/customXml" ds:itemID="{B1B36770-CDB5-4C64-A12D-6F35E2F23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d6df9-30e1-4c28-8682-a604c271e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6BC73-F542-4C58-813D-EC7CF67BC58F}">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082d6df9-30e1-4c28-8682-a604c271e419"/>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54437</TotalTime>
  <Words>2981</Words>
  <Application>Microsoft Office PowerPoint</Application>
  <PresentationFormat>On-screen Show (4:3)</PresentationFormat>
  <Paragraphs>356</Paragraphs>
  <Slides>37</Slides>
  <Notes>23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3_Office Theme</vt:lpstr>
      <vt:lpstr>Origin</vt:lpstr>
      <vt:lpstr>PowerPoint Presentation</vt:lpstr>
      <vt:lpstr>PowerPoint Presentation</vt:lpstr>
      <vt:lpstr>PowerPoint Presentation</vt:lpstr>
      <vt:lpstr>Webinar Agenda</vt:lpstr>
      <vt:lpstr>Webinar Objectives</vt:lpstr>
      <vt:lpstr>PowerPoint Presentation</vt:lpstr>
      <vt:lpstr>PowerPoint Presentation</vt:lpstr>
      <vt:lpstr>States that have Adopted Common Core</vt:lpstr>
      <vt:lpstr>PowerPoint Presentation</vt:lpstr>
      <vt:lpstr>PowerPoint Presentation</vt:lpstr>
      <vt:lpstr>Teachers Rely on Materials</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Instructional Materials:  The Work of Louisiana Teacher Leaders</vt:lpstr>
      <vt:lpstr>Louisiana Teacher Leader Advisors</vt:lpstr>
      <vt:lpstr>Instructional Material Review Process</vt:lpstr>
      <vt:lpstr>Ongoing Review Process</vt:lpstr>
      <vt:lpstr>Louisiana’s version of IMET</vt:lpstr>
      <vt:lpstr>Findings Across Multiple Reviews</vt:lpstr>
      <vt:lpstr>Findings Across Multiple Reviews</vt:lpstr>
      <vt:lpstr>Findings Across Multiple Reviews</vt:lpstr>
      <vt:lpstr>PowerPoint Presentation</vt:lpstr>
      <vt:lpstr>Participant Interface</vt:lpstr>
      <vt:lpstr>Other Efforts in the Field</vt:lpstr>
      <vt:lpstr>Other Efforts in the Field</vt:lpstr>
      <vt:lpstr>Summary and Closing</vt:lpstr>
      <vt:lpstr>Locating Webinar Materials</vt:lpstr>
    </vt:vector>
  </TitlesOfParts>
  <Company>Hart-Boillot,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DECK TLE Internal Retreat 6-18-2012</dc:title>
  <dc:creator>Kevin Hart</dc:creator>
  <cp:lastModifiedBy>Kris Justice</cp:lastModifiedBy>
  <cp:revision>841</cp:revision>
  <cp:lastPrinted>2014-03-18T01:14:48Z</cp:lastPrinted>
  <dcterms:created xsi:type="dcterms:W3CDTF">2011-05-19T21:13:40Z</dcterms:created>
  <dcterms:modified xsi:type="dcterms:W3CDTF">2014-05-27T19:46:55Z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0x0101000B7487F1A2F17B44A3739BC9DC7DA8B4</vt:lpwstr>
  </property>
</Properties>
</file>