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6" r:id="rId3"/>
    <p:sldMasterId id="2147483692" r:id="rId4"/>
    <p:sldMasterId id="2147483704" r:id="rId5"/>
    <p:sldMasterId id="2147483798" r:id="rId6"/>
    <p:sldMasterId id="2147483822" r:id="rId7"/>
    <p:sldMasterId id="2147484321" r:id="rId8"/>
    <p:sldMasterId id="2147484333" r:id="rId9"/>
    <p:sldMasterId id="2147484610" r:id="rId10"/>
    <p:sldMasterId id="2147484733" r:id="rId11"/>
  </p:sldMasterIdLst>
  <p:notesMasterIdLst>
    <p:notesMasterId r:id="rId51"/>
  </p:notesMasterIdLst>
  <p:handoutMasterIdLst>
    <p:handoutMasterId r:id="rId52"/>
  </p:handoutMasterIdLst>
  <p:sldIdLst>
    <p:sldId id="256" r:id="rId12"/>
    <p:sldId id="258" r:id="rId13"/>
    <p:sldId id="398" r:id="rId14"/>
    <p:sldId id="264" r:id="rId15"/>
    <p:sldId id="383" r:id="rId16"/>
    <p:sldId id="384" r:id="rId17"/>
    <p:sldId id="385" r:id="rId18"/>
    <p:sldId id="386" r:id="rId19"/>
    <p:sldId id="387" r:id="rId20"/>
    <p:sldId id="388" r:id="rId21"/>
    <p:sldId id="310" r:id="rId22"/>
    <p:sldId id="373" r:id="rId23"/>
    <p:sldId id="374" r:id="rId24"/>
    <p:sldId id="375" r:id="rId25"/>
    <p:sldId id="376" r:id="rId26"/>
    <p:sldId id="377" r:id="rId27"/>
    <p:sldId id="389" r:id="rId28"/>
    <p:sldId id="390" r:id="rId29"/>
    <p:sldId id="311" r:id="rId30"/>
    <p:sldId id="379" r:id="rId31"/>
    <p:sldId id="380" r:id="rId32"/>
    <p:sldId id="381" r:id="rId33"/>
    <p:sldId id="382" r:id="rId34"/>
    <p:sldId id="371" r:id="rId35"/>
    <p:sldId id="372" r:id="rId36"/>
    <p:sldId id="312" r:id="rId37"/>
    <p:sldId id="391" r:id="rId38"/>
    <p:sldId id="392" r:id="rId39"/>
    <p:sldId id="393" r:id="rId40"/>
    <p:sldId id="394" r:id="rId41"/>
    <p:sldId id="395" r:id="rId42"/>
    <p:sldId id="396" r:id="rId43"/>
    <p:sldId id="305" r:id="rId44"/>
    <p:sldId id="369" r:id="rId45"/>
    <p:sldId id="306" r:id="rId46"/>
    <p:sldId id="399" r:id="rId47"/>
    <p:sldId id="307" r:id="rId48"/>
    <p:sldId id="308" r:id="rId49"/>
    <p:sldId id="309" r:id="rId50"/>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9"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4F54C-85C1-4C0B-A5B5-AB1D35748889}"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E0C28351-89AA-4B5B-8708-D48671CD60DC}">
      <dgm:prSet phldrT="[Text]"/>
      <dgm:spPr/>
      <dgm:t>
        <a:bodyPr anchor="b"/>
        <a:lstStyle/>
        <a:p>
          <a:r>
            <a:rPr lang="en-US" dirty="0" smtClean="0"/>
            <a:t>SEL</a:t>
          </a:r>
          <a:endParaRPr lang="en-US" dirty="0"/>
        </a:p>
      </dgm:t>
    </dgm:pt>
    <dgm:pt modelId="{ED104D47-CE83-4B76-947E-73B66DE7D812}" type="parTrans" cxnId="{04D24F6E-C15F-43AA-B508-03F2438DB039}">
      <dgm:prSet/>
      <dgm:spPr/>
      <dgm:t>
        <a:bodyPr/>
        <a:lstStyle/>
        <a:p>
          <a:endParaRPr lang="en-US"/>
        </a:p>
      </dgm:t>
    </dgm:pt>
    <dgm:pt modelId="{B6405006-8C8C-4938-8239-3CD415D7C93A}" type="sibTrans" cxnId="{04D24F6E-C15F-43AA-B508-03F2438DB039}">
      <dgm:prSet/>
      <dgm:spPr/>
      <dgm:t>
        <a:bodyPr/>
        <a:lstStyle/>
        <a:p>
          <a:endParaRPr lang="en-US"/>
        </a:p>
      </dgm:t>
    </dgm:pt>
    <dgm:pt modelId="{15A099B3-0232-4966-B9DF-3999A686C5CA}">
      <dgm:prSet phldrT="[Text]" custT="1"/>
      <dgm:spPr/>
      <dgm:t>
        <a:bodyPr anchor="ctr"/>
        <a:lstStyle/>
        <a:p>
          <a:endParaRPr lang="en-US" sz="2800" dirty="0" smtClean="0"/>
        </a:p>
        <a:p>
          <a:r>
            <a:rPr lang="en-US" sz="2800" dirty="0" smtClean="0"/>
            <a:t>K-12 Schools</a:t>
          </a:r>
        </a:p>
        <a:p>
          <a:r>
            <a:rPr lang="en-US" sz="2000" dirty="0" smtClean="0"/>
            <a:t>[Academic Credentials &amp; Achievement]</a:t>
          </a:r>
          <a:endParaRPr lang="en-US" sz="2000" dirty="0"/>
        </a:p>
      </dgm:t>
    </dgm:pt>
    <dgm:pt modelId="{72EA33D5-CAE2-42B6-B187-49E3B562CA2C}" type="parTrans" cxnId="{B8FEFEC0-ADC4-42AF-8BAE-CDADFD2C9408}">
      <dgm:prSet/>
      <dgm:spPr/>
      <dgm:t>
        <a:bodyPr/>
        <a:lstStyle/>
        <a:p>
          <a:endParaRPr lang="en-US"/>
        </a:p>
      </dgm:t>
    </dgm:pt>
    <dgm:pt modelId="{81B37010-AE80-4E07-BE61-D182F751D79E}" type="sibTrans" cxnId="{B8FEFEC0-ADC4-42AF-8BAE-CDADFD2C9408}">
      <dgm:prSet/>
      <dgm:spPr/>
      <dgm:t>
        <a:bodyPr/>
        <a:lstStyle/>
        <a:p>
          <a:endParaRPr lang="en-US"/>
        </a:p>
      </dgm:t>
    </dgm:pt>
    <dgm:pt modelId="{5E54BAE4-E5A1-4F7E-B7DF-C905CC7B5F65}">
      <dgm:prSet phldrT="[Text]" custT="1"/>
      <dgm:spPr/>
      <dgm:t>
        <a:bodyPr/>
        <a:lstStyle/>
        <a:p>
          <a:endParaRPr lang="en-US" sz="1400" dirty="0" smtClean="0"/>
        </a:p>
        <a:p>
          <a:r>
            <a:rPr lang="en-US" sz="2800" dirty="0" smtClean="0"/>
            <a:t>Prevention Programs</a:t>
          </a:r>
        </a:p>
        <a:p>
          <a:r>
            <a:rPr lang="en-US" sz="2000" dirty="0" smtClean="0"/>
            <a:t>[Risk Reduction] </a:t>
          </a:r>
          <a:endParaRPr lang="en-US" sz="2000" dirty="0"/>
        </a:p>
      </dgm:t>
    </dgm:pt>
    <dgm:pt modelId="{6AD3C7B6-B77A-4166-BE21-69F70DE5D7B2}" type="parTrans" cxnId="{56722C5D-A24B-49C6-BC9C-7A7A20C1AC98}">
      <dgm:prSet/>
      <dgm:spPr/>
      <dgm:t>
        <a:bodyPr/>
        <a:lstStyle/>
        <a:p>
          <a:endParaRPr lang="en-US"/>
        </a:p>
      </dgm:t>
    </dgm:pt>
    <dgm:pt modelId="{DC234935-C20A-4C03-8AD7-1E0AAA5FBC46}" type="sibTrans" cxnId="{56722C5D-A24B-49C6-BC9C-7A7A20C1AC98}">
      <dgm:prSet/>
      <dgm:spPr/>
      <dgm:t>
        <a:bodyPr/>
        <a:lstStyle/>
        <a:p>
          <a:endParaRPr lang="en-US"/>
        </a:p>
      </dgm:t>
    </dgm:pt>
    <dgm:pt modelId="{CB3441E0-7A6C-41A9-ADCD-A75AC31BC542}">
      <dgm:prSet phldrT="[Text]" custT="1"/>
      <dgm:spPr>
        <a:solidFill>
          <a:srgbClr val="9A9D9C"/>
        </a:solidFill>
      </dgm:spPr>
      <dgm:t>
        <a:bodyPr/>
        <a:lstStyle/>
        <a:p>
          <a:r>
            <a:rPr lang="en-US" sz="2800" dirty="0" smtClean="0"/>
            <a:t>Justice/Child Welfare</a:t>
          </a:r>
        </a:p>
        <a:p>
          <a:r>
            <a:rPr lang="en-US" sz="2000" dirty="0" smtClean="0"/>
            <a:t>[Reduced Recidivism, Transition to Independence]</a:t>
          </a:r>
        </a:p>
        <a:p>
          <a:endParaRPr lang="en-US" sz="2000" dirty="0"/>
        </a:p>
      </dgm:t>
    </dgm:pt>
    <dgm:pt modelId="{5E39A578-2DD0-4900-A07B-2E23F486CA13}" type="parTrans" cxnId="{D71B7426-6E57-4B9C-81C2-798C263F0FCB}">
      <dgm:prSet/>
      <dgm:spPr/>
      <dgm:t>
        <a:bodyPr/>
        <a:lstStyle/>
        <a:p>
          <a:endParaRPr lang="en-US"/>
        </a:p>
      </dgm:t>
    </dgm:pt>
    <dgm:pt modelId="{33D70EC2-DF07-48C2-8733-33CAAB60E6A1}" type="sibTrans" cxnId="{D71B7426-6E57-4B9C-81C2-798C263F0FCB}">
      <dgm:prSet/>
      <dgm:spPr/>
      <dgm:t>
        <a:bodyPr/>
        <a:lstStyle/>
        <a:p>
          <a:endParaRPr lang="en-US"/>
        </a:p>
      </dgm:t>
    </dgm:pt>
    <dgm:pt modelId="{A9EDE66A-4B82-4C7D-8C12-A8D6B985828F}">
      <dgm:prSet phldrT="[Text]" custT="1"/>
      <dgm:spPr/>
      <dgm:t>
        <a:bodyPr/>
        <a:lstStyle/>
        <a:p>
          <a:r>
            <a:rPr lang="en-US" sz="3200" dirty="0" smtClean="0"/>
            <a:t>Workforce Training  </a:t>
          </a:r>
        </a:p>
        <a:p>
          <a:r>
            <a:rPr lang="en-US" sz="2000" dirty="0" smtClean="0"/>
            <a:t>[Employment Retention]</a:t>
          </a:r>
        </a:p>
        <a:p>
          <a:endParaRPr lang="en-US" sz="2000" dirty="0" smtClean="0"/>
        </a:p>
        <a:p>
          <a:endParaRPr lang="en-US" sz="1200" dirty="0"/>
        </a:p>
      </dgm:t>
    </dgm:pt>
    <dgm:pt modelId="{04E9CA36-3754-4B13-A09C-5AA8FB4AFF34}" type="parTrans" cxnId="{DFBD677A-F6E1-4F2B-9DC0-7EC7CD31A400}">
      <dgm:prSet/>
      <dgm:spPr/>
      <dgm:t>
        <a:bodyPr/>
        <a:lstStyle/>
        <a:p>
          <a:endParaRPr lang="en-US"/>
        </a:p>
      </dgm:t>
    </dgm:pt>
    <dgm:pt modelId="{B2590814-1D3A-4E93-9085-5BE3E92DCE20}" type="sibTrans" cxnId="{DFBD677A-F6E1-4F2B-9DC0-7EC7CD31A400}">
      <dgm:prSet/>
      <dgm:spPr/>
      <dgm:t>
        <a:bodyPr/>
        <a:lstStyle/>
        <a:p>
          <a:endParaRPr lang="en-US"/>
        </a:p>
      </dgm:t>
    </dgm:pt>
    <dgm:pt modelId="{F65E3A08-AD72-423B-B8B6-C720471DCF81}" type="pres">
      <dgm:prSet presAssocID="{9184F54C-85C1-4C0B-A5B5-AB1D35748889}" presName="diagram" presStyleCnt="0">
        <dgm:presLayoutVars>
          <dgm:chMax val="1"/>
          <dgm:dir/>
          <dgm:animLvl val="ctr"/>
          <dgm:resizeHandles val="exact"/>
        </dgm:presLayoutVars>
      </dgm:prSet>
      <dgm:spPr/>
      <dgm:t>
        <a:bodyPr/>
        <a:lstStyle/>
        <a:p>
          <a:endParaRPr lang="en-US"/>
        </a:p>
      </dgm:t>
    </dgm:pt>
    <dgm:pt modelId="{2E12390F-BBC2-40EC-98E3-B2FC12065212}" type="pres">
      <dgm:prSet presAssocID="{9184F54C-85C1-4C0B-A5B5-AB1D35748889}" presName="matrix" presStyleCnt="0"/>
      <dgm:spPr/>
    </dgm:pt>
    <dgm:pt modelId="{7447A3E8-6B98-4171-953D-D63B61B3C2E2}" type="pres">
      <dgm:prSet presAssocID="{9184F54C-85C1-4C0B-A5B5-AB1D35748889}" presName="tile1" presStyleLbl="node1" presStyleIdx="0" presStyleCnt="4"/>
      <dgm:spPr/>
      <dgm:t>
        <a:bodyPr/>
        <a:lstStyle/>
        <a:p>
          <a:endParaRPr lang="en-US"/>
        </a:p>
      </dgm:t>
    </dgm:pt>
    <dgm:pt modelId="{EC261C2D-9466-43D6-A3FC-03361E73AF0A}" type="pres">
      <dgm:prSet presAssocID="{9184F54C-85C1-4C0B-A5B5-AB1D35748889}" presName="tile1text" presStyleLbl="node1" presStyleIdx="0" presStyleCnt="4">
        <dgm:presLayoutVars>
          <dgm:chMax val="0"/>
          <dgm:chPref val="0"/>
          <dgm:bulletEnabled val="1"/>
        </dgm:presLayoutVars>
      </dgm:prSet>
      <dgm:spPr/>
      <dgm:t>
        <a:bodyPr/>
        <a:lstStyle/>
        <a:p>
          <a:endParaRPr lang="en-US"/>
        </a:p>
      </dgm:t>
    </dgm:pt>
    <dgm:pt modelId="{C444A5B2-F097-4104-8B58-491E8F661330}" type="pres">
      <dgm:prSet presAssocID="{9184F54C-85C1-4C0B-A5B5-AB1D35748889}" presName="tile2" presStyleLbl="node1" presStyleIdx="1" presStyleCnt="4"/>
      <dgm:spPr/>
      <dgm:t>
        <a:bodyPr/>
        <a:lstStyle/>
        <a:p>
          <a:endParaRPr lang="en-US"/>
        </a:p>
      </dgm:t>
    </dgm:pt>
    <dgm:pt modelId="{EF2A9340-64C0-44D7-B86F-7CF31DE6190C}" type="pres">
      <dgm:prSet presAssocID="{9184F54C-85C1-4C0B-A5B5-AB1D35748889}" presName="tile2text" presStyleLbl="node1" presStyleIdx="1" presStyleCnt="4">
        <dgm:presLayoutVars>
          <dgm:chMax val="0"/>
          <dgm:chPref val="0"/>
          <dgm:bulletEnabled val="1"/>
        </dgm:presLayoutVars>
      </dgm:prSet>
      <dgm:spPr/>
      <dgm:t>
        <a:bodyPr/>
        <a:lstStyle/>
        <a:p>
          <a:endParaRPr lang="en-US"/>
        </a:p>
      </dgm:t>
    </dgm:pt>
    <dgm:pt modelId="{2639B6EE-0715-4436-9703-890CFD6303CF}" type="pres">
      <dgm:prSet presAssocID="{9184F54C-85C1-4C0B-A5B5-AB1D35748889}" presName="tile3" presStyleLbl="node1" presStyleIdx="2" presStyleCnt="4"/>
      <dgm:spPr/>
      <dgm:t>
        <a:bodyPr/>
        <a:lstStyle/>
        <a:p>
          <a:endParaRPr lang="en-US"/>
        </a:p>
      </dgm:t>
    </dgm:pt>
    <dgm:pt modelId="{6B5546F9-0839-4FBF-B35D-C86ACBDE12B0}" type="pres">
      <dgm:prSet presAssocID="{9184F54C-85C1-4C0B-A5B5-AB1D35748889}" presName="tile3text" presStyleLbl="node1" presStyleIdx="2" presStyleCnt="4">
        <dgm:presLayoutVars>
          <dgm:chMax val="0"/>
          <dgm:chPref val="0"/>
          <dgm:bulletEnabled val="1"/>
        </dgm:presLayoutVars>
      </dgm:prSet>
      <dgm:spPr/>
      <dgm:t>
        <a:bodyPr/>
        <a:lstStyle/>
        <a:p>
          <a:endParaRPr lang="en-US"/>
        </a:p>
      </dgm:t>
    </dgm:pt>
    <dgm:pt modelId="{62FC01B9-9C84-4C5E-99B7-FF01B0BF4EF8}" type="pres">
      <dgm:prSet presAssocID="{9184F54C-85C1-4C0B-A5B5-AB1D35748889}" presName="tile4" presStyleLbl="node1" presStyleIdx="3" presStyleCnt="4"/>
      <dgm:spPr/>
      <dgm:t>
        <a:bodyPr/>
        <a:lstStyle/>
        <a:p>
          <a:endParaRPr lang="en-US"/>
        </a:p>
      </dgm:t>
    </dgm:pt>
    <dgm:pt modelId="{91AC318F-F4D6-4E13-9314-44C648421141}" type="pres">
      <dgm:prSet presAssocID="{9184F54C-85C1-4C0B-A5B5-AB1D35748889}" presName="tile4text" presStyleLbl="node1" presStyleIdx="3" presStyleCnt="4">
        <dgm:presLayoutVars>
          <dgm:chMax val="0"/>
          <dgm:chPref val="0"/>
          <dgm:bulletEnabled val="1"/>
        </dgm:presLayoutVars>
      </dgm:prSet>
      <dgm:spPr/>
      <dgm:t>
        <a:bodyPr/>
        <a:lstStyle/>
        <a:p>
          <a:endParaRPr lang="en-US"/>
        </a:p>
      </dgm:t>
    </dgm:pt>
    <dgm:pt modelId="{A101A60E-DDEF-405E-8FE8-83AF9564C744}" type="pres">
      <dgm:prSet presAssocID="{9184F54C-85C1-4C0B-A5B5-AB1D35748889}" presName="centerTile" presStyleLbl="fgShp" presStyleIdx="0" presStyleCnt="1" custScaleX="111111" custScaleY="111820" custLinFactNeighborY="-2666">
        <dgm:presLayoutVars>
          <dgm:chMax val="0"/>
          <dgm:chPref val="0"/>
        </dgm:presLayoutVars>
      </dgm:prSet>
      <dgm:spPr/>
      <dgm:t>
        <a:bodyPr/>
        <a:lstStyle/>
        <a:p>
          <a:endParaRPr lang="en-US"/>
        </a:p>
      </dgm:t>
    </dgm:pt>
  </dgm:ptLst>
  <dgm:cxnLst>
    <dgm:cxn modelId="{D71B7426-6E57-4B9C-81C2-798C263F0FCB}" srcId="{E0C28351-89AA-4B5B-8708-D48671CD60DC}" destId="{CB3441E0-7A6C-41A9-ADCD-A75AC31BC542}" srcOrd="2" destOrd="0" parTransId="{5E39A578-2DD0-4900-A07B-2E23F486CA13}" sibTransId="{33D70EC2-DF07-48C2-8733-33CAAB60E6A1}"/>
    <dgm:cxn modelId="{B8FEFEC0-ADC4-42AF-8BAE-CDADFD2C9408}" srcId="{E0C28351-89AA-4B5B-8708-D48671CD60DC}" destId="{15A099B3-0232-4966-B9DF-3999A686C5CA}" srcOrd="0" destOrd="0" parTransId="{72EA33D5-CAE2-42B6-B187-49E3B562CA2C}" sibTransId="{81B37010-AE80-4E07-BE61-D182F751D79E}"/>
    <dgm:cxn modelId="{FC843836-EA8E-402E-B0A4-507F9EE74092}" type="presOf" srcId="{15A099B3-0232-4966-B9DF-3999A686C5CA}" destId="{7447A3E8-6B98-4171-953D-D63B61B3C2E2}" srcOrd="0" destOrd="0" presId="urn:microsoft.com/office/officeart/2005/8/layout/matrix1"/>
    <dgm:cxn modelId="{0F0A9755-C3C2-4637-A6A7-269C3F390255}" type="presOf" srcId="{E0C28351-89AA-4B5B-8708-D48671CD60DC}" destId="{A101A60E-DDEF-405E-8FE8-83AF9564C744}" srcOrd="0" destOrd="0" presId="urn:microsoft.com/office/officeart/2005/8/layout/matrix1"/>
    <dgm:cxn modelId="{DFBD677A-F6E1-4F2B-9DC0-7EC7CD31A400}" srcId="{E0C28351-89AA-4B5B-8708-D48671CD60DC}" destId="{A9EDE66A-4B82-4C7D-8C12-A8D6B985828F}" srcOrd="3" destOrd="0" parTransId="{04E9CA36-3754-4B13-A09C-5AA8FB4AFF34}" sibTransId="{B2590814-1D3A-4E93-9085-5BE3E92DCE20}"/>
    <dgm:cxn modelId="{1FC20D95-A0C5-4914-BA69-8236A206DCF2}" type="presOf" srcId="{CB3441E0-7A6C-41A9-ADCD-A75AC31BC542}" destId="{6B5546F9-0839-4FBF-B35D-C86ACBDE12B0}" srcOrd="1" destOrd="0" presId="urn:microsoft.com/office/officeart/2005/8/layout/matrix1"/>
    <dgm:cxn modelId="{C6E830C8-63C9-453C-907A-4C3EFE40A250}" type="presOf" srcId="{CB3441E0-7A6C-41A9-ADCD-A75AC31BC542}" destId="{2639B6EE-0715-4436-9703-890CFD6303CF}" srcOrd="0" destOrd="0" presId="urn:microsoft.com/office/officeart/2005/8/layout/matrix1"/>
    <dgm:cxn modelId="{54CB7F54-14F9-412B-9D5C-98FB3F9BB790}" type="presOf" srcId="{5E54BAE4-E5A1-4F7E-B7DF-C905CC7B5F65}" destId="{EF2A9340-64C0-44D7-B86F-7CF31DE6190C}" srcOrd="1" destOrd="0" presId="urn:microsoft.com/office/officeart/2005/8/layout/matrix1"/>
    <dgm:cxn modelId="{38FC3176-E996-4F4D-B3F5-958210D18756}" type="presOf" srcId="{A9EDE66A-4B82-4C7D-8C12-A8D6B985828F}" destId="{91AC318F-F4D6-4E13-9314-44C648421141}" srcOrd="1" destOrd="0" presId="urn:microsoft.com/office/officeart/2005/8/layout/matrix1"/>
    <dgm:cxn modelId="{E3AD1876-44FB-479D-9C69-BD42F640E1C1}" type="presOf" srcId="{5E54BAE4-E5A1-4F7E-B7DF-C905CC7B5F65}" destId="{C444A5B2-F097-4104-8B58-491E8F661330}" srcOrd="0" destOrd="0" presId="urn:microsoft.com/office/officeart/2005/8/layout/matrix1"/>
    <dgm:cxn modelId="{D6B434D7-C5C2-4847-8973-159E36A06BE6}" type="presOf" srcId="{15A099B3-0232-4966-B9DF-3999A686C5CA}" destId="{EC261C2D-9466-43D6-A3FC-03361E73AF0A}" srcOrd="1" destOrd="0" presId="urn:microsoft.com/office/officeart/2005/8/layout/matrix1"/>
    <dgm:cxn modelId="{16EDD1E3-4FBF-46A4-8375-92D394B31DC0}" type="presOf" srcId="{A9EDE66A-4B82-4C7D-8C12-A8D6B985828F}" destId="{62FC01B9-9C84-4C5E-99B7-FF01B0BF4EF8}" srcOrd="0" destOrd="0" presId="urn:microsoft.com/office/officeart/2005/8/layout/matrix1"/>
    <dgm:cxn modelId="{04D24F6E-C15F-43AA-B508-03F2438DB039}" srcId="{9184F54C-85C1-4C0B-A5B5-AB1D35748889}" destId="{E0C28351-89AA-4B5B-8708-D48671CD60DC}" srcOrd="0" destOrd="0" parTransId="{ED104D47-CE83-4B76-947E-73B66DE7D812}" sibTransId="{B6405006-8C8C-4938-8239-3CD415D7C93A}"/>
    <dgm:cxn modelId="{56722C5D-A24B-49C6-BC9C-7A7A20C1AC98}" srcId="{E0C28351-89AA-4B5B-8708-D48671CD60DC}" destId="{5E54BAE4-E5A1-4F7E-B7DF-C905CC7B5F65}" srcOrd="1" destOrd="0" parTransId="{6AD3C7B6-B77A-4166-BE21-69F70DE5D7B2}" sibTransId="{DC234935-C20A-4C03-8AD7-1E0AAA5FBC46}"/>
    <dgm:cxn modelId="{F76502F2-0631-4BA8-80AA-51A09F33CBA1}" type="presOf" srcId="{9184F54C-85C1-4C0B-A5B5-AB1D35748889}" destId="{F65E3A08-AD72-423B-B8B6-C720471DCF81}" srcOrd="0" destOrd="0" presId="urn:microsoft.com/office/officeart/2005/8/layout/matrix1"/>
    <dgm:cxn modelId="{ED56044C-F716-4B4D-BB15-5C296B2E8F93}" type="presParOf" srcId="{F65E3A08-AD72-423B-B8B6-C720471DCF81}" destId="{2E12390F-BBC2-40EC-98E3-B2FC12065212}" srcOrd="0" destOrd="0" presId="urn:microsoft.com/office/officeart/2005/8/layout/matrix1"/>
    <dgm:cxn modelId="{D02DFB80-6540-472F-961D-BF0D9D2FAB67}" type="presParOf" srcId="{2E12390F-BBC2-40EC-98E3-B2FC12065212}" destId="{7447A3E8-6B98-4171-953D-D63B61B3C2E2}" srcOrd="0" destOrd="0" presId="urn:microsoft.com/office/officeart/2005/8/layout/matrix1"/>
    <dgm:cxn modelId="{9EA464A5-348F-4835-BF08-BE97D0A23CFD}" type="presParOf" srcId="{2E12390F-BBC2-40EC-98E3-B2FC12065212}" destId="{EC261C2D-9466-43D6-A3FC-03361E73AF0A}" srcOrd="1" destOrd="0" presId="urn:microsoft.com/office/officeart/2005/8/layout/matrix1"/>
    <dgm:cxn modelId="{9A2E74D9-670F-4405-81F9-90F7474455A4}" type="presParOf" srcId="{2E12390F-BBC2-40EC-98E3-B2FC12065212}" destId="{C444A5B2-F097-4104-8B58-491E8F661330}" srcOrd="2" destOrd="0" presId="urn:microsoft.com/office/officeart/2005/8/layout/matrix1"/>
    <dgm:cxn modelId="{EF713205-45FB-4D63-AF0E-983C6749A759}" type="presParOf" srcId="{2E12390F-BBC2-40EC-98E3-B2FC12065212}" destId="{EF2A9340-64C0-44D7-B86F-7CF31DE6190C}" srcOrd="3" destOrd="0" presId="urn:microsoft.com/office/officeart/2005/8/layout/matrix1"/>
    <dgm:cxn modelId="{2E94DDB4-4D8E-480B-9ECD-3078BFBDEBFA}" type="presParOf" srcId="{2E12390F-BBC2-40EC-98E3-B2FC12065212}" destId="{2639B6EE-0715-4436-9703-890CFD6303CF}" srcOrd="4" destOrd="0" presId="urn:microsoft.com/office/officeart/2005/8/layout/matrix1"/>
    <dgm:cxn modelId="{76CF85A4-4521-48A8-B5DD-E987880E6B17}" type="presParOf" srcId="{2E12390F-BBC2-40EC-98E3-B2FC12065212}" destId="{6B5546F9-0839-4FBF-B35D-C86ACBDE12B0}" srcOrd="5" destOrd="0" presId="urn:microsoft.com/office/officeart/2005/8/layout/matrix1"/>
    <dgm:cxn modelId="{AAA766F5-9859-40F8-9C7B-D40DDAECD24F}" type="presParOf" srcId="{2E12390F-BBC2-40EC-98E3-B2FC12065212}" destId="{62FC01B9-9C84-4C5E-99B7-FF01B0BF4EF8}" srcOrd="6" destOrd="0" presId="urn:microsoft.com/office/officeart/2005/8/layout/matrix1"/>
    <dgm:cxn modelId="{4B88F29B-4F37-4ED9-81AA-078A96DA9818}" type="presParOf" srcId="{2E12390F-BBC2-40EC-98E3-B2FC12065212}" destId="{91AC318F-F4D6-4E13-9314-44C648421141}" srcOrd="7" destOrd="0" presId="urn:microsoft.com/office/officeart/2005/8/layout/matrix1"/>
    <dgm:cxn modelId="{B524A76F-A599-48AB-9E82-0C739A4BC310}" type="presParOf" srcId="{F65E3A08-AD72-423B-B8B6-C720471DCF81}" destId="{A101A60E-DDEF-405E-8FE8-83AF9564C74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7A3E8-6B98-4171-953D-D63B61B3C2E2}">
      <dsp:nvSpPr>
        <dsp:cNvPr id="0" name=""/>
        <dsp:cNvSpPr/>
      </dsp:nvSpPr>
      <dsp:spPr>
        <a:xfrm rot="16200000">
          <a:off x="925909" y="-925909"/>
          <a:ext cx="2262981" cy="41148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K-12 Schools</a:t>
          </a:r>
        </a:p>
        <a:p>
          <a:pPr lvl="0" algn="ctr" defTabSz="1244600">
            <a:lnSpc>
              <a:spcPct val="90000"/>
            </a:lnSpc>
            <a:spcBef>
              <a:spcPct val="0"/>
            </a:spcBef>
            <a:spcAft>
              <a:spcPct val="35000"/>
            </a:spcAft>
          </a:pPr>
          <a:r>
            <a:rPr lang="en-US" sz="2000" kern="1200" dirty="0" smtClean="0"/>
            <a:t>[Academic Credentials &amp; Achievement]</a:t>
          </a:r>
          <a:endParaRPr lang="en-US" sz="2000" kern="1200" dirty="0"/>
        </a:p>
      </dsp:txBody>
      <dsp:txXfrm rot="5400000">
        <a:off x="-1" y="1"/>
        <a:ext cx="4114800" cy="1697236"/>
      </dsp:txXfrm>
    </dsp:sp>
    <dsp:sp modelId="{C444A5B2-F097-4104-8B58-491E8F661330}">
      <dsp:nvSpPr>
        <dsp:cNvPr id="0" name=""/>
        <dsp:cNvSpPr/>
      </dsp:nvSpPr>
      <dsp:spPr>
        <a:xfrm>
          <a:off x="4114800" y="0"/>
          <a:ext cx="4114800" cy="2262981"/>
        </a:xfrm>
        <a:prstGeom prst="round1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2800" kern="1200" dirty="0" smtClean="0"/>
            <a:t>Prevention Programs</a:t>
          </a:r>
        </a:p>
        <a:p>
          <a:pPr lvl="0" algn="ctr" defTabSz="622300">
            <a:lnSpc>
              <a:spcPct val="90000"/>
            </a:lnSpc>
            <a:spcBef>
              <a:spcPct val="0"/>
            </a:spcBef>
            <a:spcAft>
              <a:spcPct val="35000"/>
            </a:spcAft>
          </a:pPr>
          <a:r>
            <a:rPr lang="en-US" sz="2000" kern="1200" dirty="0" smtClean="0"/>
            <a:t>[Risk Reduction] </a:t>
          </a:r>
          <a:endParaRPr lang="en-US" sz="2000" kern="1200" dirty="0"/>
        </a:p>
      </dsp:txBody>
      <dsp:txXfrm>
        <a:off x="4114800" y="0"/>
        <a:ext cx="4114800" cy="1697236"/>
      </dsp:txXfrm>
    </dsp:sp>
    <dsp:sp modelId="{2639B6EE-0715-4436-9703-890CFD6303CF}">
      <dsp:nvSpPr>
        <dsp:cNvPr id="0" name=""/>
        <dsp:cNvSpPr/>
      </dsp:nvSpPr>
      <dsp:spPr>
        <a:xfrm rot="10800000">
          <a:off x="0" y="2262981"/>
          <a:ext cx="4114800" cy="2262981"/>
        </a:xfrm>
        <a:prstGeom prst="round1Rect">
          <a:avLst/>
        </a:prstGeom>
        <a:solidFill>
          <a:srgbClr val="9A9D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Justice/Child Welfare</a:t>
          </a:r>
        </a:p>
        <a:p>
          <a:pPr lvl="0" algn="ctr" defTabSz="1244600">
            <a:lnSpc>
              <a:spcPct val="90000"/>
            </a:lnSpc>
            <a:spcBef>
              <a:spcPct val="0"/>
            </a:spcBef>
            <a:spcAft>
              <a:spcPct val="35000"/>
            </a:spcAft>
          </a:pPr>
          <a:r>
            <a:rPr lang="en-US" sz="2000" kern="1200" dirty="0" smtClean="0"/>
            <a:t>[Reduced Recidivism, Transition to Independence]</a:t>
          </a:r>
        </a:p>
        <a:p>
          <a:pPr lvl="0" algn="ctr" defTabSz="1244600">
            <a:lnSpc>
              <a:spcPct val="90000"/>
            </a:lnSpc>
            <a:spcBef>
              <a:spcPct val="0"/>
            </a:spcBef>
            <a:spcAft>
              <a:spcPct val="35000"/>
            </a:spcAft>
          </a:pPr>
          <a:endParaRPr lang="en-US" sz="2000" kern="1200" dirty="0"/>
        </a:p>
      </dsp:txBody>
      <dsp:txXfrm rot="10800000">
        <a:off x="0" y="2828726"/>
        <a:ext cx="4114800" cy="1697236"/>
      </dsp:txXfrm>
    </dsp:sp>
    <dsp:sp modelId="{62FC01B9-9C84-4C5E-99B7-FF01B0BF4EF8}">
      <dsp:nvSpPr>
        <dsp:cNvPr id="0" name=""/>
        <dsp:cNvSpPr/>
      </dsp:nvSpPr>
      <dsp:spPr>
        <a:xfrm rot="5400000">
          <a:off x="5040709" y="1337072"/>
          <a:ext cx="2262981" cy="4114800"/>
        </a:xfrm>
        <a:prstGeom prst="round1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Workforce Training  </a:t>
          </a:r>
        </a:p>
        <a:p>
          <a:pPr lvl="0" algn="ctr" defTabSz="1422400">
            <a:lnSpc>
              <a:spcPct val="90000"/>
            </a:lnSpc>
            <a:spcBef>
              <a:spcPct val="0"/>
            </a:spcBef>
            <a:spcAft>
              <a:spcPct val="35000"/>
            </a:spcAft>
          </a:pPr>
          <a:r>
            <a:rPr lang="en-US" sz="2000" kern="1200" dirty="0" smtClean="0"/>
            <a:t>[Employment Retention]</a:t>
          </a:r>
        </a:p>
        <a:p>
          <a:pPr lvl="0" algn="ctr" defTabSz="1422400">
            <a:lnSpc>
              <a:spcPct val="90000"/>
            </a:lnSpc>
            <a:spcBef>
              <a:spcPct val="0"/>
            </a:spcBef>
            <a:spcAft>
              <a:spcPct val="35000"/>
            </a:spcAft>
          </a:pPr>
          <a:endParaRPr lang="en-US" sz="2000" kern="1200" dirty="0" smtClean="0"/>
        </a:p>
        <a:p>
          <a:pPr lvl="0" algn="ctr" defTabSz="1422400">
            <a:lnSpc>
              <a:spcPct val="90000"/>
            </a:lnSpc>
            <a:spcBef>
              <a:spcPct val="0"/>
            </a:spcBef>
            <a:spcAft>
              <a:spcPct val="35000"/>
            </a:spcAft>
          </a:pPr>
          <a:endParaRPr lang="en-US" sz="1200" kern="1200" dirty="0"/>
        </a:p>
      </dsp:txBody>
      <dsp:txXfrm rot="-5400000">
        <a:off x="4114799" y="2828726"/>
        <a:ext cx="4114800" cy="1697236"/>
      </dsp:txXfrm>
    </dsp:sp>
    <dsp:sp modelId="{A101A60E-DDEF-405E-8FE8-83AF9564C744}">
      <dsp:nvSpPr>
        <dsp:cNvPr id="0" name=""/>
        <dsp:cNvSpPr/>
      </dsp:nvSpPr>
      <dsp:spPr>
        <a:xfrm>
          <a:off x="2743201" y="1600199"/>
          <a:ext cx="2743197" cy="1265232"/>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b" anchorCtr="0">
          <a:noAutofit/>
        </a:bodyPr>
        <a:lstStyle/>
        <a:p>
          <a:pPr lvl="0" algn="ctr" defTabSz="2266950">
            <a:lnSpc>
              <a:spcPct val="90000"/>
            </a:lnSpc>
            <a:spcBef>
              <a:spcPct val="0"/>
            </a:spcBef>
            <a:spcAft>
              <a:spcPct val="35000"/>
            </a:spcAft>
          </a:pPr>
          <a:r>
            <a:rPr lang="en-US" sz="5100" kern="1200" dirty="0" smtClean="0"/>
            <a:t>SEL</a:t>
          </a:r>
          <a:endParaRPr lang="en-US" sz="5100" kern="1200" dirty="0"/>
        </a:p>
      </dsp:txBody>
      <dsp:txXfrm>
        <a:off x="2804965" y="1661963"/>
        <a:ext cx="2619669" cy="11417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484B083-CC35-4A5E-91D0-AC6BBFFBDC16}" type="datetimeFigureOut">
              <a:rPr lang="en-US"/>
              <a:pPr>
                <a:defRPr/>
              </a:pPr>
              <a:t>4/15/2014</a:t>
            </a:fld>
            <a:endParaRPr lang="en-US" dirty="0"/>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224B6AD-9CA1-457F-94D1-0EF1A362C50B}" type="slidenum">
              <a:rPr lang="en-US" altLang="en-US"/>
              <a:pPr/>
              <a:t>‹#›</a:t>
            </a:fld>
            <a:endParaRPr lang="en-US" altLang="en-US"/>
          </a:p>
        </p:txBody>
      </p:sp>
    </p:spTree>
    <p:extLst>
      <p:ext uri="{BB962C8B-B14F-4D97-AF65-F5344CB8AC3E}">
        <p14:creationId xmlns:p14="http://schemas.microsoft.com/office/powerpoint/2010/main" val="856611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1" tIns="47111" rIns="94221" bIns="47111"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1" tIns="47111" rIns="94221" bIns="47111" rtlCol="0"/>
          <a:lstStyle>
            <a:lvl1pPr algn="r" eaLnBrk="1" fontAlgn="auto" hangingPunct="1">
              <a:spcBef>
                <a:spcPts val="0"/>
              </a:spcBef>
              <a:spcAft>
                <a:spcPts val="0"/>
              </a:spcAft>
              <a:defRPr sz="1200">
                <a:latin typeface="+mn-lt"/>
                <a:cs typeface="+mn-cs"/>
              </a:defRPr>
            </a:lvl1pPr>
          </a:lstStyle>
          <a:p>
            <a:pPr>
              <a:defRPr/>
            </a:pPr>
            <a:fld id="{5CC20D22-4CBD-4B18-B7C3-EB3EDE3BA2EA}" type="datetimeFigureOut">
              <a:rPr lang="en-US"/>
              <a:pPr>
                <a:defRPr/>
              </a:pPr>
              <a:t>4/15/2014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pPr lvl="0"/>
            <a:endParaRPr lang="en-US" noProof="0"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1" tIns="47111" rIns="94221" bIns="4711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1" tIns="47111" rIns="94221" bIns="47111"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1" tIns="47111" rIns="94221" bIns="47111" numCol="1" anchor="b" anchorCtr="0" compatLnSpc="1">
            <a:prstTxWarp prst="textNoShape">
              <a:avLst/>
            </a:prstTxWarp>
          </a:bodyPr>
          <a:lstStyle>
            <a:lvl1pPr algn="r" eaLnBrk="1" hangingPunct="1">
              <a:defRPr sz="1200"/>
            </a:lvl1pPr>
          </a:lstStyle>
          <a:p>
            <a:fld id="{E7903CEC-B953-4B63-864A-6E1D3CA8C801}" type="slidenum">
              <a:rPr lang="en-US" altLang="en-US"/>
              <a:pPr/>
              <a:t>‹#›</a:t>
            </a:fld>
            <a:endParaRPr lang="en-US" altLang="en-US"/>
          </a:p>
        </p:txBody>
      </p:sp>
    </p:spTree>
    <p:extLst>
      <p:ext uri="{BB962C8B-B14F-4D97-AF65-F5344CB8AC3E}">
        <p14:creationId xmlns:p14="http://schemas.microsoft.com/office/powerpoint/2010/main" val="1026454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6EB45ED-C27A-4C52-8392-4A0902609F83}" type="slidenum">
              <a:rPr lang="en-US" altLang="en-US">
                <a:solidFill>
                  <a:srgbClr val="000000"/>
                </a:solidFill>
              </a:rPr>
              <a:pPr/>
              <a:t>5</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113A5011-E6B2-49F5-9B06-2FCD5F3B3E74}" type="slidenum">
              <a:rPr lang="en-US" altLang="en-US">
                <a:solidFill>
                  <a:srgbClr val="000000"/>
                </a:solidFill>
              </a:rPr>
              <a:pPr/>
              <a:t>23</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could ask for their input immediately, or do the slides and then ask at the end.  Target comes back at the end.</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0D19E22-C161-49BB-B01B-5BEDD0BB7F24}" type="slidenum">
              <a:rPr lang="en-US" altLang="en-US">
                <a:solidFill>
                  <a:srgbClr val="000000"/>
                </a:solidFill>
              </a:rPr>
              <a:pPr/>
              <a:t>29</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this is how we talk about child development with our clients and this is how we organize the jingle jangle jungle of research knowledge. You can see that engagement is inside the first concentric box. We define engagement as behavior and reports of interest with challenge. This is what we try to measure in our work.</a:t>
            </a:r>
          </a:p>
          <a:p>
            <a:pPr>
              <a:spcBef>
                <a:spcPct val="0"/>
              </a:spcBef>
            </a:pPr>
            <a:endParaRPr lang="en-US" altLang="en-US" smtClean="0"/>
          </a:p>
          <a:p>
            <a:pPr>
              <a:spcBef>
                <a:spcPct val="0"/>
              </a:spcBef>
            </a:pPr>
            <a:r>
              <a:rPr lang="en-US" altLang="en-US" smtClean="0"/>
              <a:t>Main thing to see is that when we use the word engagement we’re pretty in the moment. A sequence of those moments produces skill building. So really engagement and skill building are wrapped together for us.</a:t>
            </a:r>
          </a:p>
          <a:p>
            <a:pPr>
              <a:spcBef>
                <a:spcPct val="0"/>
              </a:spcBef>
            </a:pPr>
            <a:endParaRPr lang="en-US" altLang="en-US" smtClean="0"/>
          </a:p>
          <a:p>
            <a:pPr>
              <a:spcBef>
                <a:spcPct val="0"/>
              </a:spcBef>
            </a:pPr>
            <a:r>
              <a:rPr lang="en-US" altLang="en-US" smtClean="0"/>
              <a:t>One challenge is that every time you step outside of a box you get multi-finality – which is the challenge with a “broad developmentally focused intervention” model. </a:t>
            </a:r>
          </a:p>
          <a:p>
            <a:pPr>
              <a:spcBef>
                <a:spcPct val="0"/>
              </a:spcBef>
            </a:pPr>
            <a:endParaRPr lang="en-US" altLang="en-US" smtClean="0"/>
          </a:p>
          <a:p>
            <a:pPr>
              <a:spcBef>
                <a:spcPct val="0"/>
              </a:spcBef>
            </a:pPr>
            <a:r>
              <a:rPr lang="en-US" altLang="en-US" smtClean="0"/>
              <a:t>We’re really interested in what we can measure.</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2BFF49A-0AA6-495E-AB53-2EE583DD8888}" type="slidenum">
              <a:rPr lang="en-US" altLang="en-US">
                <a:solidFill>
                  <a:srgbClr val="000000"/>
                </a:solidFill>
              </a:rPr>
              <a:pPr/>
              <a:t>30</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7F2DE82B-25B8-4E7E-81B3-C6CC8B0ABE72}"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A3B685F-9597-48EB-A72D-866B06348353}"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695A17F4-C94C-4283-AE38-D991816B7EAE}"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812D8086-B25B-4CA4-8CA6-BA9E63181281}"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Introduction.</a:t>
            </a:r>
          </a:p>
          <a:p>
            <a:pPr eaLnBrk="1" hangingPunct="1">
              <a:spcBef>
                <a:spcPct val="0"/>
              </a:spcBef>
            </a:pPr>
            <a:r>
              <a:rPr lang="en-US" altLang="en-US" smtClean="0"/>
              <a:t>All of us move through the world based on set of beliefs about our selfs and beliefs about the world outside us and beliefs about how our self fits into that world. These schema’s are profoundly affected by our experiences, and how our experience interact with prior schema that we’ve already burned in. Afterschool programs are an opportunity to rewrite some of the existing schema and develop some important new ones. Here’s the challenge for a performance system – you have to measure things and it turns out that while what is going on inside a persons head – the mental objects of interest i.e., those schema – are clearly the most important thing to understand, the measurement of these objects has feasibility issues – so we end up measuring behavior instead. Think about the performance systems in early childhood education – while we’ve got the agreed upon measures for the mental objects associated with school readiness – PPVT, WJ – it’s the adult ratings of child behavior that get used in the performance systems – Child Observation Record, Work Sampling System, Brigance, Creative Curriculum Assessment. So the work of a performance system focused on SEL is first to identify the active ingredients for SEL (standards and skills), second to occasionally measure them in behavioral terms, and then 3</a:t>
            </a:r>
            <a:r>
              <a:rPr lang="en-US" altLang="en-US" baseline="30000" smtClean="0"/>
              <a:t>rd</a:t>
            </a:r>
            <a:r>
              <a:rPr lang="en-US" altLang="en-US" smtClean="0"/>
              <a:t> use both sources of information to manage toward higher performance. Fortunately, the AS field has already got great infrastructure in place to do that so we basically just need to tweak our existing work to get more intentional performance around SEL.</a:t>
            </a:r>
          </a:p>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BD46133-FBA9-452E-AF4C-DC53A6A272F6}" type="slidenum">
              <a:rPr lang="en-US" altLang="en-US">
                <a:solidFill>
                  <a:srgbClr val="000000"/>
                </a:solidFill>
              </a:rPr>
              <a:pPr/>
              <a:t>20</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a:p>
            <a:r>
              <a:rPr lang="en-US" altLang="en-US" b="1" smtClean="0"/>
              <a:t>Four recommendations for Funders Investing in SEL Afterschool.</a:t>
            </a:r>
            <a:endParaRPr lang="en-US" altLang="en-US" smtClean="0"/>
          </a:p>
          <a:p>
            <a:r>
              <a:rPr lang="en-US" altLang="en-US" b="1" i="1" smtClean="0"/>
              <a:t>Focus on how skills grow</a:t>
            </a:r>
            <a:r>
              <a:rPr lang="en-US" altLang="en-US" smtClean="0"/>
              <a:t>: The shape of learning is scalloped rather than linear and requires practice, practice, practice. If we name behavioral indicators of SEL skills and ask staff how often youth get to actually encounter challenges and practice the SEL skills, it’s leads directly to a discussion of program design and staff practices. The mental objects (schema) are less actionable until they are aligned with observable behaviors.</a:t>
            </a:r>
          </a:p>
          <a:p>
            <a:r>
              <a:rPr lang="en-US" altLang="en-US" b="1" i="1" smtClean="0"/>
              <a:t>Set standards for best practice</a:t>
            </a:r>
            <a:r>
              <a:rPr lang="en-US" altLang="en-US" smtClean="0"/>
              <a:t>: Good program standards are, in effect, “practical theories” that describe active ingredients aligned with levels/roles. This is part of the movement from evidence based programs to evidence based practices. We need better and clearer standards for point of service interactions – we’re almost talking about curricula here – that communicate critical program design elements, the staff practices that animate those designs and the behavioral indicators of skill practice that we expect to see in the kids. We also really need to be conscious of time: longer and shorter cycles and “hot” episodes. (</a:t>
            </a:r>
            <a:r>
              <a:rPr lang="en-US" altLang="en-US" b="1" u="sng" smtClean="0"/>
              <a:t>See next slide</a:t>
            </a:r>
            <a:r>
              <a:rPr lang="en-US" altLang="en-US" smtClean="0"/>
              <a:t>)</a:t>
            </a:r>
          </a:p>
          <a:p>
            <a:r>
              <a:rPr lang="en-US" altLang="en-US" b="1" i="1" smtClean="0"/>
              <a:t>Require continuous improvement</a:t>
            </a:r>
            <a:r>
              <a:rPr lang="en-US" altLang="en-US" smtClean="0"/>
              <a:t>: Continuous improvement (maybe along with attendance) should be the high stakes accountability in our field. Continuous improvement is the other side of moving to a standards driven or “evidence based practice” model – you have to be aware of how intensively you are implementing the best practices and how engaged the kids and staff are in the process. We are likely doing a lot of the right things, way too lightly to have substantively important effects. In practicality, we are already measuring SEL supports all over the afterschool field. I would argue that the PQA and APT and the CLASS and even parts of the SACERS are measures of SEL best practices. We now need to add feasible adult ratings of child behavior to really zero in on SEL and do the mix of theory testing, program evaluation and performance management work that we are all engaged in.</a:t>
            </a:r>
          </a:p>
          <a:p>
            <a:r>
              <a:rPr lang="en-US" altLang="en-US" b="1" i="1" smtClean="0"/>
              <a:t>Build capacity of QISs and QIOs</a:t>
            </a:r>
            <a:r>
              <a:rPr lang="en-US" altLang="en-US" smtClean="0"/>
              <a:t>: The quality improvement systems and quality improvement organizations, QISs and QIOs, that are emerging in our field are the state of the art. They provide a set of technical and substantive supports that I believe are advanced in ways that the QRISs and teacher evaluation systems are often not. Investing in them is perhaps the most cost effective path for funders because they not only do the work but also attract additional resources to the work (</a:t>
            </a:r>
            <a:r>
              <a:rPr lang="en-US" altLang="en-US" b="1" u="sng" smtClean="0"/>
              <a:t>See last slide</a:t>
            </a:r>
            <a:r>
              <a:rPr lang="en-US" altLang="en-US" smtClean="0"/>
              <a:t>).</a:t>
            </a:r>
          </a:p>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60EB3316-4D18-487F-8B27-6B9F7D99261D}" type="slidenum">
              <a:rPr lang="en-US" altLang="en-US">
                <a:solidFill>
                  <a:srgbClr val="000000"/>
                </a:solidFill>
              </a:rPr>
              <a:pPr/>
              <a:t>21</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Heath introduced arc of WORK – the long term projects that lead to authentic evaluation.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 combined findings suggest that </a:t>
            </a:r>
          </a:p>
          <a:p>
            <a:pPr marL="228600" indent="-228600" eaLnBrk="1" fontAlgn="auto" hangingPunct="1">
              <a:spcBef>
                <a:spcPts val="0"/>
              </a:spcBef>
              <a:spcAft>
                <a:spcPts val="0"/>
              </a:spcAft>
              <a:buFont typeface="+mj-lt"/>
              <a:buAutoNum type="arabicPeriod"/>
              <a:defRPr/>
            </a:pPr>
            <a:r>
              <a:rPr lang="en-US" dirty="0" smtClean="0"/>
              <a:t>much of youth’s development of social and emotional skills involves youth’s active conscious learning from experiences in programs; </a:t>
            </a:r>
          </a:p>
          <a:p>
            <a:pPr marL="228600" indent="-228600" eaLnBrk="1" fontAlgn="auto" hangingPunct="1">
              <a:spcBef>
                <a:spcPts val="0"/>
              </a:spcBef>
              <a:spcAft>
                <a:spcPts val="0"/>
              </a:spcAft>
              <a:buFont typeface="+mj-lt"/>
              <a:buAutoNum type="arabicPeriod"/>
              <a:defRPr/>
            </a:pPr>
            <a:r>
              <a:rPr lang="en-US" dirty="0" smtClean="0"/>
              <a:t>the types of learning experiences corresponding to different categories of socio-emotional skills (e.g. grit, responsibility, emotional skills) entail distinct cycles of learning. For example, the development of responsibility occurs through cycles of youth taking on roles, persevering through the challenges of those roles, and then incorporating their perseverance, accountability, and success into their self-concepts. </a:t>
            </a:r>
          </a:p>
          <a:p>
            <a:pPr marL="228600" indent="-228600" eaLnBrk="1" fontAlgn="auto" hangingPunct="1">
              <a:spcBef>
                <a:spcPts val="0"/>
              </a:spcBef>
              <a:spcAft>
                <a:spcPts val="0"/>
              </a:spcAft>
              <a:buFont typeface="+mj-lt"/>
              <a:buAutoNum type="arabicPeriod"/>
              <a:defRPr/>
            </a:pPr>
            <a:r>
              <a:rPr lang="en-US" dirty="0" smtClean="0"/>
              <a:t>Effective programs are designed with logic models that facilitate youth’s experience of these cycles of learning. </a:t>
            </a:r>
          </a:p>
          <a:p>
            <a:pPr marL="228600" indent="-228600" eaLnBrk="1" fontAlgn="auto" hangingPunct="1">
              <a:spcBef>
                <a:spcPts val="0"/>
              </a:spcBef>
              <a:spcAft>
                <a:spcPts val="0"/>
              </a:spcAft>
              <a:buFont typeface="+mj-lt"/>
              <a:buAutoNum type="arabicPeriod"/>
              <a:defRPr/>
            </a:pPr>
            <a:r>
              <a:rPr lang="en-US" dirty="0" smtClean="0"/>
              <a:t>Larson’s work further suggests that effective staff practices are shaped around staffs’ knowledge of these learning skills. Staff shape and respond to the unfolding of these experiences in ways that maximize youth’s learning, for example, by providing “emotion coaching” that helps youth learn skills for understanding and managing (and even using!) the peculiar dynamics of different emotions (such as anger, anxiety, and excitement). </a:t>
            </a:r>
          </a:p>
          <a:p>
            <a:pPr marL="228600" indent="-228600" eaLnBrk="1" fontAlgn="auto" hangingPunct="1">
              <a:spcBef>
                <a:spcPts val="0"/>
              </a:spcBef>
              <a:spcAft>
                <a:spcPts val="0"/>
              </a:spcAft>
              <a:buFont typeface="+mj-lt"/>
              <a:buAutoNum type="arabicPeriod"/>
              <a:defRPr/>
            </a:pPr>
            <a:r>
              <a:rPr lang="en-US" dirty="0" smtClean="0"/>
              <a:t>Finally, effective staff are skilled at using unplanned events and situations in programs as opportunities for facilitating youth’s social emotional learning </a:t>
            </a:r>
          </a:p>
          <a:p>
            <a:pPr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buFont typeface="+mj-lt"/>
              <a:buNone/>
              <a:defRPr/>
            </a:pPr>
            <a:r>
              <a:rPr lang="en-US" dirty="0" smtClean="0"/>
              <a:t>(Larson &amp; Walker, 2010, Walker &amp; Larson, 2012). </a:t>
            </a:r>
          </a:p>
          <a:p>
            <a:pPr>
              <a:defRPr/>
            </a:pP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11BF9961-0876-4F45-99F6-921351516B0D}" type="slidenum">
              <a:rPr lang="en-US" altLang="en-US">
                <a:solidFill>
                  <a:srgbClr val="000000"/>
                </a:solidFill>
              </a:rPr>
              <a:pPr/>
              <a:t>22</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1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9EF973-460A-45BF-AACA-721116AD6A9A}"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6F0F4F-19A5-49FD-B54A-7C8299FD3D57}" type="slidenum">
              <a:rPr lang="en-US" altLang="en-US"/>
              <a:pPr/>
              <a:t>‹#›</a:t>
            </a:fld>
            <a:endParaRPr lang="en-US" altLang="en-US"/>
          </a:p>
        </p:txBody>
      </p:sp>
    </p:spTree>
    <p:extLst>
      <p:ext uri="{BB962C8B-B14F-4D97-AF65-F5344CB8AC3E}">
        <p14:creationId xmlns:p14="http://schemas.microsoft.com/office/powerpoint/2010/main" val="203219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9C274-F5C6-4D3E-9D73-DDC0FC743FFA}"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FF7942-3C4E-41B9-A31A-BB8C5DD8993F}" type="slidenum">
              <a:rPr lang="en-US" altLang="en-US"/>
              <a:pPr/>
              <a:t>‹#›</a:t>
            </a:fld>
            <a:endParaRPr lang="en-US" altLang="en-US"/>
          </a:p>
        </p:txBody>
      </p:sp>
    </p:spTree>
    <p:extLst>
      <p:ext uri="{BB962C8B-B14F-4D97-AF65-F5344CB8AC3E}">
        <p14:creationId xmlns:p14="http://schemas.microsoft.com/office/powerpoint/2010/main" val="110799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CFB7FD-1F55-4F87-9E5E-E4D0A2BF9A69}"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5FFB01-888A-4D21-ACB7-3174642C1F30}" type="slidenum">
              <a:rPr lang="en-US" altLang="en-US"/>
              <a:pPr/>
              <a:t>‹#›</a:t>
            </a:fld>
            <a:endParaRPr lang="en-US" altLang="en-US"/>
          </a:p>
        </p:txBody>
      </p:sp>
    </p:spTree>
    <p:extLst>
      <p:ext uri="{BB962C8B-B14F-4D97-AF65-F5344CB8AC3E}">
        <p14:creationId xmlns:p14="http://schemas.microsoft.com/office/powerpoint/2010/main" val="289087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1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B94721-9068-435C-A183-FD49A800479C}"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73AD80-5735-460F-8699-5F1586706457}" type="slidenum">
              <a:rPr lang="en-US" altLang="en-US"/>
              <a:pPr/>
              <a:t>‹#›</a:t>
            </a:fld>
            <a:endParaRPr lang="en-US" altLang="en-US"/>
          </a:p>
        </p:txBody>
      </p:sp>
    </p:spTree>
    <p:extLst>
      <p:ext uri="{BB962C8B-B14F-4D97-AF65-F5344CB8AC3E}">
        <p14:creationId xmlns:p14="http://schemas.microsoft.com/office/powerpoint/2010/main" val="417695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97DC96-D276-4A51-AB85-261EB690CD29}"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7F541B-ED96-4C84-BF7E-E1C4E8C89A6E}" type="slidenum">
              <a:rPr lang="en-US" altLang="en-US"/>
              <a:pPr/>
              <a:t>‹#›</a:t>
            </a:fld>
            <a:endParaRPr lang="en-US" altLang="en-US"/>
          </a:p>
        </p:txBody>
      </p:sp>
    </p:spTree>
    <p:extLst>
      <p:ext uri="{BB962C8B-B14F-4D97-AF65-F5344CB8AC3E}">
        <p14:creationId xmlns:p14="http://schemas.microsoft.com/office/powerpoint/2010/main" val="237101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9547C1-ECE1-4B11-B3F5-9980C4628F15}"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6B944A-DF9C-48A8-9792-C6B996059636}" type="slidenum">
              <a:rPr lang="en-US" altLang="en-US"/>
              <a:pPr/>
              <a:t>‹#›</a:t>
            </a:fld>
            <a:endParaRPr lang="en-US" altLang="en-US"/>
          </a:p>
        </p:txBody>
      </p:sp>
    </p:spTree>
    <p:extLst>
      <p:ext uri="{BB962C8B-B14F-4D97-AF65-F5344CB8AC3E}">
        <p14:creationId xmlns:p14="http://schemas.microsoft.com/office/powerpoint/2010/main" val="272373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AFD5C2-8E1C-469A-9950-793D4A2B557A}"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54408A1-7F9B-416C-9960-9E13F7567905}" type="slidenum">
              <a:rPr lang="en-US" altLang="en-US"/>
              <a:pPr/>
              <a:t>‹#›</a:t>
            </a:fld>
            <a:endParaRPr lang="en-US" altLang="en-US"/>
          </a:p>
        </p:txBody>
      </p:sp>
    </p:spTree>
    <p:extLst>
      <p:ext uri="{BB962C8B-B14F-4D97-AF65-F5344CB8AC3E}">
        <p14:creationId xmlns:p14="http://schemas.microsoft.com/office/powerpoint/2010/main" val="2102890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89574E-5D87-4A37-956C-FA05C636AB26}" type="datetimeFigureOut">
              <a:rPr lang="en-US"/>
              <a:pPr>
                <a:defRPr/>
              </a:pPr>
              <a:t>4/15/2014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0AD33EF-667B-4239-B2D2-C8692A620695}" type="slidenum">
              <a:rPr lang="en-US" altLang="en-US"/>
              <a:pPr/>
              <a:t>‹#›</a:t>
            </a:fld>
            <a:endParaRPr lang="en-US" altLang="en-US"/>
          </a:p>
        </p:txBody>
      </p:sp>
    </p:spTree>
    <p:extLst>
      <p:ext uri="{BB962C8B-B14F-4D97-AF65-F5344CB8AC3E}">
        <p14:creationId xmlns:p14="http://schemas.microsoft.com/office/powerpoint/2010/main" val="287359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12523A-6054-4DAF-AAF8-838649187993}" type="datetimeFigureOut">
              <a:rPr lang="en-US"/>
              <a:pPr>
                <a:defRPr/>
              </a:pPr>
              <a:t>4/15/2014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AB7FAC-D1AD-4CDA-B178-63476B6E8157}" type="slidenum">
              <a:rPr lang="en-US" altLang="en-US"/>
              <a:pPr/>
              <a:t>‹#›</a:t>
            </a:fld>
            <a:endParaRPr lang="en-US" altLang="en-US"/>
          </a:p>
        </p:txBody>
      </p:sp>
    </p:spTree>
    <p:extLst>
      <p:ext uri="{BB962C8B-B14F-4D97-AF65-F5344CB8AC3E}">
        <p14:creationId xmlns:p14="http://schemas.microsoft.com/office/powerpoint/2010/main" val="962710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037BCE-7A30-4DE2-9750-1A27C5E1CB5B}" type="datetimeFigureOut">
              <a:rPr lang="en-US"/>
              <a:pPr>
                <a:defRPr/>
              </a:pPr>
              <a:t>4/15/2014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225D16-E7AC-4496-8486-31495A15950D}" type="slidenum">
              <a:rPr lang="en-US" altLang="en-US"/>
              <a:pPr/>
              <a:t>‹#›</a:t>
            </a:fld>
            <a:endParaRPr lang="en-US" altLang="en-US"/>
          </a:p>
        </p:txBody>
      </p:sp>
    </p:spTree>
    <p:extLst>
      <p:ext uri="{BB962C8B-B14F-4D97-AF65-F5344CB8AC3E}">
        <p14:creationId xmlns:p14="http://schemas.microsoft.com/office/powerpoint/2010/main" val="1204011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090293-C096-4BDC-96DF-E4BB136DAD0A}"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034711C-070C-4FCF-AA88-0813DA5FC29C}" type="slidenum">
              <a:rPr lang="en-US" altLang="en-US"/>
              <a:pPr/>
              <a:t>‹#›</a:t>
            </a:fld>
            <a:endParaRPr lang="en-US" altLang="en-US"/>
          </a:p>
        </p:txBody>
      </p:sp>
    </p:spTree>
    <p:extLst>
      <p:ext uri="{BB962C8B-B14F-4D97-AF65-F5344CB8AC3E}">
        <p14:creationId xmlns:p14="http://schemas.microsoft.com/office/powerpoint/2010/main" val="13192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E5A87F-3849-4812-B31F-04A010F32EC9}"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1B5FCB-D76B-470E-9AAB-E61F680FD63F}" type="slidenum">
              <a:rPr lang="en-US" altLang="en-US"/>
              <a:pPr/>
              <a:t>‹#›</a:t>
            </a:fld>
            <a:endParaRPr lang="en-US" altLang="en-US"/>
          </a:p>
        </p:txBody>
      </p:sp>
    </p:spTree>
    <p:extLst>
      <p:ext uri="{BB962C8B-B14F-4D97-AF65-F5344CB8AC3E}">
        <p14:creationId xmlns:p14="http://schemas.microsoft.com/office/powerpoint/2010/main" val="3937997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22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3270F5-553B-4746-9374-4284ABB1F668}"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E8D75DF-72E5-4A2A-AA90-38A98EF65FB2}" type="slidenum">
              <a:rPr lang="en-US" altLang="en-US"/>
              <a:pPr/>
              <a:t>‹#›</a:t>
            </a:fld>
            <a:endParaRPr lang="en-US" altLang="en-US"/>
          </a:p>
        </p:txBody>
      </p:sp>
    </p:spTree>
    <p:extLst>
      <p:ext uri="{BB962C8B-B14F-4D97-AF65-F5344CB8AC3E}">
        <p14:creationId xmlns:p14="http://schemas.microsoft.com/office/powerpoint/2010/main" val="329982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5F4AE9-C4F3-46F8-9A90-C789FCE6E56C}"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67E7F8-549E-4845-A6C5-566730D93B48}" type="slidenum">
              <a:rPr lang="en-US" altLang="en-US"/>
              <a:pPr/>
              <a:t>‹#›</a:t>
            </a:fld>
            <a:endParaRPr lang="en-US" altLang="en-US"/>
          </a:p>
        </p:txBody>
      </p:sp>
    </p:spTree>
    <p:extLst>
      <p:ext uri="{BB962C8B-B14F-4D97-AF65-F5344CB8AC3E}">
        <p14:creationId xmlns:p14="http://schemas.microsoft.com/office/powerpoint/2010/main" val="2794009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4B7744-8E4B-4AC1-943D-CB1E6FA14870}"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A8F1B2-B1DB-487C-B8FE-C9CB796F431E}" type="slidenum">
              <a:rPr lang="en-US" altLang="en-US"/>
              <a:pPr/>
              <a:t>‹#›</a:t>
            </a:fld>
            <a:endParaRPr lang="en-US" altLang="en-US"/>
          </a:p>
        </p:txBody>
      </p:sp>
    </p:spTree>
    <p:extLst>
      <p:ext uri="{BB962C8B-B14F-4D97-AF65-F5344CB8AC3E}">
        <p14:creationId xmlns:p14="http://schemas.microsoft.com/office/powerpoint/2010/main" val="1237230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1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0A3BE62-A750-4D3D-83AD-A710B34506D7}"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7BCEF2-CD39-42BF-8B69-510826417564}" type="slidenum">
              <a:rPr lang="en-US" altLang="en-US"/>
              <a:pPr/>
              <a:t>‹#›</a:t>
            </a:fld>
            <a:endParaRPr lang="en-US" altLang="en-US"/>
          </a:p>
        </p:txBody>
      </p:sp>
    </p:spTree>
    <p:extLst>
      <p:ext uri="{BB962C8B-B14F-4D97-AF65-F5344CB8AC3E}">
        <p14:creationId xmlns:p14="http://schemas.microsoft.com/office/powerpoint/2010/main" val="122536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0A40D4-AE13-4895-AFAB-AE3816BCDBF4}"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B4AD29-37EE-4C89-AE86-F5CE7CA2E472}" type="slidenum">
              <a:rPr lang="en-US" altLang="en-US"/>
              <a:pPr/>
              <a:t>‹#›</a:t>
            </a:fld>
            <a:endParaRPr lang="en-US" altLang="en-US"/>
          </a:p>
        </p:txBody>
      </p:sp>
    </p:spTree>
    <p:extLst>
      <p:ext uri="{BB962C8B-B14F-4D97-AF65-F5344CB8AC3E}">
        <p14:creationId xmlns:p14="http://schemas.microsoft.com/office/powerpoint/2010/main" val="2910208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D60E99-4EFD-4F4B-89A1-31726E1DD78A}"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D142A1-0C2A-44A2-BFCD-3C29A5D92B31}" type="slidenum">
              <a:rPr lang="en-US" altLang="en-US"/>
              <a:pPr/>
              <a:t>‹#›</a:t>
            </a:fld>
            <a:endParaRPr lang="en-US" altLang="en-US"/>
          </a:p>
        </p:txBody>
      </p:sp>
    </p:spTree>
    <p:extLst>
      <p:ext uri="{BB962C8B-B14F-4D97-AF65-F5344CB8AC3E}">
        <p14:creationId xmlns:p14="http://schemas.microsoft.com/office/powerpoint/2010/main" val="749509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D6E1E1-C6DA-43A4-B942-48B9A3638C62}"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F0917B-A9EB-491E-ADBB-FE68B0ECFA56}" type="slidenum">
              <a:rPr lang="en-US" altLang="en-US"/>
              <a:pPr/>
              <a:t>‹#›</a:t>
            </a:fld>
            <a:endParaRPr lang="en-US" altLang="en-US"/>
          </a:p>
        </p:txBody>
      </p:sp>
    </p:spTree>
    <p:extLst>
      <p:ext uri="{BB962C8B-B14F-4D97-AF65-F5344CB8AC3E}">
        <p14:creationId xmlns:p14="http://schemas.microsoft.com/office/powerpoint/2010/main" val="605221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FE5F56-E5EE-48CA-9B44-0F343C26D1E3}" type="datetimeFigureOut">
              <a:rPr lang="en-US"/>
              <a:pPr>
                <a:defRPr/>
              </a:pPr>
              <a:t>4/15/2014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55117ED-327D-42AF-AAD9-2A46A011F8A9}" type="slidenum">
              <a:rPr lang="en-US" altLang="en-US"/>
              <a:pPr/>
              <a:t>‹#›</a:t>
            </a:fld>
            <a:endParaRPr lang="en-US" altLang="en-US"/>
          </a:p>
        </p:txBody>
      </p:sp>
    </p:spTree>
    <p:extLst>
      <p:ext uri="{BB962C8B-B14F-4D97-AF65-F5344CB8AC3E}">
        <p14:creationId xmlns:p14="http://schemas.microsoft.com/office/powerpoint/2010/main" val="1514055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F70B84-B0B2-408C-B30E-A868C8E2171C}" type="datetimeFigureOut">
              <a:rPr lang="en-US"/>
              <a:pPr>
                <a:defRPr/>
              </a:pPr>
              <a:t>4/15/2014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1B81188-96CB-422D-B762-C1157E9AB009}" type="slidenum">
              <a:rPr lang="en-US" altLang="en-US"/>
              <a:pPr/>
              <a:t>‹#›</a:t>
            </a:fld>
            <a:endParaRPr lang="en-US" altLang="en-US"/>
          </a:p>
        </p:txBody>
      </p:sp>
    </p:spTree>
    <p:extLst>
      <p:ext uri="{BB962C8B-B14F-4D97-AF65-F5344CB8AC3E}">
        <p14:creationId xmlns:p14="http://schemas.microsoft.com/office/powerpoint/2010/main" val="1187860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4283E6-72B2-4D87-927D-3D167C740D16}" type="datetimeFigureOut">
              <a:rPr lang="en-US"/>
              <a:pPr>
                <a:defRPr/>
              </a:pPr>
              <a:t>4/15/2014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6A20B71-0C77-4B5A-AD00-5C6971A45D34}" type="slidenum">
              <a:rPr lang="en-US" altLang="en-US"/>
              <a:pPr/>
              <a:t>‹#›</a:t>
            </a:fld>
            <a:endParaRPr lang="en-US" altLang="en-US"/>
          </a:p>
        </p:txBody>
      </p:sp>
    </p:spTree>
    <p:extLst>
      <p:ext uri="{BB962C8B-B14F-4D97-AF65-F5344CB8AC3E}">
        <p14:creationId xmlns:p14="http://schemas.microsoft.com/office/powerpoint/2010/main" val="401370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7ED412-84D0-43DC-A2E8-E480966447D7}"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B277F7-B873-4A84-962D-5E10A6190242}" type="slidenum">
              <a:rPr lang="en-US" altLang="en-US"/>
              <a:pPr/>
              <a:t>‹#›</a:t>
            </a:fld>
            <a:endParaRPr lang="en-US" altLang="en-US"/>
          </a:p>
        </p:txBody>
      </p:sp>
    </p:spTree>
    <p:extLst>
      <p:ext uri="{BB962C8B-B14F-4D97-AF65-F5344CB8AC3E}">
        <p14:creationId xmlns:p14="http://schemas.microsoft.com/office/powerpoint/2010/main" val="2130508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0DF3F6-41C5-489D-8BCE-103F57DC3899}"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ECD033-0F95-4247-A46D-7A68B2505419}" type="slidenum">
              <a:rPr lang="en-US" altLang="en-US"/>
              <a:pPr/>
              <a:t>‹#›</a:t>
            </a:fld>
            <a:endParaRPr lang="en-US" altLang="en-US"/>
          </a:p>
        </p:txBody>
      </p:sp>
    </p:spTree>
    <p:extLst>
      <p:ext uri="{BB962C8B-B14F-4D97-AF65-F5344CB8AC3E}">
        <p14:creationId xmlns:p14="http://schemas.microsoft.com/office/powerpoint/2010/main" val="37084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22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8BFF50-8516-465D-B52F-0C4E7DD9F596}"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CB97D0-A9BC-45AF-B8A6-0C0CE177C904}" type="slidenum">
              <a:rPr lang="en-US" altLang="en-US"/>
              <a:pPr/>
              <a:t>‹#›</a:t>
            </a:fld>
            <a:endParaRPr lang="en-US" altLang="en-US"/>
          </a:p>
        </p:txBody>
      </p:sp>
    </p:spTree>
    <p:extLst>
      <p:ext uri="{BB962C8B-B14F-4D97-AF65-F5344CB8AC3E}">
        <p14:creationId xmlns:p14="http://schemas.microsoft.com/office/powerpoint/2010/main" val="3485836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766392-7F46-4E33-B117-B2ABD934F642}"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0D2BFD-9959-4AEC-A469-2457916AEED8}" type="slidenum">
              <a:rPr lang="en-US" altLang="en-US"/>
              <a:pPr/>
              <a:t>‹#›</a:t>
            </a:fld>
            <a:endParaRPr lang="en-US" altLang="en-US"/>
          </a:p>
        </p:txBody>
      </p:sp>
    </p:spTree>
    <p:extLst>
      <p:ext uri="{BB962C8B-B14F-4D97-AF65-F5344CB8AC3E}">
        <p14:creationId xmlns:p14="http://schemas.microsoft.com/office/powerpoint/2010/main" val="281276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6200FA-7790-4F1E-837A-C2FC18EA7B87}"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1E5BE1-12ED-4928-B431-B3E92136DB71}" type="slidenum">
              <a:rPr lang="en-US" altLang="en-US"/>
              <a:pPr/>
              <a:t>‹#›</a:t>
            </a:fld>
            <a:endParaRPr lang="en-US" altLang="en-US"/>
          </a:p>
        </p:txBody>
      </p:sp>
    </p:spTree>
    <p:extLst>
      <p:ext uri="{BB962C8B-B14F-4D97-AF65-F5344CB8AC3E}">
        <p14:creationId xmlns:p14="http://schemas.microsoft.com/office/powerpoint/2010/main" val="2399095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1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A0038F-23CD-4B4A-B5B1-B4B8223A11BA}"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1AF51D-825C-4330-9E6C-48CFCFDA61D9}" type="slidenum">
              <a:rPr lang="en-US" altLang="en-US"/>
              <a:pPr/>
              <a:t>‹#›</a:t>
            </a:fld>
            <a:endParaRPr lang="en-US" altLang="en-US"/>
          </a:p>
        </p:txBody>
      </p:sp>
    </p:spTree>
    <p:extLst>
      <p:ext uri="{BB962C8B-B14F-4D97-AF65-F5344CB8AC3E}">
        <p14:creationId xmlns:p14="http://schemas.microsoft.com/office/powerpoint/2010/main" val="340872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73DA5-7470-43D0-89BB-842F43D3E56F}"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A61230-F4EE-473F-AB69-6B28CC5163AA}" type="slidenum">
              <a:rPr lang="en-US" altLang="en-US"/>
              <a:pPr/>
              <a:t>‹#›</a:t>
            </a:fld>
            <a:endParaRPr lang="en-US" altLang="en-US"/>
          </a:p>
        </p:txBody>
      </p:sp>
    </p:spTree>
    <p:extLst>
      <p:ext uri="{BB962C8B-B14F-4D97-AF65-F5344CB8AC3E}">
        <p14:creationId xmlns:p14="http://schemas.microsoft.com/office/powerpoint/2010/main" val="318814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F82B51-2BD8-4662-AF55-24AFA78ED8E4}"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88D896-6901-4D8C-A5DF-EC58D3A13745}" type="slidenum">
              <a:rPr lang="en-US" altLang="en-US"/>
              <a:pPr/>
              <a:t>‹#›</a:t>
            </a:fld>
            <a:endParaRPr lang="en-US" altLang="en-US"/>
          </a:p>
        </p:txBody>
      </p:sp>
    </p:spTree>
    <p:extLst>
      <p:ext uri="{BB962C8B-B14F-4D97-AF65-F5344CB8AC3E}">
        <p14:creationId xmlns:p14="http://schemas.microsoft.com/office/powerpoint/2010/main" val="251579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BD5072-DFB9-40E0-BDD9-6A6FD7492AA9}"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77B89-4736-46FD-9E98-C642ED36F245}" type="slidenum">
              <a:rPr lang="en-US" altLang="en-US"/>
              <a:pPr/>
              <a:t>‹#›</a:t>
            </a:fld>
            <a:endParaRPr lang="en-US" altLang="en-US"/>
          </a:p>
        </p:txBody>
      </p:sp>
    </p:spTree>
    <p:extLst>
      <p:ext uri="{BB962C8B-B14F-4D97-AF65-F5344CB8AC3E}">
        <p14:creationId xmlns:p14="http://schemas.microsoft.com/office/powerpoint/2010/main" val="3723768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A02F7A-6CB9-44F7-95DB-BCF8F97F48EF}" type="datetimeFigureOut">
              <a:rPr lang="en-US"/>
              <a:pPr>
                <a:defRPr/>
              </a:pPr>
              <a:t>4/15/2014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DFC9F83-43E7-4F35-893F-46F744310BAA}" type="slidenum">
              <a:rPr lang="en-US" altLang="en-US"/>
              <a:pPr/>
              <a:t>‹#›</a:t>
            </a:fld>
            <a:endParaRPr lang="en-US" altLang="en-US"/>
          </a:p>
        </p:txBody>
      </p:sp>
    </p:spTree>
    <p:extLst>
      <p:ext uri="{BB962C8B-B14F-4D97-AF65-F5344CB8AC3E}">
        <p14:creationId xmlns:p14="http://schemas.microsoft.com/office/powerpoint/2010/main" val="25535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6FA162-0C54-416B-8B7D-916ED12DCC42}" type="datetimeFigureOut">
              <a:rPr lang="en-US"/>
              <a:pPr>
                <a:defRPr/>
              </a:pPr>
              <a:t>4/15/2014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A88BB32-2618-4C9E-8D57-A6AFE4FFB615}" type="slidenum">
              <a:rPr lang="en-US" altLang="en-US"/>
              <a:pPr/>
              <a:t>‹#›</a:t>
            </a:fld>
            <a:endParaRPr lang="en-US" altLang="en-US"/>
          </a:p>
        </p:txBody>
      </p:sp>
    </p:spTree>
    <p:extLst>
      <p:ext uri="{BB962C8B-B14F-4D97-AF65-F5344CB8AC3E}">
        <p14:creationId xmlns:p14="http://schemas.microsoft.com/office/powerpoint/2010/main" val="164413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F6E2AE-05F1-4A83-A3B3-0C013A320DD5}"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6D8C96-E220-4E52-B9F8-69C51126C631}" type="slidenum">
              <a:rPr lang="en-US" altLang="en-US"/>
              <a:pPr/>
              <a:t>‹#›</a:t>
            </a:fld>
            <a:endParaRPr lang="en-US" altLang="en-US"/>
          </a:p>
        </p:txBody>
      </p:sp>
    </p:spTree>
    <p:extLst>
      <p:ext uri="{BB962C8B-B14F-4D97-AF65-F5344CB8AC3E}">
        <p14:creationId xmlns:p14="http://schemas.microsoft.com/office/powerpoint/2010/main" val="3773553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37815C-379D-43A5-B982-43174241E65F}" type="datetimeFigureOut">
              <a:rPr lang="en-US"/>
              <a:pPr>
                <a:defRPr/>
              </a:pPr>
              <a:t>4/15/2014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05FCE86-D8F2-4A99-9461-3AC08720A9C9}" type="slidenum">
              <a:rPr lang="en-US" altLang="en-US"/>
              <a:pPr/>
              <a:t>‹#›</a:t>
            </a:fld>
            <a:endParaRPr lang="en-US" altLang="en-US"/>
          </a:p>
        </p:txBody>
      </p:sp>
    </p:spTree>
    <p:extLst>
      <p:ext uri="{BB962C8B-B14F-4D97-AF65-F5344CB8AC3E}">
        <p14:creationId xmlns:p14="http://schemas.microsoft.com/office/powerpoint/2010/main" val="2114878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5BED0-B7C1-4574-98B3-97EC82456ADC}"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3D04F2-CF72-4E32-9FB8-95962A2C5F35}" type="slidenum">
              <a:rPr lang="en-US" altLang="en-US"/>
              <a:pPr/>
              <a:t>‹#›</a:t>
            </a:fld>
            <a:endParaRPr lang="en-US" altLang="en-US"/>
          </a:p>
        </p:txBody>
      </p:sp>
    </p:spTree>
    <p:extLst>
      <p:ext uri="{BB962C8B-B14F-4D97-AF65-F5344CB8AC3E}">
        <p14:creationId xmlns:p14="http://schemas.microsoft.com/office/powerpoint/2010/main" val="3632328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22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6869E2-06DD-4FDD-A7FA-871834B881A7}"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16EEB9-0B0F-46B4-847B-37838FDF7DB4}" type="slidenum">
              <a:rPr lang="en-US" altLang="en-US"/>
              <a:pPr/>
              <a:t>‹#›</a:t>
            </a:fld>
            <a:endParaRPr lang="en-US" altLang="en-US"/>
          </a:p>
        </p:txBody>
      </p:sp>
    </p:spTree>
    <p:extLst>
      <p:ext uri="{BB962C8B-B14F-4D97-AF65-F5344CB8AC3E}">
        <p14:creationId xmlns:p14="http://schemas.microsoft.com/office/powerpoint/2010/main" val="29309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ADD61-84ED-4A40-9599-00B5EFE3144A}"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FADD4C-3DDA-44E7-9B49-82EB6861076E}" type="slidenum">
              <a:rPr lang="en-US" altLang="en-US"/>
              <a:pPr/>
              <a:t>‹#›</a:t>
            </a:fld>
            <a:endParaRPr lang="en-US" altLang="en-US"/>
          </a:p>
        </p:txBody>
      </p:sp>
    </p:spTree>
    <p:extLst>
      <p:ext uri="{BB962C8B-B14F-4D97-AF65-F5344CB8AC3E}">
        <p14:creationId xmlns:p14="http://schemas.microsoft.com/office/powerpoint/2010/main" val="3359979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4EEF2F-716F-4D5B-89A6-00286E396474}" type="datetimeFigureOut">
              <a:rPr lang="en-US"/>
              <a:pPr>
                <a:defRPr/>
              </a:pPr>
              <a:t>4/15/2014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1D3CFD-8DE3-4D98-9B90-D86CBCE71FDE}" type="slidenum">
              <a:rPr lang="en-US" altLang="en-US"/>
              <a:pPr/>
              <a:t>‹#›</a:t>
            </a:fld>
            <a:endParaRPr lang="en-US" altLang="en-US"/>
          </a:p>
        </p:txBody>
      </p:sp>
    </p:spTree>
    <p:extLst>
      <p:ext uri="{BB962C8B-B14F-4D97-AF65-F5344CB8AC3E}">
        <p14:creationId xmlns:p14="http://schemas.microsoft.com/office/powerpoint/2010/main" val="2014475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26A3B4B7-26EB-4AD9-A148-A47EE49EBE7B}" type="datetimeFigureOut">
              <a:rPr lang="en-US"/>
              <a:pPr>
                <a:defRPr/>
              </a:pPr>
              <a:t>4/15/2014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EE553F-E1C6-4870-9953-34ED7408BF9A}" type="slidenum">
              <a:rPr lang="en-US" altLang="en-US"/>
              <a:pPr/>
              <a:t>‹#›</a:t>
            </a:fld>
            <a:endParaRPr lang="en-US" altLang="en-US"/>
          </a:p>
        </p:txBody>
      </p:sp>
    </p:spTree>
    <p:extLst>
      <p:ext uri="{BB962C8B-B14F-4D97-AF65-F5344CB8AC3E}">
        <p14:creationId xmlns:p14="http://schemas.microsoft.com/office/powerpoint/2010/main" val="3443579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4DC667D9-5F70-4C4A-9F71-2134347F826F}" type="datetimeFigureOut">
              <a:rPr lang="en-US"/>
              <a:pPr>
                <a:defRPr/>
              </a:pPr>
              <a:t>4/15/2014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6A9691-5C50-45A9-835C-143304C89D09}" type="slidenum">
              <a:rPr lang="en-US" altLang="en-US"/>
              <a:pPr/>
              <a:t>‹#›</a:t>
            </a:fld>
            <a:endParaRPr lang="en-US" altLang="en-US"/>
          </a:p>
        </p:txBody>
      </p:sp>
    </p:spTree>
    <p:extLst>
      <p:ext uri="{BB962C8B-B14F-4D97-AF65-F5344CB8AC3E}">
        <p14:creationId xmlns:p14="http://schemas.microsoft.com/office/powerpoint/2010/main" val="254426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2734BA8-30E3-4179-9176-3569A8386AA9}" type="datetimeFigureOut">
              <a:rPr lang="en-US"/>
              <a:pPr>
                <a:defRPr/>
              </a:pPr>
              <a:t>4/15/2014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151E89-DC1F-4E3C-9B21-BF8DD01A645A}" type="slidenum">
              <a:rPr lang="en-US" altLang="en-US"/>
              <a:pPr/>
              <a:t>‹#›</a:t>
            </a:fld>
            <a:endParaRPr lang="en-US" altLang="en-US"/>
          </a:p>
        </p:txBody>
      </p:sp>
    </p:spTree>
    <p:extLst>
      <p:ext uri="{BB962C8B-B14F-4D97-AF65-F5344CB8AC3E}">
        <p14:creationId xmlns:p14="http://schemas.microsoft.com/office/powerpoint/2010/main" val="3887936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BA30B30-1B44-4631-AF39-170A09257071}" type="datetimeFigureOut">
              <a:rPr lang="en-US"/>
              <a:pPr>
                <a:defRPr/>
              </a:pPr>
              <a:t>4/15/2014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FFA1657-575B-4040-8B40-A1D47951EAB7}" type="slidenum">
              <a:rPr lang="en-US" altLang="en-US"/>
              <a:pPr/>
              <a:t>‹#›</a:t>
            </a:fld>
            <a:endParaRPr lang="en-US" altLang="en-US"/>
          </a:p>
        </p:txBody>
      </p:sp>
    </p:spTree>
    <p:extLst>
      <p:ext uri="{BB962C8B-B14F-4D97-AF65-F5344CB8AC3E}">
        <p14:creationId xmlns:p14="http://schemas.microsoft.com/office/powerpoint/2010/main" val="3642517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B2F1A3EF-1FE0-4119-94E8-B0918E154C17}" type="datetimeFigureOut">
              <a:rPr lang="en-US"/>
              <a:pPr>
                <a:defRPr/>
              </a:pPr>
              <a:t>4/15/2014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415DD876-7302-47A4-9EF4-C3BD85709634}" type="slidenum">
              <a:rPr lang="en-US" altLang="en-US"/>
              <a:pPr/>
              <a:t>‹#›</a:t>
            </a:fld>
            <a:endParaRPr lang="en-US" altLang="en-US"/>
          </a:p>
        </p:txBody>
      </p:sp>
    </p:spTree>
    <p:extLst>
      <p:ext uri="{BB962C8B-B14F-4D97-AF65-F5344CB8AC3E}">
        <p14:creationId xmlns:p14="http://schemas.microsoft.com/office/powerpoint/2010/main" val="26661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B9216-F6F9-4340-817A-DDCEE67A67DE}" type="datetimeFigureOut">
              <a:rPr lang="en-US"/>
              <a:pPr>
                <a:defRPr/>
              </a:pPr>
              <a:t>4/15/2014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68A9430-DF56-46FF-BF83-F1D861FFB351}" type="slidenum">
              <a:rPr lang="en-US" altLang="en-US"/>
              <a:pPr/>
              <a:t>‹#›</a:t>
            </a:fld>
            <a:endParaRPr lang="en-US" altLang="en-US"/>
          </a:p>
        </p:txBody>
      </p:sp>
    </p:spTree>
    <p:extLst>
      <p:ext uri="{BB962C8B-B14F-4D97-AF65-F5344CB8AC3E}">
        <p14:creationId xmlns:p14="http://schemas.microsoft.com/office/powerpoint/2010/main" val="4229540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4D340BD3-3AE8-4838-BEBC-4AFBF1F327F3}" type="datetimeFigureOut">
              <a:rPr lang="en-US"/>
              <a:pPr>
                <a:defRPr/>
              </a:pPr>
              <a:t>4/15/2014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88092871-D6B0-4924-8D9F-1AB7FC9CE3FE}" type="slidenum">
              <a:rPr lang="en-US" altLang="en-US"/>
              <a:pPr/>
              <a:t>‹#›</a:t>
            </a:fld>
            <a:endParaRPr lang="en-US" altLang="en-US"/>
          </a:p>
        </p:txBody>
      </p:sp>
    </p:spTree>
    <p:extLst>
      <p:ext uri="{BB962C8B-B14F-4D97-AF65-F5344CB8AC3E}">
        <p14:creationId xmlns:p14="http://schemas.microsoft.com/office/powerpoint/2010/main" val="379572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B42B663F-1304-4F03-B96D-05DDD7F607D5}" type="datetimeFigureOut">
              <a:rPr lang="en-US"/>
              <a:pPr>
                <a:defRPr/>
              </a:pPr>
              <a:t>4/15/2014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9995687C-1B7B-4FEC-963C-6380139FC818}" type="slidenum">
              <a:rPr lang="en-US" altLang="en-US"/>
              <a:pPr/>
              <a:t>‹#›</a:t>
            </a:fld>
            <a:endParaRPr lang="en-US" altLang="en-US"/>
          </a:p>
        </p:txBody>
      </p:sp>
    </p:spTree>
    <p:extLst>
      <p:ext uri="{BB962C8B-B14F-4D97-AF65-F5344CB8AC3E}">
        <p14:creationId xmlns:p14="http://schemas.microsoft.com/office/powerpoint/2010/main" val="1070786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07FB74F5-88D4-430D-B844-4FA3D400173D}" type="datetimeFigureOut">
              <a:rPr lang="en-US"/>
              <a:pPr>
                <a:defRPr/>
              </a:pPr>
              <a:t>4/15/2014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BA3EDF6-6CE4-426D-9607-80F3BFE91D22}" type="slidenum">
              <a:rPr lang="en-US" altLang="en-US"/>
              <a:pPr/>
              <a:t>‹#›</a:t>
            </a:fld>
            <a:endParaRPr lang="en-US" altLang="en-US"/>
          </a:p>
        </p:txBody>
      </p:sp>
    </p:spTree>
    <p:extLst>
      <p:ext uri="{BB962C8B-B14F-4D97-AF65-F5344CB8AC3E}">
        <p14:creationId xmlns:p14="http://schemas.microsoft.com/office/powerpoint/2010/main" val="550691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79EA984-6384-4E6D-B48A-D21862D65E83}" type="datetimeFigureOut">
              <a:rPr lang="en-US"/>
              <a:pPr>
                <a:defRPr/>
              </a:pPr>
              <a:t>4/15/2014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E040E71-E038-4B27-96BE-73589C4064E9}" type="slidenum">
              <a:rPr lang="en-US" altLang="en-US"/>
              <a:pPr/>
              <a:t>‹#›</a:t>
            </a:fld>
            <a:endParaRPr lang="en-US" altLang="en-US"/>
          </a:p>
        </p:txBody>
      </p:sp>
    </p:spTree>
    <p:extLst>
      <p:ext uri="{BB962C8B-B14F-4D97-AF65-F5344CB8AC3E}">
        <p14:creationId xmlns:p14="http://schemas.microsoft.com/office/powerpoint/2010/main" val="3936938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0B4FE916-3EDD-4BE4-9044-311D89EFD87D}" type="datetimeFigureOut">
              <a:rPr lang="en-US"/>
              <a:pPr>
                <a:defRPr/>
              </a:pPr>
              <a:t>4/15/2014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19E4E6-FB2F-43CD-BD02-AEAAC2E0AA06}" type="slidenum">
              <a:rPr lang="en-US" altLang="en-US"/>
              <a:pPr/>
              <a:t>‹#›</a:t>
            </a:fld>
            <a:endParaRPr lang="en-US" altLang="en-US"/>
          </a:p>
        </p:txBody>
      </p:sp>
    </p:spTree>
    <p:extLst>
      <p:ext uri="{BB962C8B-B14F-4D97-AF65-F5344CB8AC3E}">
        <p14:creationId xmlns:p14="http://schemas.microsoft.com/office/powerpoint/2010/main" val="1389872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6CD08B52-0E7A-4D4F-8CA3-107E84846988}" type="datetimeFigureOut">
              <a:rPr lang="en-US"/>
              <a:pPr>
                <a:defRPr/>
              </a:pPr>
              <a:t>4/15/2014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1005F0-8BC1-48C3-9189-8913DED41971}" type="slidenum">
              <a:rPr lang="en-US" altLang="en-US"/>
              <a:pPr/>
              <a:t>‹#›</a:t>
            </a:fld>
            <a:endParaRPr lang="en-US" altLang="en-US"/>
          </a:p>
        </p:txBody>
      </p:sp>
    </p:spTree>
    <p:extLst>
      <p:ext uri="{BB962C8B-B14F-4D97-AF65-F5344CB8AC3E}">
        <p14:creationId xmlns:p14="http://schemas.microsoft.com/office/powerpoint/2010/main" val="1832446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r="74828" b="78889"/>
          <a:stretch>
            <a:fillRect/>
          </a:stretch>
        </p:blipFill>
        <p:spPr bwMode="auto">
          <a:xfrm>
            <a:off x="0" y="0"/>
            <a:ext cx="632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0163" y="0"/>
            <a:ext cx="5303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00600" y="6238875"/>
            <a:ext cx="434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71800" y="6248400"/>
            <a:ext cx="2057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0"/>
            <a:ext cx="7772400" cy="1470025"/>
          </a:xfrm>
        </p:spPr>
        <p:txBody>
          <a:bodyPr>
            <a:normAutofit/>
          </a:bodyPr>
          <a:lstStyle>
            <a:lvl1pPr algn="l">
              <a:defRPr lang="en-US" sz="3600" i="0" baseline="0" smtClean="0">
                <a:solidFill>
                  <a:schemeClr val="bg1"/>
                </a:solidFill>
                <a:latin typeface="Garamond Premr Pro" pitchFamily="18" charset="0"/>
              </a:defRPr>
            </a:lvl1pPr>
          </a:lstStyle>
          <a:p>
            <a:endParaRPr lang="en-US" dirty="0"/>
          </a:p>
        </p:txBody>
      </p:sp>
      <p:sp>
        <p:nvSpPr>
          <p:cNvPr id="3" name="Subtitle 2"/>
          <p:cNvSpPr>
            <a:spLocks noGrp="1"/>
          </p:cNvSpPr>
          <p:nvPr>
            <p:ph type="subTitle" idx="1"/>
          </p:nvPr>
        </p:nvSpPr>
        <p:spPr>
          <a:xfrm>
            <a:off x="685800" y="4343400"/>
            <a:ext cx="6400800" cy="1752600"/>
          </a:xfrm>
        </p:spPr>
        <p:txBody>
          <a:bodyPr>
            <a:normAutofit/>
          </a:bodyPr>
          <a:lstStyle>
            <a:lvl1pPr marL="0" indent="0" algn="l">
              <a:buNone/>
              <a:defRPr sz="2400" b="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05612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chemeClr val="bg2">
                    <a:lumMod val="50000"/>
                  </a:schemeClr>
                </a:solidFill>
                <a:latin typeface="Garamond Premr Pro"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6358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r="74828" b="78889"/>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888"/>
          <a:stretch>
            <a:fillRect/>
          </a:stretch>
        </p:blipFill>
        <p:spPr bwMode="auto">
          <a:xfrm>
            <a:off x="4227513" y="0"/>
            <a:ext cx="491648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438400"/>
            <a:ext cx="5867400" cy="1362075"/>
          </a:xfrm>
          <a:noFill/>
        </p:spPr>
        <p:txBody>
          <a:bodyPr>
            <a:noAutofit/>
          </a:bodyPr>
          <a:lstStyle>
            <a:lvl1pPr algn="l">
              <a:defRPr sz="3400" b="0" i="1" cap="none">
                <a:latin typeface="Garamond Premr Pro" pitchFamily="18"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3860800"/>
            <a:ext cx="8229600" cy="1500187"/>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2"/>
          </p:nvPr>
        </p:nvSpPr>
        <p:spPr>
          <a:xfrm>
            <a:off x="685800" y="5626100"/>
            <a:ext cx="8229600" cy="738187"/>
          </a:xfrm>
        </p:spPr>
        <p:txBody>
          <a:bodyPr>
            <a:normAutofit/>
          </a:bodyPr>
          <a:lstStyle>
            <a:lvl1pPr marL="0" indent="0">
              <a:buNone/>
              <a:defRPr sz="1600" i="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68503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r="74828" b="78889"/>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888"/>
          <a:stretch>
            <a:fillRect/>
          </a:stretch>
        </p:blipFill>
        <p:spPr bwMode="auto">
          <a:xfrm>
            <a:off x="4227513" y="0"/>
            <a:ext cx="491648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0" y="0"/>
            <a:ext cx="9144000" cy="6400800"/>
          </a:xfrm>
          <a:prstGeom prst="rect">
            <a:avLst/>
          </a:prstGeom>
          <a:solidFill>
            <a:srgbClr val="FFFFFF">
              <a:alpha val="50196"/>
            </a:srgbClr>
          </a:solidFill>
        </p:spPr>
        <p:txBody>
          <a:bodyPr/>
          <a:lstStyle>
            <a:lvl1pPr algn="l">
              <a:defRPr sz="3400" b="0" i="1" cap="none">
                <a:latin typeface="Garamond Premr Pro" pitchFamily="18" charset="0"/>
                <a:cs typeface="Arial" pitchFamily="34" charset="0"/>
              </a:defRPr>
            </a:lvl1pPr>
          </a:lstStyle>
          <a:p>
            <a:pPr eaLnBrk="1" fontAlgn="auto" hangingPunct="1">
              <a:spcAft>
                <a:spcPts val="0"/>
              </a:spcAft>
              <a:defRPr/>
            </a:pPr>
            <a:endParaRPr lang="en-US" dirty="0" smtClean="0">
              <a:solidFill>
                <a:srgbClr val="0088C9">
                  <a:lumMod val="50000"/>
                </a:srgbClr>
              </a:solidFill>
              <a:ea typeface="+mj-ea"/>
            </a:endParaRPr>
          </a:p>
        </p:txBody>
      </p:sp>
      <p:sp>
        <p:nvSpPr>
          <p:cNvPr id="2" name="Title 1"/>
          <p:cNvSpPr>
            <a:spLocks noGrp="1"/>
          </p:cNvSpPr>
          <p:nvPr>
            <p:ph type="title"/>
          </p:nvPr>
        </p:nvSpPr>
        <p:spPr>
          <a:xfrm>
            <a:off x="685800" y="2398713"/>
            <a:ext cx="5791200" cy="1362075"/>
          </a:xfrm>
          <a:noFill/>
        </p:spPr>
        <p:txBody>
          <a:bodyPr>
            <a:noAutofit/>
          </a:bodyPr>
          <a:lstStyle>
            <a:lvl1pPr algn="l">
              <a:defRPr sz="3400" b="0" i="1" cap="none">
                <a:latin typeface="Garamond Premr Pro" pitchFamily="18"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3821113"/>
            <a:ext cx="8229600" cy="1500187"/>
          </a:xfrm>
        </p:spPr>
        <p:txBody>
          <a:bodyPr>
            <a:normAutofit/>
          </a:bodyPr>
          <a:lstStyle>
            <a:lvl1pPr marL="0" indent="0">
              <a:buNone/>
              <a:defRPr sz="32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2"/>
          </p:nvPr>
        </p:nvSpPr>
        <p:spPr>
          <a:xfrm>
            <a:off x="685800" y="5586413"/>
            <a:ext cx="8229600" cy="738187"/>
          </a:xfrm>
        </p:spPr>
        <p:txBody>
          <a:bodyPr>
            <a:normAutofit/>
          </a:bodyPr>
          <a:lstStyle>
            <a:lvl1pPr marL="0" indent="0">
              <a:buNone/>
              <a:defRPr sz="1600" i="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6691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AAA959-B335-4E18-B1AD-D616E7B9AEFA}" type="datetimeFigureOut">
              <a:rPr lang="en-US"/>
              <a:pPr>
                <a:defRPr/>
              </a:pPr>
              <a:t>4/15/2014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F949BFD-CA33-46AB-B820-284D6B2E296E}" type="slidenum">
              <a:rPr lang="en-US" altLang="en-US"/>
              <a:pPr/>
              <a:t>‹#›</a:t>
            </a:fld>
            <a:endParaRPr lang="en-US" altLang="en-US"/>
          </a:p>
        </p:txBody>
      </p:sp>
    </p:spTree>
    <p:extLst>
      <p:ext uri="{BB962C8B-B14F-4D97-AF65-F5344CB8AC3E}">
        <p14:creationId xmlns:p14="http://schemas.microsoft.com/office/powerpoint/2010/main" val="258469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501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7570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9394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933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2642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33400" y="457200"/>
            <a:ext cx="8229600" cy="2133600"/>
          </a:xfrm>
        </p:spPr>
        <p:txBody>
          <a:bodyPr/>
          <a:lstStyle>
            <a:lvl1pPr>
              <a:defRPr sz="5400" b="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33400" y="2895600"/>
            <a:ext cx="8229600" cy="1752600"/>
          </a:xfrm>
        </p:spPr>
        <p:txBody>
          <a:bodyPr/>
          <a:lstStyle>
            <a:lvl1pPr marL="0" indent="0" algn="ctr">
              <a:buFontTx/>
              <a:buNone/>
              <a:defRPr sz="3600" b="1" i="1"/>
            </a:lvl1pPr>
          </a:lstStyle>
          <a:p>
            <a:pPr lvl="0"/>
            <a:r>
              <a:rPr lang="en-US" noProof="0" smtClean="0"/>
              <a:t>Click to edit Master subtitle style</a:t>
            </a:r>
          </a:p>
        </p:txBody>
      </p:sp>
    </p:spTree>
    <p:extLst>
      <p:ext uri="{BB962C8B-B14F-4D97-AF65-F5344CB8AC3E}">
        <p14:creationId xmlns:p14="http://schemas.microsoft.com/office/powerpoint/2010/main" val="42029759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6" name="Rectangle 6"/>
          <p:cNvSpPr>
            <a:spLocks noGrp="1" noChangeArrowheads="1"/>
          </p:cNvSpPr>
          <p:nvPr>
            <p:ph type="sldNum" sz="quarter" idx="12"/>
          </p:nvPr>
        </p:nvSpPr>
        <p:spPr/>
        <p:txBody>
          <a:bodyPr/>
          <a:lstStyle>
            <a:lvl1pPr eaLnBrk="0" hangingPunct="0">
              <a:defRPr/>
            </a:lvl1pPr>
          </a:lstStyle>
          <a:p>
            <a:fld id="{66226A05-A61C-4C83-9502-40C2D31AA471}" type="slidenum">
              <a:rPr lang="en-US" altLang="en-US"/>
              <a:pPr/>
              <a:t>‹#›</a:t>
            </a:fld>
            <a:endParaRPr lang="en-US" altLang="en-US"/>
          </a:p>
        </p:txBody>
      </p:sp>
    </p:spTree>
    <p:extLst>
      <p:ext uri="{BB962C8B-B14F-4D97-AF65-F5344CB8AC3E}">
        <p14:creationId xmlns:p14="http://schemas.microsoft.com/office/powerpoint/2010/main" val="3957816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6" name="Rectangle 6"/>
          <p:cNvSpPr>
            <a:spLocks noGrp="1" noChangeArrowheads="1"/>
          </p:cNvSpPr>
          <p:nvPr>
            <p:ph type="sldNum" sz="quarter" idx="12"/>
          </p:nvPr>
        </p:nvSpPr>
        <p:spPr/>
        <p:txBody>
          <a:bodyPr/>
          <a:lstStyle>
            <a:lvl1pPr eaLnBrk="0" hangingPunct="0">
              <a:defRPr/>
            </a:lvl1pPr>
          </a:lstStyle>
          <a:p>
            <a:fld id="{DF7C82C8-2152-4DCE-B53F-E35B49005095}" type="slidenum">
              <a:rPr lang="en-US" altLang="en-US"/>
              <a:pPr/>
              <a:t>‹#›</a:t>
            </a:fld>
            <a:endParaRPr lang="en-US" altLang="en-US"/>
          </a:p>
        </p:txBody>
      </p:sp>
    </p:spTree>
    <p:extLst>
      <p:ext uri="{BB962C8B-B14F-4D97-AF65-F5344CB8AC3E}">
        <p14:creationId xmlns:p14="http://schemas.microsoft.com/office/powerpoint/2010/main" val="1639485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7" name="Rectangle 6"/>
          <p:cNvSpPr>
            <a:spLocks noGrp="1" noChangeArrowheads="1"/>
          </p:cNvSpPr>
          <p:nvPr>
            <p:ph type="sldNum" sz="quarter" idx="12"/>
          </p:nvPr>
        </p:nvSpPr>
        <p:spPr/>
        <p:txBody>
          <a:bodyPr/>
          <a:lstStyle>
            <a:lvl1pPr eaLnBrk="0" hangingPunct="0">
              <a:defRPr/>
            </a:lvl1pPr>
          </a:lstStyle>
          <a:p>
            <a:fld id="{BAE1CD22-310B-40E0-ABD4-ADDBB63A5D9C}" type="slidenum">
              <a:rPr lang="en-US" altLang="en-US"/>
              <a:pPr/>
              <a:t>‹#›</a:t>
            </a:fld>
            <a:endParaRPr lang="en-US" altLang="en-US"/>
          </a:p>
        </p:txBody>
      </p:sp>
    </p:spTree>
    <p:extLst>
      <p:ext uri="{BB962C8B-B14F-4D97-AF65-F5344CB8AC3E}">
        <p14:creationId xmlns:p14="http://schemas.microsoft.com/office/powerpoint/2010/main" val="21663301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9" name="Rectangle 6"/>
          <p:cNvSpPr>
            <a:spLocks noGrp="1" noChangeArrowheads="1"/>
          </p:cNvSpPr>
          <p:nvPr>
            <p:ph type="sldNum" sz="quarter" idx="12"/>
          </p:nvPr>
        </p:nvSpPr>
        <p:spPr/>
        <p:txBody>
          <a:bodyPr/>
          <a:lstStyle>
            <a:lvl1pPr eaLnBrk="0" hangingPunct="0">
              <a:defRPr/>
            </a:lvl1pPr>
          </a:lstStyle>
          <a:p>
            <a:fld id="{76E8630E-869E-4527-AE78-56851BE891E4}" type="slidenum">
              <a:rPr lang="en-US" altLang="en-US"/>
              <a:pPr/>
              <a:t>‹#›</a:t>
            </a:fld>
            <a:endParaRPr lang="en-US" altLang="en-US"/>
          </a:p>
        </p:txBody>
      </p:sp>
    </p:spTree>
    <p:extLst>
      <p:ext uri="{BB962C8B-B14F-4D97-AF65-F5344CB8AC3E}">
        <p14:creationId xmlns:p14="http://schemas.microsoft.com/office/powerpoint/2010/main" val="93463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F57145-EAF8-436D-977E-82556EC3A8FD}" type="datetimeFigureOut">
              <a:rPr lang="en-US"/>
              <a:pPr>
                <a:defRPr/>
              </a:pPr>
              <a:t>4/15/2014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4BFAEB6-AC34-44CA-9655-5293D0CFFFAB}" type="slidenum">
              <a:rPr lang="en-US" altLang="en-US"/>
              <a:pPr/>
              <a:t>‹#›</a:t>
            </a:fld>
            <a:endParaRPr lang="en-US" altLang="en-US"/>
          </a:p>
        </p:txBody>
      </p:sp>
    </p:spTree>
    <p:extLst>
      <p:ext uri="{BB962C8B-B14F-4D97-AF65-F5344CB8AC3E}">
        <p14:creationId xmlns:p14="http://schemas.microsoft.com/office/powerpoint/2010/main" val="250281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5" name="Rectangle 6"/>
          <p:cNvSpPr>
            <a:spLocks noGrp="1" noChangeArrowheads="1"/>
          </p:cNvSpPr>
          <p:nvPr>
            <p:ph type="sldNum" sz="quarter" idx="12"/>
          </p:nvPr>
        </p:nvSpPr>
        <p:spPr/>
        <p:txBody>
          <a:bodyPr/>
          <a:lstStyle>
            <a:lvl1pPr eaLnBrk="0" hangingPunct="0">
              <a:defRPr/>
            </a:lvl1pPr>
          </a:lstStyle>
          <a:p>
            <a:fld id="{AAFA4154-18B3-49CA-A0D9-19DA149B6796}" type="slidenum">
              <a:rPr lang="en-US" altLang="en-US"/>
              <a:pPr/>
              <a:t>‹#›</a:t>
            </a:fld>
            <a:endParaRPr lang="en-US" altLang="en-US"/>
          </a:p>
        </p:txBody>
      </p:sp>
    </p:spTree>
    <p:extLst>
      <p:ext uri="{BB962C8B-B14F-4D97-AF65-F5344CB8AC3E}">
        <p14:creationId xmlns:p14="http://schemas.microsoft.com/office/powerpoint/2010/main" val="40673396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4" name="Rectangle 6"/>
          <p:cNvSpPr>
            <a:spLocks noGrp="1" noChangeArrowheads="1"/>
          </p:cNvSpPr>
          <p:nvPr>
            <p:ph type="sldNum" sz="quarter" idx="12"/>
          </p:nvPr>
        </p:nvSpPr>
        <p:spPr/>
        <p:txBody>
          <a:bodyPr/>
          <a:lstStyle>
            <a:lvl1pPr eaLnBrk="0" hangingPunct="0">
              <a:defRPr/>
            </a:lvl1pPr>
          </a:lstStyle>
          <a:p>
            <a:fld id="{3446C038-267E-4ABC-8592-00CC9BE1AF2E}" type="slidenum">
              <a:rPr lang="en-US" altLang="en-US"/>
              <a:pPr/>
              <a:t>‹#›</a:t>
            </a:fld>
            <a:endParaRPr lang="en-US" altLang="en-US"/>
          </a:p>
        </p:txBody>
      </p:sp>
    </p:spTree>
    <p:extLst>
      <p:ext uri="{BB962C8B-B14F-4D97-AF65-F5344CB8AC3E}">
        <p14:creationId xmlns:p14="http://schemas.microsoft.com/office/powerpoint/2010/main" val="2982777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7" name="Rectangle 6"/>
          <p:cNvSpPr>
            <a:spLocks noGrp="1" noChangeArrowheads="1"/>
          </p:cNvSpPr>
          <p:nvPr>
            <p:ph type="sldNum" sz="quarter" idx="12"/>
          </p:nvPr>
        </p:nvSpPr>
        <p:spPr/>
        <p:txBody>
          <a:bodyPr/>
          <a:lstStyle>
            <a:lvl1pPr eaLnBrk="0" hangingPunct="0">
              <a:defRPr/>
            </a:lvl1pPr>
          </a:lstStyle>
          <a:p>
            <a:fld id="{7E898D92-5445-47C1-8296-A48A4E3E6351}" type="slidenum">
              <a:rPr lang="en-US" altLang="en-US"/>
              <a:pPr/>
              <a:t>‹#›</a:t>
            </a:fld>
            <a:endParaRPr lang="en-US" altLang="en-US"/>
          </a:p>
        </p:txBody>
      </p:sp>
    </p:spTree>
    <p:extLst>
      <p:ext uri="{BB962C8B-B14F-4D97-AF65-F5344CB8AC3E}">
        <p14:creationId xmlns:p14="http://schemas.microsoft.com/office/powerpoint/2010/main" val="2217320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7" name="Rectangle 6"/>
          <p:cNvSpPr>
            <a:spLocks noGrp="1" noChangeArrowheads="1"/>
          </p:cNvSpPr>
          <p:nvPr>
            <p:ph type="sldNum" sz="quarter" idx="12"/>
          </p:nvPr>
        </p:nvSpPr>
        <p:spPr/>
        <p:txBody>
          <a:bodyPr/>
          <a:lstStyle>
            <a:lvl1pPr eaLnBrk="0" hangingPunct="0">
              <a:defRPr/>
            </a:lvl1pPr>
          </a:lstStyle>
          <a:p>
            <a:fld id="{32096E99-8394-4CFA-87FE-515141951F7F}" type="slidenum">
              <a:rPr lang="en-US" altLang="en-US"/>
              <a:pPr/>
              <a:t>‹#›</a:t>
            </a:fld>
            <a:endParaRPr lang="en-US" altLang="en-US"/>
          </a:p>
        </p:txBody>
      </p:sp>
    </p:spTree>
    <p:extLst>
      <p:ext uri="{BB962C8B-B14F-4D97-AF65-F5344CB8AC3E}">
        <p14:creationId xmlns:p14="http://schemas.microsoft.com/office/powerpoint/2010/main" val="3687782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6" name="Rectangle 6"/>
          <p:cNvSpPr>
            <a:spLocks noGrp="1" noChangeArrowheads="1"/>
          </p:cNvSpPr>
          <p:nvPr>
            <p:ph type="sldNum" sz="quarter" idx="12"/>
          </p:nvPr>
        </p:nvSpPr>
        <p:spPr/>
        <p:txBody>
          <a:bodyPr/>
          <a:lstStyle>
            <a:lvl1pPr eaLnBrk="0" hangingPunct="0">
              <a:defRPr/>
            </a:lvl1pPr>
          </a:lstStyle>
          <a:p>
            <a:fld id="{B80ED7A8-CCEC-44D8-828A-00FC5BC2EBFF}" type="slidenum">
              <a:rPr lang="en-US" altLang="en-US"/>
              <a:pPr/>
              <a:t>‹#›</a:t>
            </a:fld>
            <a:endParaRPr lang="en-US" altLang="en-US"/>
          </a:p>
        </p:txBody>
      </p:sp>
    </p:spTree>
    <p:extLst>
      <p:ext uri="{BB962C8B-B14F-4D97-AF65-F5344CB8AC3E}">
        <p14:creationId xmlns:p14="http://schemas.microsoft.com/office/powerpoint/2010/main" val="317905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83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983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r>
              <a:rPr lang="en-US"/>
              <a:t>Free powerpoint template: www.brainybetty.com</a:t>
            </a:r>
          </a:p>
        </p:txBody>
      </p:sp>
      <p:sp>
        <p:nvSpPr>
          <p:cNvPr id="6" name="Rectangle 6"/>
          <p:cNvSpPr>
            <a:spLocks noGrp="1" noChangeArrowheads="1"/>
          </p:cNvSpPr>
          <p:nvPr>
            <p:ph type="sldNum" sz="quarter" idx="12"/>
          </p:nvPr>
        </p:nvSpPr>
        <p:spPr/>
        <p:txBody>
          <a:bodyPr/>
          <a:lstStyle>
            <a:lvl1pPr eaLnBrk="0" hangingPunct="0">
              <a:defRPr/>
            </a:lvl1pPr>
          </a:lstStyle>
          <a:p>
            <a:fld id="{5417CC0F-BAAA-482A-80C7-6022D7E65016}" type="slidenum">
              <a:rPr lang="en-US" altLang="en-US"/>
              <a:pPr/>
              <a:t>‹#›</a:t>
            </a:fld>
            <a:endParaRPr lang="en-US" altLang="en-US"/>
          </a:p>
        </p:txBody>
      </p:sp>
    </p:spTree>
    <p:extLst>
      <p:ext uri="{BB962C8B-B14F-4D97-AF65-F5344CB8AC3E}">
        <p14:creationId xmlns:p14="http://schemas.microsoft.com/office/powerpoint/2010/main" val="554718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124450" y="2428875"/>
            <a:ext cx="982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defRPr/>
            </a:pPr>
            <a:r>
              <a:rPr lang="en-US" sz="3200" smtClean="0">
                <a:solidFill>
                  <a:srgbClr val="144060"/>
                </a:solidFill>
                <a:latin typeface="Calibri" pitchFamily="34" charset="0"/>
              </a:rPr>
              <a:t>®</a:t>
            </a:r>
          </a:p>
        </p:txBody>
      </p:sp>
      <p:pic>
        <p:nvPicPr>
          <p:cNvPr id="5" name="Picture 5" descr="Forum_Title_Slide_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32509" y="3886200"/>
            <a:ext cx="7773866" cy="1752600"/>
          </a:xfrm>
        </p:spPr>
        <p:txBody>
          <a:bodyPr/>
          <a:lstStyle>
            <a:lvl1pPr marL="0" indent="0" algn="l">
              <a:buNone/>
              <a:defRPr>
                <a:solidFill>
                  <a:schemeClr val="bg1"/>
                </a:solidFill>
                <a:latin typeface="Franklin Gothic Demi"/>
                <a:cs typeface="Franklin Gothic Dem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3230073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9935CA82-5E43-46AE-8D5E-0A93FF1AAD1A}" type="datetimeFigureOut">
              <a:rPr lang="en-US"/>
              <a:pPr>
                <a:defRPr/>
              </a:pPr>
              <a:t>4/15/2014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C4D47692-DCF4-41B3-B9E6-858476AB5A06}" type="slidenum">
              <a:rPr lang="en-US" altLang="en-US"/>
              <a:pPr/>
              <a:t>‹#›</a:t>
            </a:fld>
            <a:endParaRPr lang="en-US" altLang="en-US"/>
          </a:p>
        </p:txBody>
      </p:sp>
    </p:spTree>
    <p:extLst>
      <p:ext uri="{BB962C8B-B14F-4D97-AF65-F5344CB8AC3E}">
        <p14:creationId xmlns:p14="http://schemas.microsoft.com/office/powerpoint/2010/main" val="273218084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413B33AE-4ED7-4D0C-B580-824EB323B5F5}" type="datetimeFigureOut">
              <a:rPr lang="en-US"/>
              <a:pPr>
                <a:defRPr/>
              </a:pPr>
              <a:t>4/15/2014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A7FE87E7-29B9-4A26-BA07-28EE5564DF20}" type="slidenum">
              <a:rPr lang="en-US" altLang="en-US"/>
              <a:pPr/>
              <a:t>‹#›</a:t>
            </a:fld>
            <a:endParaRPr lang="en-US" altLang="en-US"/>
          </a:p>
        </p:txBody>
      </p:sp>
    </p:spTree>
    <p:extLst>
      <p:ext uri="{BB962C8B-B14F-4D97-AF65-F5344CB8AC3E}">
        <p14:creationId xmlns:p14="http://schemas.microsoft.com/office/powerpoint/2010/main" val="16763268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42682C33-430C-4F61-B863-0CC0FD112930}" type="datetimeFigureOut">
              <a:rPr lang="en-US"/>
              <a:pPr>
                <a:defRPr/>
              </a:pPr>
              <a:t>4/15/2014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63038FB1-AC40-4C47-A117-851BA935E05B}" type="slidenum">
              <a:rPr lang="en-US" altLang="en-US"/>
              <a:pPr/>
              <a:t>‹#›</a:t>
            </a:fld>
            <a:endParaRPr lang="en-US" altLang="en-US"/>
          </a:p>
        </p:txBody>
      </p:sp>
    </p:spTree>
    <p:extLst>
      <p:ext uri="{BB962C8B-B14F-4D97-AF65-F5344CB8AC3E}">
        <p14:creationId xmlns:p14="http://schemas.microsoft.com/office/powerpoint/2010/main" val="41224573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D6D55A-1F3E-4983-B0A1-7A2D9709F29F}"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F24C90-056F-4CD4-8DA7-9EB97C47991E}" type="slidenum">
              <a:rPr lang="en-US" altLang="en-US"/>
              <a:pPr/>
              <a:t>‹#›</a:t>
            </a:fld>
            <a:endParaRPr lang="en-US" altLang="en-US"/>
          </a:p>
        </p:txBody>
      </p:sp>
    </p:spTree>
    <p:extLst>
      <p:ext uri="{BB962C8B-B14F-4D97-AF65-F5344CB8AC3E}">
        <p14:creationId xmlns:p14="http://schemas.microsoft.com/office/powerpoint/2010/main" val="3243830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8575BFBD-3864-409B-89CA-E53FC4FE3AED}" type="datetimeFigureOut">
              <a:rPr lang="en-US"/>
              <a:pPr>
                <a:defRPr/>
              </a:pPr>
              <a:t>4/15/2014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89DAA7E9-52D3-40F2-8446-702F9D23F363}" type="slidenum">
              <a:rPr lang="en-US" altLang="en-US"/>
              <a:pPr/>
              <a:t>‹#›</a:t>
            </a:fld>
            <a:endParaRPr lang="en-US" altLang="en-US"/>
          </a:p>
        </p:txBody>
      </p:sp>
    </p:spTree>
    <p:extLst>
      <p:ext uri="{BB962C8B-B14F-4D97-AF65-F5344CB8AC3E}">
        <p14:creationId xmlns:p14="http://schemas.microsoft.com/office/powerpoint/2010/main" val="235349978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01C5D6D5-BB62-4D08-BE96-C78DDDECDE8C}" type="datetimeFigureOut">
              <a:rPr lang="en-US"/>
              <a:pPr>
                <a:defRPr/>
              </a:pPr>
              <a:t>4/15/2014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B188180A-124F-465C-947B-E0EE166E5643}" type="slidenum">
              <a:rPr lang="en-US" altLang="en-US"/>
              <a:pPr/>
              <a:t>‹#›</a:t>
            </a:fld>
            <a:endParaRPr lang="en-US" altLang="en-US"/>
          </a:p>
        </p:txBody>
      </p:sp>
    </p:spTree>
    <p:extLst>
      <p:ext uri="{BB962C8B-B14F-4D97-AF65-F5344CB8AC3E}">
        <p14:creationId xmlns:p14="http://schemas.microsoft.com/office/powerpoint/2010/main" val="414155174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EA5C5071-1D97-4F54-9214-FEBC089FF55E}" type="datetimeFigureOut">
              <a:rPr lang="en-US"/>
              <a:pPr>
                <a:defRPr/>
              </a:pPr>
              <a:t>4/15/2014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75755C61-A027-4121-A7F5-F6A3935CEACB}" type="slidenum">
              <a:rPr lang="en-US" altLang="en-US"/>
              <a:pPr/>
              <a:t>‹#›</a:t>
            </a:fld>
            <a:endParaRPr lang="en-US" altLang="en-US"/>
          </a:p>
        </p:txBody>
      </p:sp>
    </p:spTree>
    <p:extLst>
      <p:ext uri="{BB962C8B-B14F-4D97-AF65-F5344CB8AC3E}">
        <p14:creationId xmlns:p14="http://schemas.microsoft.com/office/powerpoint/2010/main" val="42329231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7FB2886C-1CB2-4123-9712-1BC1EFA7DD65}" type="datetimeFigureOut">
              <a:rPr lang="en-US"/>
              <a:pPr>
                <a:defRPr/>
              </a:pPr>
              <a:t>4/15/2014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40B070BA-C382-4827-980A-66EA2BB8E967}" type="slidenum">
              <a:rPr lang="en-US" altLang="en-US"/>
              <a:pPr/>
              <a:t>‹#›</a:t>
            </a:fld>
            <a:endParaRPr lang="en-US" altLang="en-US"/>
          </a:p>
        </p:txBody>
      </p:sp>
    </p:spTree>
    <p:extLst>
      <p:ext uri="{BB962C8B-B14F-4D97-AF65-F5344CB8AC3E}">
        <p14:creationId xmlns:p14="http://schemas.microsoft.com/office/powerpoint/2010/main" val="368430572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DDC7294F-105B-467A-A6B7-A4F2D1270B5A}" type="datetimeFigureOut">
              <a:rPr lang="en-US"/>
              <a:pPr>
                <a:defRPr/>
              </a:pPr>
              <a:t>4/15/2014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156A9A04-195F-4D10-8F20-1CF3801328E1}" type="slidenum">
              <a:rPr lang="en-US" altLang="en-US"/>
              <a:pPr/>
              <a:t>‹#›</a:t>
            </a:fld>
            <a:endParaRPr lang="en-US" altLang="en-US"/>
          </a:p>
        </p:txBody>
      </p:sp>
    </p:spTree>
    <p:extLst>
      <p:ext uri="{BB962C8B-B14F-4D97-AF65-F5344CB8AC3E}">
        <p14:creationId xmlns:p14="http://schemas.microsoft.com/office/powerpoint/2010/main" val="159138475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189D689A-F3D0-4735-99F7-9ED02F156782}" type="datetimeFigureOut">
              <a:rPr lang="en-US"/>
              <a:pPr>
                <a:defRPr/>
              </a:pPr>
              <a:t>4/15/2014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76EFD87E-D6E0-46F6-A437-6DA1132136D9}" type="slidenum">
              <a:rPr lang="en-US" altLang="en-US"/>
              <a:pPr/>
              <a:t>‹#›</a:t>
            </a:fld>
            <a:endParaRPr lang="en-US" altLang="en-US"/>
          </a:p>
        </p:txBody>
      </p:sp>
    </p:spTree>
    <p:extLst>
      <p:ext uri="{BB962C8B-B14F-4D97-AF65-F5344CB8AC3E}">
        <p14:creationId xmlns:p14="http://schemas.microsoft.com/office/powerpoint/2010/main" val="416616424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fld id="{21022B4F-384C-49CD-9CA2-1176A438732B}" type="datetimeFigureOut">
              <a:rPr lang="en-US"/>
              <a:pPr>
                <a:defRPr/>
              </a:pPr>
              <a:t>4/15/2014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fld id="{0A2FACC7-CCDE-4F58-84D7-06B263F0A477}" type="slidenum">
              <a:rPr lang="en-US" altLang="en-US"/>
              <a:pPr/>
              <a:t>‹#›</a:t>
            </a:fld>
            <a:endParaRPr lang="en-US" altLang="en-US"/>
          </a:p>
        </p:txBody>
      </p:sp>
    </p:spTree>
    <p:extLst>
      <p:ext uri="{BB962C8B-B14F-4D97-AF65-F5344CB8AC3E}">
        <p14:creationId xmlns:p14="http://schemas.microsoft.com/office/powerpoint/2010/main" val="19164286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822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19D140-D151-444A-B19F-29E42866D785}" type="datetimeFigureOut">
              <a:rPr lang="en-US"/>
              <a:pPr>
                <a:defRPr/>
              </a:pPr>
              <a:t>4/15/2014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84335D-91BA-4A0E-B598-E53F4125D0CA}" type="slidenum">
              <a:rPr lang="en-US" altLang="en-US"/>
              <a:pPr/>
              <a:t>‹#›</a:t>
            </a:fld>
            <a:endParaRPr lang="en-US" altLang="en-US"/>
          </a:p>
        </p:txBody>
      </p:sp>
    </p:spTree>
    <p:extLst>
      <p:ext uri="{BB962C8B-B14F-4D97-AF65-F5344CB8AC3E}">
        <p14:creationId xmlns:p14="http://schemas.microsoft.com/office/powerpoint/2010/main" val="78150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8.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0.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9.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1.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4.png"/><Relationship Id="rId5" Type="http://schemas.openxmlformats.org/officeDocument/2006/relationships/slideLayout" Target="../slideLayouts/slideLayout60.xml"/><Relationship Id="rId10" Type="http://schemas.openxmlformats.org/officeDocument/2006/relationships/theme" Target="../theme/theme9.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1AA3392-795C-40E3-9162-C906B95F840D}" type="datetimeFigureOut">
              <a:rPr lang="en-US"/>
              <a:pPr>
                <a:defRPr/>
              </a:pPr>
              <a:t>4/15/2014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3C62776-E593-43C5-AF73-492E73CC80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47" r:id="rId1"/>
    <p:sldLayoutId id="2147485148" r:id="rId2"/>
    <p:sldLayoutId id="2147485149" r:id="rId3"/>
    <p:sldLayoutId id="2147485150" r:id="rId4"/>
    <p:sldLayoutId id="2147485151" r:id="rId5"/>
    <p:sldLayoutId id="2147485152" r:id="rId6"/>
    <p:sldLayoutId id="2147485153" r:id="rId7"/>
    <p:sldLayoutId id="2147485154" r:id="rId8"/>
    <p:sldLayoutId id="2147485155" r:id="rId9"/>
    <p:sldLayoutId id="2147485156" r:id="rId10"/>
    <p:sldLayoutId id="21474851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14"/>
          <p:cNvGrpSpPr>
            <a:grpSpLocks/>
          </p:cNvGrpSpPr>
          <p:nvPr/>
        </p:nvGrpSpPr>
        <p:grpSpPr bwMode="auto">
          <a:xfrm>
            <a:off x="0" y="5562600"/>
            <a:ext cx="9144000" cy="908050"/>
            <a:chOff x="0" y="3504"/>
            <a:chExt cx="5760" cy="572"/>
          </a:xfrm>
        </p:grpSpPr>
        <p:pic>
          <p:nvPicPr>
            <p:cNvPr id="9225" name="Picture 12" descr="1903h1082"/>
            <p:cNvPicPr>
              <a:picLocks noChangeAspect="1" noChangeArrowheads="1"/>
            </p:cNvPicPr>
            <p:nvPr userDrawn="1"/>
          </p:nvPicPr>
          <p:blipFill>
            <a:blip r:embed="rId1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3" descr="1903h1082"/>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descr="1903h1082"/>
            <p:cNvPicPr>
              <a:picLocks noChangeAspect="1" noChangeArrowheads="1"/>
            </p:cNvPicPr>
            <p:nvPr userDrawn="1"/>
          </p:nvPicPr>
          <p:blipFill>
            <a:blip r:embed="rId1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3" name="Rectangle 8"/>
          <p:cNvSpPr>
            <a:spLocks noChangeArrowheads="1"/>
          </p:cNvSpPr>
          <p:nvPr/>
        </p:nvSpPr>
        <p:spPr bwMode="auto">
          <a:xfrm>
            <a:off x="0" y="6324600"/>
            <a:ext cx="9144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smtClean="0">
              <a:solidFill>
                <a:srgbClr val="000000"/>
              </a:solidFill>
              <a:latin typeface="Arial" panose="020B0604020202020204" pitchFamily="34" charset="0"/>
            </a:endParaRPr>
          </a:p>
        </p:txBody>
      </p:sp>
      <p:sp>
        <p:nvSpPr>
          <p:cNvPr id="922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1" name="Rectangle 3"/>
          <p:cNvSpPr>
            <a:spLocks noGrp="1" noChangeArrowheads="1"/>
          </p:cNvSpPr>
          <p:nvPr>
            <p:ph type="body" idx="1"/>
          </p:nvPr>
        </p:nvSpPr>
        <p:spPr bwMode="auto">
          <a:xfrm>
            <a:off x="457200" y="1600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0" y="6613525"/>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a:defRPr/>
            </a:pPr>
            <a:endParaRPr lang="en-US"/>
          </a:p>
        </p:txBody>
      </p:sp>
      <p:sp>
        <p:nvSpPr>
          <p:cNvPr id="3" name="Rectangle 5"/>
          <p:cNvSpPr>
            <a:spLocks noGrp="1" noChangeArrowheads="1"/>
          </p:cNvSpPr>
          <p:nvPr>
            <p:ph type="ftr" sz="quarter" idx="3"/>
          </p:nvPr>
        </p:nvSpPr>
        <p:spPr bwMode="auto">
          <a:xfrm>
            <a:off x="2286000" y="6629400"/>
            <a:ext cx="4876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a:defRPr/>
            </a:pPr>
            <a:r>
              <a:rPr lang="en-US"/>
              <a:t>Free powerpoint template: www.brainybetty.com</a:t>
            </a:r>
          </a:p>
        </p:txBody>
      </p:sp>
      <p:sp>
        <p:nvSpPr>
          <p:cNvPr id="1030" name="Rectangle 6"/>
          <p:cNvSpPr>
            <a:spLocks noGrp="1" noChangeArrowheads="1"/>
          </p:cNvSpPr>
          <p:nvPr>
            <p:ph type="sldNum" sz="quarter" idx="4"/>
          </p:nvPr>
        </p:nvSpPr>
        <p:spPr bwMode="auto">
          <a:xfrm>
            <a:off x="7620000" y="6553200"/>
            <a:ext cx="15240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itchFamily="34" charset="0"/>
              </a:defRPr>
            </a:lvl1pPr>
          </a:lstStyle>
          <a:p>
            <a:fld id="{F3C9C4C0-A755-4593-9B70-8561BE4AC7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44" name="Picture 3" descr="Forum_foot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22" r:id="rId1"/>
    <p:sldLayoutId id="2147485223" r:id="rId2"/>
    <p:sldLayoutId id="2147485224" r:id="rId3"/>
    <p:sldLayoutId id="2147485225" r:id="rId4"/>
    <p:sldLayoutId id="2147485226" r:id="rId5"/>
    <p:sldLayoutId id="2147485227" r:id="rId6"/>
    <p:sldLayoutId id="2147485228" r:id="rId7"/>
    <p:sldLayoutId id="2147485229" r:id="rId8"/>
    <p:sldLayoutId id="2147485230" r:id="rId9"/>
    <p:sldLayoutId id="2147485231" r:id="rId10"/>
    <p:sldLayoutId id="2147485232" r:id="rId11"/>
  </p:sldLayoutIdLst>
  <p:transition>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rgbClr val="DE6422"/>
          </a:solidFill>
          <a:latin typeface="Franklin Gothic Demi"/>
          <a:ea typeface="Franklin Gothic Demi" pitchFamily="34" charset="0"/>
          <a:cs typeface="Franklin Gothic Demi"/>
        </a:defRPr>
      </a:lvl1pPr>
      <a:lvl2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2pPr>
      <a:lvl3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3pPr>
      <a:lvl4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4pPr>
      <a:lvl5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5pPr>
      <a:lvl6pPr marL="4572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6pPr>
      <a:lvl7pPr marL="9144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7pPr>
      <a:lvl8pPr marL="13716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8pPr>
      <a:lvl9pPr marL="18288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144060"/>
          </a:solidFill>
          <a:latin typeface="Franklin Gothic Book"/>
          <a:ea typeface="Franklin Gothic Book" pitchFamily="34" charset="0"/>
          <a:cs typeface="Franklin Gothic Book"/>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144060"/>
          </a:solidFill>
          <a:latin typeface="Franklin Gothic Book"/>
          <a:ea typeface="Franklin Gothic Book" pitchFamily="34" charset="0"/>
          <a:cs typeface="Franklin Gothic Book"/>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144060"/>
          </a:solidFill>
          <a:latin typeface="Franklin Gothic Book"/>
          <a:ea typeface="Franklin Gothic Book" pitchFamily="34" charset="0"/>
          <a:cs typeface="Franklin Gothic Book"/>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144060"/>
          </a:solidFill>
          <a:latin typeface="Franklin Gothic Book"/>
          <a:ea typeface="Franklin Gothic Book" pitchFamily="34" charset="0"/>
          <a:cs typeface="Franklin Gothic Book"/>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144060"/>
          </a:solidFill>
          <a:latin typeface="Franklin Gothic Book"/>
          <a:ea typeface="Franklin Gothic Book" pitchFamily="34"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Geneva"/>
        </a:defRPr>
      </a:lvl1pPr>
      <a:lvl2pPr algn="ctr" rtl="0" eaLnBrk="0" fontAlgn="base" hangingPunct="0">
        <a:spcBef>
          <a:spcPct val="0"/>
        </a:spcBef>
        <a:spcAft>
          <a:spcPct val="0"/>
        </a:spcAft>
        <a:defRPr sz="4400">
          <a:solidFill>
            <a:schemeClr val="tx2"/>
          </a:solidFill>
          <a:latin typeface="Lucida Grande" charset="0"/>
          <a:ea typeface="Geneva" charset="-128"/>
          <a:cs typeface="Geneva"/>
        </a:defRPr>
      </a:lvl2pPr>
      <a:lvl3pPr algn="ctr" rtl="0" eaLnBrk="0" fontAlgn="base" hangingPunct="0">
        <a:spcBef>
          <a:spcPct val="0"/>
        </a:spcBef>
        <a:spcAft>
          <a:spcPct val="0"/>
        </a:spcAft>
        <a:defRPr sz="4400">
          <a:solidFill>
            <a:schemeClr val="tx2"/>
          </a:solidFill>
          <a:latin typeface="Lucida Grande" charset="0"/>
          <a:ea typeface="Geneva" charset="-128"/>
          <a:cs typeface="Geneva"/>
        </a:defRPr>
      </a:lvl3pPr>
      <a:lvl4pPr algn="ctr" rtl="0" eaLnBrk="0" fontAlgn="base" hangingPunct="0">
        <a:spcBef>
          <a:spcPct val="0"/>
        </a:spcBef>
        <a:spcAft>
          <a:spcPct val="0"/>
        </a:spcAft>
        <a:defRPr sz="4400">
          <a:solidFill>
            <a:schemeClr val="tx2"/>
          </a:solidFill>
          <a:latin typeface="Lucida Grande" charset="0"/>
          <a:ea typeface="Geneva" charset="-128"/>
          <a:cs typeface="Geneva"/>
        </a:defRPr>
      </a:lvl4pPr>
      <a:lvl5pPr algn="ctr" rtl="0" eaLnBrk="0" fontAlgn="base" hangingPunct="0">
        <a:spcBef>
          <a:spcPct val="0"/>
        </a:spcBef>
        <a:spcAft>
          <a:spcPct val="0"/>
        </a:spcAft>
        <a:defRPr sz="4400">
          <a:solidFill>
            <a:schemeClr val="tx2"/>
          </a:solidFill>
          <a:latin typeface="Lucida Grande" charset="0"/>
          <a:ea typeface="Geneva" charset="-128"/>
          <a:cs typeface="Geneva"/>
        </a:defRPr>
      </a:lvl5pPr>
      <a:lvl6pPr marL="457200" algn="ctr" rtl="0" eaLnBrk="1" fontAlgn="base" hangingPunct="1">
        <a:spcBef>
          <a:spcPct val="0"/>
        </a:spcBef>
        <a:spcAft>
          <a:spcPct val="0"/>
        </a:spcAft>
        <a:defRPr sz="4400">
          <a:solidFill>
            <a:schemeClr val="tx2"/>
          </a:solidFill>
          <a:latin typeface="Lucida Grande" charset="0"/>
          <a:ea typeface="Geneva" charset="-128"/>
        </a:defRPr>
      </a:lvl6pPr>
      <a:lvl7pPr marL="914400" algn="ctr" rtl="0" eaLnBrk="1" fontAlgn="base" hangingPunct="1">
        <a:spcBef>
          <a:spcPct val="0"/>
        </a:spcBef>
        <a:spcAft>
          <a:spcPct val="0"/>
        </a:spcAft>
        <a:defRPr sz="4400">
          <a:solidFill>
            <a:schemeClr val="tx2"/>
          </a:solidFill>
          <a:latin typeface="Lucida Grande" charset="0"/>
          <a:ea typeface="Geneva" charset="-128"/>
        </a:defRPr>
      </a:lvl7pPr>
      <a:lvl8pPr marL="1371600" algn="ctr" rtl="0" eaLnBrk="1" fontAlgn="base" hangingPunct="1">
        <a:spcBef>
          <a:spcPct val="0"/>
        </a:spcBef>
        <a:spcAft>
          <a:spcPct val="0"/>
        </a:spcAft>
        <a:defRPr sz="4400">
          <a:solidFill>
            <a:schemeClr val="tx2"/>
          </a:solidFill>
          <a:latin typeface="Lucida Grande" charset="0"/>
          <a:ea typeface="Geneva" charset="-128"/>
        </a:defRPr>
      </a:lvl8pPr>
      <a:lvl9pPr marL="1828800" algn="ctr" rtl="0" eaLnBrk="1" fontAlgn="base" hangingPunct="1">
        <a:spcBef>
          <a:spcPct val="0"/>
        </a:spcBef>
        <a:spcAft>
          <a:spcPct val="0"/>
        </a:spcAft>
        <a:defRPr sz="4400">
          <a:solidFill>
            <a:schemeClr val="tx2"/>
          </a:solidFill>
          <a:latin typeface="Lucida Grande" charset="0"/>
          <a:ea typeface="Genev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Urban PP Slide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Geneva"/>
        </a:defRPr>
      </a:lvl1pPr>
      <a:lvl2pPr algn="ctr" rtl="0" eaLnBrk="0" fontAlgn="base" hangingPunct="0">
        <a:spcBef>
          <a:spcPct val="0"/>
        </a:spcBef>
        <a:spcAft>
          <a:spcPct val="0"/>
        </a:spcAft>
        <a:defRPr sz="4400">
          <a:solidFill>
            <a:schemeClr val="tx2"/>
          </a:solidFill>
          <a:latin typeface="Lucida Grande" pitchFamily="8" charset="0"/>
          <a:ea typeface="Geneva" pitchFamily="8" charset="-128"/>
          <a:cs typeface="Geneva"/>
        </a:defRPr>
      </a:lvl2pPr>
      <a:lvl3pPr algn="ctr" rtl="0" eaLnBrk="0" fontAlgn="base" hangingPunct="0">
        <a:spcBef>
          <a:spcPct val="0"/>
        </a:spcBef>
        <a:spcAft>
          <a:spcPct val="0"/>
        </a:spcAft>
        <a:defRPr sz="4400">
          <a:solidFill>
            <a:schemeClr val="tx2"/>
          </a:solidFill>
          <a:latin typeface="Lucida Grande" pitchFamily="8" charset="0"/>
          <a:ea typeface="Geneva" pitchFamily="8" charset="-128"/>
          <a:cs typeface="Geneva"/>
        </a:defRPr>
      </a:lvl3pPr>
      <a:lvl4pPr algn="ctr" rtl="0" eaLnBrk="0" fontAlgn="base" hangingPunct="0">
        <a:spcBef>
          <a:spcPct val="0"/>
        </a:spcBef>
        <a:spcAft>
          <a:spcPct val="0"/>
        </a:spcAft>
        <a:defRPr sz="4400">
          <a:solidFill>
            <a:schemeClr val="tx2"/>
          </a:solidFill>
          <a:latin typeface="Lucida Grande" pitchFamily="8" charset="0"/>
          <a:ea typeface="Geneva" pitchFamily="8" charset="-128"/>
          <a:cs typeface="Geneva"/>
        </a:defRPr>
      </a:lvl4pPr>
      <a:lvl5pPr algn="ctr" rtl="0" eaLnBrk="0" fontAlgn="base" hangingPunct="0">
        <a:spcBef>
          <a:spcPct val="0"/>
        </a:spcBef>
        <a:spcAft>
          <a:spcPct val="0"/>
        </a:spcAft>
        <a:defRPr sz="4400">
          <a:solidFill>
            <a:schemeClr val="tx2"/>
          </a:solidFill>
          <a:latin typeface="Lucida Grande" pitchFamily="8" charset="0"/>
          <a:ea typeface="Geneva" pitchFamily="8" charset="-128"/>
          <a:cs typeface="Geneva"/>
        </a:defRPr>
      </a:lvl5pPr>
      <a:lvl6pPr marL="457200" algn="ctr" rtl="0" eaLnBrk="1" fontAlgn="base" hangingPunct="1">
        <a:spcBef>
          <a:spcPct val="0"/>
        </a:spcBef>
        <a:spcAft>
          <a:spcPct val="0"/>
        </a:spcAft>
        <a:defRPr sz="4400">
          <a:solidFill>
            <a:schemeClr val="tx2"/>
          </a:solidFill>
          <a:latin typeface="Lucida Grande" pitchFamily="8" charset="0"/>
          <a:ea typeface="Geneva" pitchFamily="8" charset="-128"/>
        </a:defRPr>
      </a:lvl6pPr>
      <a:lvl7pPr marL="914400" algn="ctr" rtl="0" eaLnBrk="1" fontAlgn="base" hangingPunct="1">
        <a:spcBef>
          <a:spcPct val="0"/>
        </a:spcBef>
        <a:spcAft>
          <a:spcPct val="0"/>
        </a:spcAft>
        <a:defRPr sz="4400">
          <a:solidFill>
            <a:schemeClr val="tx2"/>
          </a:solidFill>
          <a:latin typeface="Lucida Grande" pitchFamily="8" charset="0"/>
          <a:ea typeface="Geneva" pitchFamily="8" charset="-128"/>
        </a:defRPr>
      </a:lvl7pPr>
      <a:lvl8pPr marL="1371600" algn="ctr" rtl="0" eaLnBrk="1" fontAlgn="base" hangingPunct="1">
        <a:spcBef>
          <a:spcPct val="0"/>
        </a:spcBef>
        <a:spcAft>
          <a:spcPct val="0"/>
        </a:spcAft>
        <a:defRPr sz="4400">
          <a:solidFill>
            <a:schemeClr val="tx2"/>
          </a:solidFill>
          <a:latin typeface="Lucida Grande" pitchFamily="8" charset="0"/>
          <a:ea typeface="Geneva" pitchFamily="8" charset="-128"/>
        </a:defRPr>
      </a:lvl8pPr>
      <a:lvl9pPr marL="1828800" algn="ctr" rtl="0" eaLnBrk="1" fontAlgn="base" hangingPunct="1">
        <a:spcBef>
          <a:spcPct val="0"/>
        </a:spcBef>
        <a:spcAft>
          <a:spcPct val="0"/>
        </a:spcAft>
        <a:defRPr sz="4400">
          <a:solidFill>
            <a:schemeClr val="tx2"/>
          </a:solidFill>
          <a:latin typeface="Lucida Grande" pitchFamily="8" charset="0"/>
          <a:ea typeface="Geneva"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5AF0761-354F-4388-B657-18F50CB6F025}" type="datetimeFigureOut">
              <a:rPr lang="en-US"/>
              <a:pPr>
                <a:defRPr/>
              </a:pPr>
              <a:t>4/15/2014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121A871-6829-4647-A6E3-2CCBA0A661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58" r:id="rId1"/>
    <p:sldLayoutId id="2147485159" r:id="rId2"/>
    <p:sldLayoutId id="2147485160" r:id="rId3"/>
    <p:sldLayoutId id="2147485161" r:id="rId4"/>
    <p:sldLayoutId id="2147485162" r:id="rId5"/>
    <p:sldLayoutId id="2147485163" r:id="rId6"/>
    <p:sldLayoutId id="2147485164" r:id="rId7"/>
    <p:sldLayoutId id="2147485165" r:id="rId8"/>
    <p:sldLayoutId id="2147485166" r:id="rId9"/>
    <p:sldLayoutId id="2147485167" r:id="rId10"/>
    <p:sldLayoutId id="21474851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5DA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BAD8"/>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A1C0DCD-6512-4ACB-93DE-84D6452CD99B}" type="datetimeFigureOut">
              <a:rPr lang="en-US"/>
              <a:pPr>
                <a:defRPr/>
              </a:pPr>
              <a:t>4/15/2014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133C6D-BB20-496E-842D-4E1A250E2B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69" r:id="rId1"/>
    <p:sldLayoutId id="2147485170" r:id="rId2"/>
    <p:sldLayoutId id="2147485171" r:id="rId3"/>
    <p:sldLayoutId id="2147485172" r:id="rId4"/>
    <p:sldLayoutId id="2147485173" r:id="rId5"/>
    <p:sldLayoutId id="2147485174" r:id="rId6"/>
    <p:sldLayoutId id="2147485175" r:id="rId7"/>
    <p:sldLayoutId id="2147485176" r:id="rId8"/>
    <p:sldLayoutId id="2147485177" r:id="rId9"/>
    <p:sldLayoutId id="2147485178" r:id="rId10"/>
    <p:sldLayoutId id="21474851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117C968-219A-41E1-B805-62F0F65C3BD5}" type="datetimeFigureOut">
              <a:rPr lang="en-US"/>
              <a:pPr>
                <a:defRPr/>
              </a:pPr>
              <a:t>4/15/2014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BEE18E0-435D-4FF1-8BB4-6EA525B157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9B8243B-350E-4715-905B-93E7B3CE6BA1}" type="datetimeFigureOut">
              <a:rPr lang="en-US"/>
              <a:pPr>
                <a:defRPr/>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87669E6-F0B4-4C65-866F-27B492D193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p:cNvPicPr>
            <a:picLocks noChangeArrowheads="1"/>
          </p:cNvPicPr>
          <p:nvPr/>
        </p:nvPicPr>
        <p:blipFill>
          <a:blip r:embed="rId11">
            <a:extLst>
              <a:ext uri="{28A0092B-C50C-407E-A947-70E740481C1C}">
                <a14:useLocalDpi xmlns:a14="http://schemas.microsoft.com/office/drawing/2010/main" val="0"/>
              </a:ext>
            </a:extLst>
          </a:blip>
          <a:srcRect r="74828" b="78889"/>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8197"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400800"/>
            <a:ext cx="170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noChangeArrowheads="1"/>
          </p:cNvPicPr>
          <p:nvPr/>
        </p:nvPicPr>
        <p:blipFill>
          <a:blip r:embed="rId13">
            <a:extLst>
              <a:ext uri="{28A0092B-C50C-407E-A947-70E740481C1C}">
                <a14:useLocalDpi xmlns:a14="http://schemas.microsoft.com/office/drawing/2010/main" val="0"/>
              </a:ext>
            </a:extLst>
          </a:blip>
          <a:srcRect b="11111"/>
          <a:stretch>
            <a:fillRect/>
          </a:stretch>
        </p:blipFill>
        <p:spPr bwMode="auto">
          <a:xfrm>
            <a:off x="8745538" y="6400800"/>
            <a:ext cx="398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9"/>
          <p:cNvSpPr txBox="1">
            <a:spLocks noChangeArrowheads="1"/>
          </p:cNvSpPr>
          <p:nvPr/>
        </p:nvSpPr>
        <p:spPr bwMode="auto">
          <a:xfrm>
            <a:off x="1828800" y="6499225"/>
            <a:ext cx="5838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sz="1100" smtClean="0">
                <a:solidFill>
                  <a:srgbClr val="FFFFFF"/>
                </a:solidFill>
                <a:latin typeface="Garamond Premr Pro"/>
              </a:rPr>
              <a:t>Social Emotional Learning Challenge			February 12, 2014</a:t>
            </a:r>
          </a:p>
        </p:txBody>
      </p:sp>
    </p:spTree>
  </p:cSld>
  <p:clrMap bg1="lt1" tx1="dk1" bg2="lt2" tx2="dk2" accent1="accent1" accent2="accent2" accent3="accent3" accent4="accent4" accent5="accent5" accent6="accent6" hlink="hlink" folHlink="folHlink"/>
  <p:sldLayoutIdLst>
    <p:sldLayoutId id="2147485208" r:id="rId1"/>
    <p:sldLayoutId id="2147485191" r:id="rId2"/>
    <p:sldLayoutId id="2147485209" r:id="rId3"/>
    <p:sldLayoutId id="2147485210" r:id="rId4"/>
    <p:sldLayoutId id="2147485192" r:id="rId5"/>
    <p:sldLayoutId id="2147485193" r:id="rId6"/>
    <p:sldLayoutId id="2147485194" r:id="rId7"/>
    <p:sldLayoutId id="2147485195" r:id="rId8"/>
    <p:sldLayoutId id="2147485196" r:id="rId9"/>
  </p:sldLayoutIdLst>
  <p:hf sldNum="0" hdr="0" dt="0"/>
  <p:txStyles>
    <p:titleStyle>
      <a:lvl1pPr algn="l" rtl="0" eaLnBrk="0" fontAlgn="base" hangingPunct="0">
        <a:spcBef>
          <a:spcPct val="0"/>
        </a:spcBef>
        <a:spcAft>
          <a:spcPct val="0"/>
        </a:spcAft>
        <a:defRPr sz="3600" kern="1200">
          <a:solidFill>
            <a:srgbClr val="004464"/>
          </a:solidFill>
          <a:latin typeface="Garamond Premr Pro" pitchFamily="18" charset="0"/>
          <a:ea typeface="+mj-ea"/>
          <a:cs typeface="+mj-cs"/>
        </a:defRPr>
      </a:lvl1pPr>
      <a:lvl2pPr algn="l" rtl="0" eaLnBrk="0" fontAlgn="base" hangingPunct="0">
        <a:spcBef>
          <a:spcPct val="0"/>
        </a:spcBef>
        <a:spcAft>
          <a:spcPct val="0"/>
        </a:spcAft>
        <a:defRPr sz="3600">
          <a:solidFill>
            <a:srgbClr val="004464"/>
          </a:solidFill>
          <a:latin typeface="Garamond Premr Pro"/>
        </a:defRPr>
      </a:lvl2pPr>
      <a:lvl3pPr algn="l" rtl="0" eaLnBrk="0" fontAlgn="base" hangingPunct="0">
        <a:spcBef>
          <a:spcPct val="0"/>
        </a:spcBef>
        <a:spcAft>
          <a:spcPct val="0"/>
        </a:spcAft>
        <a:defRPr sz="3600">
          <a:solidFill>
            <a:srgbClr val="004464"/>
          </a:solidFill>
          <a:latin typeface="Garamond Premr Pro"/>
        </a:defRPr>
      </a:lvl3pPr>
      <a:lvl4pPr algn="l" rtl="0" eaLnBrk="0" fontAlgn="base" hangingPunct="0">
        <a:spcBef>
          <a:spcPct val="0"/>
        </a:spcBef>
        <a:spcAft>
          <a:spcPct val="0"/>
        </a:spcAft>
        <a:defRPr sz="3600">
          <a:solidFill>
            <a:srgbClr val="004464"/>
          </a:solidFill>
          <a:latin typeface="Garamond Premr Pro"/>
        </a:defRPr>
      </a:lvl4pPr>
      <a:lvl5pPr algn="l" rtl="0" eaLnBrk="0" fontAlgn="base" hangingPunct="0">
        <a:spcBef>
          <a:spcPct val="0"/>
        </a:spcBef>
        <a:spcAft>
          <a:spcPct val="0"/>
        </a:spcAft>
        <a:defRPr sz="3600">
          <a:solidFill>
            <a:srgbClr val="004464"/>
          </a:solidFill>
          <a:latin typeface="Garamond Premr Pro"/>
        </a:defRPr>
      </a:lvl5pPr>
      <a:lvl6pPr marL="457200" algn="l" rtl="0" fontAlgn="base">
        <a:spcBef>
          <a:spcPct val="0"/>
        </a:spcBef>
        <a:spcAft>
          <a:spcPct val="0"/>
        </a:spcAft>
        <a:defRPr sz="3600">
          <a:solidFill>
            <a:srgbClr val="004464"/>
          </a:solidFill>
          <a:latin typeface="Garamond Premr Pro"/>
        </a:defRPr>
      </a:lvl6pPr>
      <a:lvl7pPr marL="914400" algn="l" rtl="0" fontAlgn="base">
        <a:spcBef>
          <a:spcPct val="0"/>
        </a:spcBef>
        <a:spcAft>
          <a:spcPct val="0"/>
        </a:spcAft>
        <a:defRPr sz="3600">
          <a:solidFill>
            <a:srgbClr val="004464"/>
          </a:solidFill>
          <a:latin typeface="Garamond Premr Pro"/>
        </a:defRPr>
      </a:lvl7pPr>
      <a:lvl8pPr marL="1371600" algn="l" rtl="0" fontAlgn="base">
        <a:spcBef>
          <a:spcPct val="0"/>
        </a:spcBef>
        <a:spcAft>
          <a:spcPct val="0"/>
        </a:spcAft>
        <a:defRPr sz="3600">
          <a:solidFill>
            <a:srgbClr val="004464"/>
          </a:solidFill>
          <a:latin typeface="Garamond Premr Pro"/>
        </a:defRPr>
      </a:lvl8pPr>
      <a:lvl9pPr marL="1828800" algn="l" rtl="0" fontAlgn="base">
        <a:spcBef>
          <a:spcPct val="0"/>
        </a:spcBef>
        <a:spcAft>
          <a:spcPct val="0"/>
        </a:spcAft>
        <a:defRPr sz="3600">
          <a:solidFill>
            <a:srgbClr val="004464"/>
          </a:solidFill>
          <a:latin typeface="Garamond Premr Pro"/>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45.xml"/><Relationship Id="rId5" Type="http://schemas.openxmlformats.org/officeDocument/2006/relationships/image" Target="../media/image22.jpeg"/><Relationship Id="rId4" Type="http://schemas.openxmlformats.org/officeDocument/2006/relationships/hyperlink" Target="http://www.google.com/url?sa=i&amp;rct=j&amp;q=q&amp;a&amp;source=images&amp;cd=&amp;cad=rja&amp;docid=IGtbdHuaX2Fe5M&amp;tbnid=zzr6yCEgrOy5PM:&amp;ved=0CAUQjRw&amp;url=http://www.totallychildcare.com/q_a_on_ofsted&amp;ei=qTQrUbfvDaXNigK4nYFw&amp;bvm=bv.42768644,d.cGE&amp;psig=AFQjCNEQCam0ONz7wt1ZoldEjP6mV_EIJA&amp;ust=136187230126753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34.xml"/><Relationship Id="rId5" Type="http://schemas.openxmlformats.org/officeDocument/2006/relationships/image" Target="../media/image22.jpeg"/><Relationship Id="rId4" Type="http://schemas.openxmlformats.org/officeDocument/2006/relationships/hyperlink" Target="http://www.google.com/url?sa=i&amp;rct=j&amp;q=q&amp;a&amp;source=images&amp;cd=&amp;cad=rja&amp;docid=IGtbdHuaX2Fe5M&amp;tbnid=zzr6yCEgrOy5PM:&amp;ved=0CAUQjRw&amp;url=http://www.totallychildcare.com/q_a_on_ofsted&amp;ei=qTQrUbfvDaXNigK4nYFw&amp;bvm=bv.42768644,d.cGE&amp;psig=AFQjCNEQCam0ONz7wt1ZoldEjP6mV_EIJA&amp;ust=136187230126753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77.xml"/><Relationship Id="rId5" Type="http://schemas.openxmlformats.org/officeDocument/2006/relationships/image" Target="../media/image33.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hyperlink" Target="http://www.google.com/url?sa=i&amp;rct=j&amp;q=DISCUSSION&amp;source=images&amp;cd=&amp;cad=rja&amp;docid=eciANeAI3BfE4M&amp;tbnid=B142cs3wdSGI_M:&amp;ved=0CAUQjRw&amp;url=http://www.atlantykron.org/discussion.htm&amp;ei=IDkrUak6j4aJAoiXgcAN&amp;bvm=bv.42768644,d.cGE&amp;psig=AFQjCNFKUGDuunbrC9rUuCPkrf_eHb8WBw&amp;ust=136187354591438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google.com/url?sa=i&amp;rct=j&amp;q=survey&amp;source=images&amp;cd=&amp;cad=rja&amp;docid=ykt_4C-G2y1AAM&amp;tbnid=bMFsPr0sYoXeVM:&amp;ved=0CAUQjRw&amp;url=http://www.survey-reviews.net/index.php/tag/free-survey-software/&amp;ei=IzwrUYavBKb8iQK-xoG4Cw&amp;bvm=bv.42768644,d.cGE&amp;psig=AFQjCNHTzAOvh8-v4MsRXO3P8Q5AsjC-ug&amp;ust=136187431571965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asel.org/" TargetMode="Externa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685800" y="1752600"/>
            <a:ext cx="7772400" cy="2286000"/>
          </a:xfrm>
        </p:spPr>
        <p:txBody>
          <a:bodyPr/>
          <a:lstStyle/>
          <a:p>
            <a:pPr eaLnBrk="1" hangingPunct="1"/>
            <a:r>
              <a:rPr lang="en-US" altLang="en-US" sz="4000" b="1" smtClean="0">
                <a:latin typeface="Trebuchet MS" pitchFamily="34" charset="0"/>
              </a:rPr>
              <a:t>An Exploration of </a:t>
            </a:r>
            <a:br>
              <a:rPr lang="en-US" altLang="en-US" sz="4000" b="1" smtClean="0">
                <a:latin typeface="Trebuchet MS" pitchFamily="34" charset="0"/>
              </a:rPr>
            </a:br>
            <a:r>
              <a:rPr lang="en-US" altLang="en-US" sz="4000" b="1" smtClean="0">
                <a:latin typeface="Trebuchet MS" pitchFamily="34" charset="0"/>
              </a:rPr>
              <a:t>Social-Emotional Learning in Out-of-School Time</a:t>
            </a:r>
          </a:p>
        </p:txBody>
      </p:sp>
      <p:sp>
        <p:nvSpPr>
          <p:cNvPr id="3" name="Subtitle 2"/>
          <p:cNvSpPr>
            <a:spLocks noGrp="1"/>
          </p:cNvSpPr>
          <p:nvPr>
            <p:ph type="subTitle" idx="1"/>
          </p:nvPr>
        </p:nvSpPr>
        <p:spPr>
          <a:xfrm>
            <a:off x="1447800" y="4114800"/>
            <a:ext cx="6400800" cy="1676400"/>
          </a:xfrm>
        </p:spPr>
        <p:txBody>
          <a:bodyPr rtlCol="0">
            <a:normAutofit/>
          </a:bodyPr>
          <a:lstStyle/>
          <a:p>
            <a:pPr eaLnBrk="1" fontAlgn="auto" hangingPunct="1">
              <a:spcAft>
                <a:spcPts val="0"/>
              </a:spcAft>
              <a:defRPr/>
            </a:pPr>
            <a:r>
              <a:rPr lang="en-US" sz="2400" dirty="0" smtClean="0">
                <a:solidFill>
                  <a:schemeClr val="accent5">
                    <a:lumMod val="75000"/>
                  </a:schemeClr>
                </a:solidFill>
                <a:latin typeface="Trebuchet MS" pitchFamily="34" charset="0"/>
              </a:rPr>
              <a:t>Presented by:</a:t>
            </a:r>
          </a:p>
          <a:p>
            <a:pPr eaLnBrk="1" fontAlgn="auto" hangingPunct="1">
              <a:spcAft>
                <a:spcPts val="0"/>
              </a:spcAft>
              <a:defRPr/>
            </a:pPr>
            <a:r>
              <a:rPr lang="en-US" sz="2400" dirty="0" smtClean="0">
                <a:solidFill>
                  <a:schemeClr val="accent5">
                    <a:lumMod val="75000"/>
                  </a:schemeClr>
                </a:solidFill>
                <a:latin typeface="Trebuchet MS" pitchFamily="34" charset="0"/>
              </a:rPr>
              <a:t>GFE’s Out-of-School Time Funder Network</a:t>
            </a:r>
          </a:p>
          <a:p>
            <a:pPr eaLnBrk="1" fontAlgn="auto" hangingPunct="1">
              <a:spcAft>
                <a:spcPts val="0"/>
              </a:spcAft>
              <a:defRPr/>
            </a:pPr>
            <a:endParaRPr lang="en-US" sz="3600" dirty="0">
              <a:solidFill>
                <a:schemeClr val="tx1"/>
              </a:solidFill>
            </a:endParaRPr>
          </a:p>
        </p:txBody>
      </p:sp>
      <p:pic>
        <p:nvPicPr>
          <p:cNvPr id="50180"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a:spcBef>
                <a:spcPct val="0"/>
              </a:spcBef>
              <a:buClrTx/>
              <a:buFontTx/>
              <a:buNone/>
            </a:pPr>
            <a:r>
              <a:rPr lang="en-US" altLang="en-US" sz="1000" smtClean="0">
                <a:solidFill>
                  <a:srgbClr val="FF3300"/>
                </a:solidFill>
                <a:latin typeface="Verdana" pitchFamily="34" charset="0"/>
              </a:rPr>
              <a:t>Free powerpoint template: www.brainybetty.com</a:t>
            </a:r>
          </a:p>
        </p:txBody>
      </p:sp>
      <p:sp>
        <p:nvSpPr>
          <p:cNvPr id="6451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a:spcBef>
                <a:spcPct val="0"/>
              </a:spcBef>
              <a:buClrTx/>
              <a:buFontTx/>
              <a:buNone/>
            </a:pPr>
            <a:fld id="{B2E8B6A7-1D91-4B69-9F30-A4F4C3933ED2}" type="slidenum">
              <a:rPr lang="en-US" altLang="en-US" sz="1000">
                <a:solidFill>
                  <a:srgbClr val="FF3300"/>
                </a:solidFill>
                <a:latin typeface="Verdana" pitchFamily="34" charset="0"/>
              </a:rPr>
              <a:pPr>
                <a:spcBef>
                  <a:spcPct val="0"/>
                </a:spcBef>
                <a:buClrTx/>
                <a:buFontTx/>
                <a:buNone/>
              </a:pPr>
              <a:t>10</a:t>
            </a:fld>
            <a:endParaRPr lang="en-US" altLang="en-US" sz="1000">
              <a:solidFill>
                <a:srgbClr val="FF3300"/>
              </a:solidFill>
              <a:latin typeface="Verdana" pitchFamily="34" charset="0"/>
            </a:endParaRPr>
          </a:p>
        </p:txBody>
      </p:sp>
      <p:sp>
        <p:nvSpPr>
          <p:cNvPr id="64516" name="Rectangle 2"/>
          <p:cNvSpPr>
            <a:spLocks noGrp="1" noChangeArrowheads="1"/>
          </p:cNvSpPr>
          <p:nvPr>
            <p:ph type="title"/>
          </p:nvPr>
        </p:nvSpPr>
        <p:spPr/>
        <p:txBody>
          <a:bodyPr/>
          <a:lstStyle/>
          <a:p>
            <a:pPr eaLnBrk="1" hangingPunct="1"/>
            <a:r>
              <a:rPr lang="en-US" altLang="en-US" sz="3600" smtClean="0">
                <a:solidFill>
                  <a:srgbClr val="0070C0"/>
                </a:solidFill>
              </a:rPr>
              <a:t>Conclusions and Recommendations</a:t>
            </a:r>
          </a:p>
        </p:txBody>
      </p:sp>
      <p:sp>
        <p:nvSpPr>
          <p:cNvPr id="64517" name="Rectangle 3"/>
          <p:cNvSpPr>
            <a:spLocks noGrp="1" noChangeArrowheads="1"/>
          </p:cNvSpPr>
          <p:nvPr>
            <p:ph type="body" idx="1"/>
          </p:nvPr>
        </p:nvSpPr>
        <p:spPr/>
        <p:txBody>
          <a:bodyPr/>
          <a:lstStyle/>
          <a:p>
            <a:pPr eaLnBrk="1" hangingPunct="1"/>
            <a:endParaRPr lang="en-US" altLang="en-US" sz="2400" smtClean="0"/>
          </a:p>
          <a:p>
            <a:pPr eaLnBrk="1" hangingPunct="1">
              <a:buClr>
                <a:srgbClr val="0065B0"/>
              </a:buClr>
            </a:pPr>
            <a:r>
              <a:rPr lang="en-US" altLang="en-US" sz="2400" smtClean="0"/>
              <a:t>Quality afterschool programs can improve a range of important student learning and developmental outcomes.</a:t>
            </a:r>
          </a:p>
          <a:p>
            <a:pPr eaLnBrk="1" hangingPunct="1">
              <a:buClr>
                <a:srgbClr val="0065B0"/>
              </a:buClr>
            </a:pPr>
            <a:r>
              <a:rPr lang="en-US" altLang="en-US" sz="2400" smtClean="0"/>
              <a:t>Programs that promote social-emotional development can also improve school performance.</a:t>
            </a:r>
          </a:p>
          <a:p>
            <a:pPr eaLnBrk="1" hangingPunct="1">
              <a:buClr>
                <a:srgbClr val="0065B0"/>
              </a:buClr>
            </a:pPr>
            <a:r>
              <a:rPr lang="en-US" altLang="en-US" sz="2400" smtClean="0"/>
              <a:t>If programs intend to be successful, both  program content and process are important.  </a:t>
            </a:r>
          </a:p>
          <a:p>
            <a:pPr eaLnBrk="1" hangingPunct="1">
              <a:buClr>
                <a:srgbClr val="0065B0"/>
              </a:buClr>
            </a:pPr>
            <a:r>
              <a:rPr lang="en-US" altLang="en-US" sz="2400" smtClean="0"/>
              <a:t>SAFE programs produce positive student outcomes.</a:t>
            </a:r>
          </a:p>
          <a:p>
            <a:pPr eaLnBrk="1" hangingPunct="1"/>
            <a:endParaRPr lang="en-US" altLang="en-US" smtClean="0"/>
          </a:p>
        </p:txBody>
      </p:sp>
      <p:sp>
        <p:nvSpPr>
          <p:cNvPr id="64518" name="Rectangle 4"/>
          <p:cNvSpPr>
            <a:spLocks noChangeArrowheads="1"/>
          </p:cNvSpPr>
          <p:nvPr/>
        </p:nvSpPr>
        <p:spPr bwMode="auto">
          <a:xfrm>
            <a:off x="2743200" y="6629400"/>
            <a:ext cx="6400800" cy="228600"/>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eaLnBrk="1" hangingPunct="1">
              <a:spcBef>
                <a:spcPct val="0"/>
              </a:spcBef>
              <a:buClrTx/>
              <a:buFontTx/>
              <a:buNone/>
            </a:pPr>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36538" y="2890838"/>
            <a:ext cx="4419600" cy="2508250"/>
          </a:xfrm>
        </p:spPr>
        <p:txBody>
          <a:bodyPr rtlCol="0">
            <a:normAutofit fontScale="70000" lnSpcReduction="20000"/>
          </a:bodyPr>
          <a:lstStyle/>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b="1" dirty="0" smtClean="0">
              <a:latin typeface="Trebuchet MS" pitchFamily="34" charset="0"/>
            </a:endParaRPr>
          </a:p>
          <a:p>
            <a:pPr marL="0" indent="0" algn="ctr" eaLnBrk="1" fontAlgn="auto" hangingPunct="1">
              <a:spcAft>
                <a:spcPts val="0"/>
              </a:spcAft>
              <a:buFont typeface="Arial" pitchFamily="34" charset="0"/>
              <a:buNone/>
              <a:defRPr/>
            </a:pPr>
            <a:r>
              <a:rPr lang="en-US" sz="3400" b="1" dirty="0" smtClean="0">
                <a:latin typeface="Trebuchet MS" pitchFamily="34" charset="0"/>
              </a:rPr>
              <a:t>Hannah Baptiste</a:t>
            </a:r>
          </a:p>
          <a:p>
            <a:pPr marL="0" indent="0" algn="ctr" eaLnBrk="1" fontAlgn="auto" hangingPunct="1">
              <a:spcAft>
                <a:spcPts val="0"/>
              </a:spcAft>
              <a:buFont typeface="Arial" pitchFamily="34" charset="0"/>
              <a:buNone/>
              <a:defRPr/>
            </a:pPr>
            <a:r>
              <a:rPr lang="en-US" sz="3400" i="1" dirty="0" smtClean="0">
                <a:latin typeface="Trebuchet MS" pitchFamily="34" charset="0"/>
              </a:rPr>
              <a:t>Program Associate</a:t>
            </a:r>
          </a:p>
          <a:p>
            <a:pPr marL="0" indent="0" algn="ctr" eaLnBrk="1" fontAlgn="auto" hangingPunct="1">
              <a:spcAft>
                <a:spcPts val="0"/>
              </a:spcAft>
              <a:buFont typeface="Arial" pitchFamily="34" charset="0"/>
              <a:buNone/>
              <a:defRPr/>
            </a:pPr>
            <a:r>
              <a:rPr lang="en-US" sz="3400" dirty="0" smtClean="0">
                <a:latin typeface="Trebuchet MS" pitchFamily="34" charset="0"/>
              </a:rPr>
              <a:t>Susan </a:t>
            </a:r>
            <a:r>
              <a:rPr lang="en-US" sz="3400" dirty="0" smtClean="0">
                <a:latin typeface="Trebuchet MS" pitchFamily="34" charset="0"/>
              </a:rPr>
              <a:t>Crown </a:t>
            </a:r>
            <a:r>
              <a:rPr lang="en-US" sz="3400" dirty="0" smtClean="0">
                <a:latin typeface="Trebuchet MS" pitchFamily="34" charset="0"/>
              </a:rPr>
              <a:t>Exchange</a:t>
            </a:r>
          </a:p>
          <a:p>
            <a:pPr marL="0" indent="0" algn="ctr" eaLnBrk="1" fontAlgn="auto" hangingPunct="1">
              <a:spcAft>
                <a:spcPts val="0"/>
              </a:spcAft>
              <a:buFont typeface="Arial" pitchFamily="34" charset="0"/>
              <a:buNone/>
              <a:defRPr/>
            </a:pPr>
            <a:r>
              <a:rPr lang="en-US" sz="3400" b="1" u="sng" dirty="0" smtClean="0">
                <a:solidFill>
                  <a:srgbClr val="0070C0"/>
                </a:solidFill>
                <a:latin typeface="Trebuchet MS" pitchFamily="34" charset="0"/>
              </a:rPr>
              <a:t>scefdn.org</a:t>
            </a:r>
            <a:endParaRPr lang="en-US" sz="3400" b="1" u="sng" dirty="0">
              <a:solidFill>
                <a:srgbClr val="0070C0"/>
              </a:solidFill>
              <a:latin typeface="Trebuchet MS" pitchFamily="34" charset="0"/>
            </a:endParaRPr>
          </a:p>
        </p:txBody>
      </p:sp>
      <p:pic>
        <p:nvPicPr>
          <p:cNvPr id="66563"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6638" y="1524000"/>
            <a:ext cx="35829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685800" y="1143000"/>
            <a:ext cx="7772400" cy="1470025"/>
          </a:xfrm>
        </p:spPr>
        <p:txBody>
          <a:bodyPr/>
          <a:lstStyle/>
          <a:p>
            <a:pPr algn="l" eaLnBrk="1" hangingPunct="1"/>
            <a:r>
              <a:rPr lang="en-US" altLang="en-US" b="1" smtClean="0">
                <a:latin typeface="Cambria" pitchFamily="18" charset="0"/>
                <a:ea typeface="Cambria Math" pitchFamily="18" charset="0"/>
                <a:cs typeface="Cambria Math" pitchFamily="18" charset="0"/>
              </a:rPr>
              <a:t>INVESTING IN SEL AFTERSCHOOL</a:t>
            </a:r>
          </a:p>
        </p:txBody>
      </p:sp>
      <p:sp>
        <p:nvSpPr>
          <p:cNvPr id="67587" name="Subtitle 2"/>
          <p:cNvSpPr>
            <a:spLocks noGrp="1"/>
          </p:cNvSpPr>
          <p:nvPr>
            <p:ph type="subTitle" idx="1"/>
          </p:nvPr>
        </p:nvSpPr>
        <p:spPr>
          <a:xfrm>
            <a:off x="762000" y="2667000"/>
            <a:ext cx="6400800" cy="2133600"/>
          </a:xfrm>
        </p:spPr>
        <p:txBody>
          <a:bodyPr/>
          <a:lstStyle/>
          <a:p>
            <a:pPr algn="l" eaLnBrk="1" hangingPunct="1"/>
            <a:r>
              <a:rPr lang="en-US" altLang="en-US" sz="2000" smtClean="0">
                <a:solidFill>
                  <a:schemeClr val="tx1"/>
                </a:solidFill>
                <a:latin typeface="Cambria" pitchFamily="18" charset="0"/>
              </a:rPr>
              <a:t>Grantmakers for Education</a:t>
            </a:r>
          </a:p>
          <a:p>
            <a:pPr algn="l" eaLnBrk="1" hangingPunct="1"/>
            <a:endParaRPr lang="en-US" altLang="en-US" sz="2800" smtClean="0">
              <a:solidFill>
                <a:schemeClr val="tx1"/>
              </a:solidFill>
              <a:latin typeface="Cambria" pitchFamily="18" charset="0"/>
            </a:endParaRPr>
          </a:p>
          <a:p>
            <a:pPr algn="l" eaLnBrk="1" hangingPunct="1"/>
            <a:r>
              <a:rPr lang="en-US" altLang="en-US" smtClean="0">
                <a:solidFill>
                  <a:schemeClr val="tx1"/>
                </a:solidFill>
                <a:latin typeface="Cambria" pitchFamily="18" charset="0"/>
              </a:rPr>
              <a:t>Hannah Baptiste, SCE</a:t>
            </a:r>
          </a:p>
        </p:txBody>
      </p:sp>
      <p:pic>
        <p:nvPicPr>
          <p:cNvPr id="67588" name="Picture 7"/>
          <p:cNvPicPr>
            <a:picLocks noChangeAspect="1" noChangeArrowheads="1"/>
          </p:cNvPicPr>
          <p:nvPr/>
        </p:nvPicPr>
        <p:blipFill>
          <a:blip r:embed="rId2">
            <a:extLst>
              <a:ext uri="{28A0092B-C50C-407E-A947-70E740481C1C}">
                <a14:useLocalDpi xmlns:a14="http://schemas.microsoft.com/office/drawing/2010/main" val="0"/>
              </a:ext>
            </a:extLst>
          </a:blip>
          <a:srcRect l="1282" t="12180" r="2084" b="61354"/>
          <a:stretch>
            <a:fillRect/>
          </a:stretch>
        </p:blipFill>
        <p:spPr bwMode="auto">
          <a:xfrm>
            <a:off x="381000" y="4953000"/>
            <a:ext cx="836453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725488" y="228600"/>
            <a:ext cx="78628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25488" y="1219200"/>
            <a:ext cx="7961312" cy="4267200"/>
          </a:xfrm>
        </p:spPr>
        <p:txBody>
          <a:bodyPr rtlCol="0">
            <a:normAutofit lnSpcReduction="10000"/>
          </a:bodyPr>
          <a:lstStyle/>
          <a:p>
            <a:pPr marL="0" indent="0" eaLnBrk="1" fontAlgn="auto" hangingPunct="1">
              <a:spcAft>
                <a:spcPts val="0"/>
              </a:spcAft>
              <a:buFont typeface="Arial" pitchFamily="34" charset="0"/>
              <a:buNone/>
              <a:defRPr/>
            </a:pPr>
            <a:r>
              <a:rPr lang="en-US" sz="4000" b="1" dirty="0" smtClean="0"/>
              <a:t>SCE</a:t>
            </a:r>
            <a:r>
              <a:rPr lang="en-US" b="1" dirty="0" smtClean="0"/>
              <a:t> </a:t>
            </a:r>
            <a:r>
              <a:rPr lang="en-US" dirty="0" smtClean="0"/>
              <a:t>is a social investment organization that connects talent and innovation with market forces to drive social change. </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smtClean="0"/>
              <a:t>Our initiatives in </a:t>
            </a:r>
            <a:r>
              <a:rPr lang="en-US" b="1" dirty="0" smtClean="0"/>
              <a:t>Digital Learning </a:t>
            </a:r>
            <a:r>
              <a:rPr lang="en-US" dirty="0" smtClean="0"/>
              <a:t>and </a:t>
            </a:r>
            <a:r>
              <a:rPr lang="en-US" b="1" dirty="0" smtClean="0"/>
              <a:t>Social and Emotional Learning</a:t>
            </a:r>
            <a:r>
              <a:rPr lang="en-US" dirty="0" smtClean="0"/>
              <a:t> aim to broaden and enrich opportunities for learning beyond academics and outside school walls. </a:t>
            </a:r>
          </a:p>
        </p:txBody>
      </p:sp>
      <p:cxnSp>
        <p:nvCxnSpPr>
          <p:cNvPr id="13" name="Straight Connector 12"/>
          <p:cNvCxnSpPr/>
          <p:nvPr/>
        </p:nvCxnSpPr>
        <p:spPr>
          <a:xfrm>
            <a:off x="725488" y="228600"/>
            <a:ext cx="78628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8612" name="Picture 13"/>
          <p:cNvPicPr>
            <a:picLocks noChangeAspect="1" noChangeArrowheads="1"/>
          </p:cNvPicPr>
          <p:nvPr/>
        </p:nvPicPr>
        <p:blipFill>
          <a:blip r:embed="rId2">
            <a:extLst>
              <a:ext uri="{28A0092B-C50C-407E-A947-70E740481C1C}">
                <a14:useLocalDpi xmlns:a14="http://schemas.microsoft.com/office/drawing/2010/main" val="0"/>
              </a:ext>
            </a:extLst>
          </a:blip>
          <a:srcRect l="1282" t="33302" r="2084" b="61354"/>
          <a:stretch>
            <a:fillRect/>
          </a:stretch>
        </p:blipFill>
        <p:spPr bwMode="auto">
          <a:xfrm>
            <a:off x="381000" y="6324600"/>
            <a:ext cx="836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1"/>
          <p:cNvSpPr>
            <a:spLocks noGrp="1"/>
          </p:cNvSpPr>
          <p:nvPr>
            <p:ph type="title"/>
          </p:nvPr>
        </p:nvSpPr>
        <p:spPr>
          <a:xfrm>
            <a:off x="457200" y="381000"/>
            <a:ext cx="8229600" cy="1143000"/>
          </a:xfrm>
        </p:spPr>
        <p:txBody>
          <a:bodyPr/>
          <a:lstStyle/>
          <a:p>
            <a:pPr eaLnBrk="1" hangingPunct="1"/>
            <a:r>
              <a:rPr lang="en-US" altLang="en-US" b="1" smtClean="0"/>
              <a:t>SEL GRANTMAKING?</a:t>
            </a:r>
          </a:p>
        </p:txBody>
      </p:sp>
      <p:pic>
        <p:nvPicPr>
          <p:cNvPr id="69635" name="Picture 15"/>
          <p:cNvPicPr>
            <a:picLocks noChangeAspect="1" noChangeArrowheads="1"/>
          </p:cNvPicPr>
          <p:nvPr/>
        </p:nvPicPr>
        <p:blipFill>
          <a:blip r:embed="rId2">
            <a:extLst>
              <a:ext uri="{28A0092B-C50C-407E-A947-70E740481C1C}">
                <a14:useLocalDpi xmlns:a14="http://schemas.microsoft.com/office/drawing/2010/main" val="0"/>
              </a:ext>
            </a:extLst>
          </a:blip>
          <a:srcRect l="1282" t="33302" r="2084" b="61354"/>
          <a:stretch>
            <a:fillRect/>
          </a:stretch>
        </p:blipFill>
        <p:spPr bwMode="auto">
          <a:xfrm>
            <a:off x="381000" y="6324600"/>
            <a:ext cx="836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69925" y="228600"/>
            <a:ext cx="7864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half" idx="1"/>
          </p:nvPr>
        </p:nvSpPr>
        <p:spPr>
          <a:xfrm>
            <a:off x="398463" y="1600200"/>
            <a:ext cx="8364537" cy="4114800"/>
          </a:xfrm>
        </p:spPr>
        <p:txBody>
          <a:bodyPr rtlCol="0">
            <a:normAutofit lnSpcReduction="10000"/>
          </a:bodyPr>
          <a:lstStyle/>
          <a:p>
            <a:pPr marL="0" indent="0" eaLnBrk="1" fontAlgn="auto" hangingPunct="1">
              <a:spcBef>
                <a:spcPts val="0"/>
              </a:spcBef>
              <a:spcAft>
                <a:spcPts val="0"/>
              </a:spcAft>
              <a:buFont typeface="Arial" pitchFamily="34" charset="0"/>
              <a:buNone/>
              <a:defRPr/>
            </a:pPr>
            <a:r>
              <a:rPr lang="en-US" sz="2000" b="1" dirty="0" smtClean="0"/>
              <a:t>ELEVATE </a:t>
            </a:r>
            <a:r>
              <a:rPr lang="en-US" sz="2000" b="1" dirty="0"/>
              <a:t>THE </a:t>
            </a:r>
            <a:r>
              <a:rPr lang="en-US" sz="2000" b="1" dirty="0" smtClean="0"/>
              <a:t>PRACTICES</a:t>
            </a:r>
            <a:endParaRPr lang="en-US" sz="2000" b="1" dirty="0"/>
          </a:p>
          <a:p>
            <a:pPr marL="0" indent="0" eaLnBrk="1" fontAlgn="auto" hangingPunct="1">
              <a:spcBef>
                <a:spcPts val="0"/>
              </a:spcBef>
              <a:spcAft>
                <a:spcPts val="0"/>
              </a:spcAft>
              <a:buFont typeface="Arial" pitchFamily="34" charset="0"/>
              <a:buNone/>
              <a:defRPr/>
            </a:pPr>
            <a:r>
              <a:rPr lang="en-US" sz="2000" dirty="0" smtClean="0"/>
              <a:t>We know that certain program features promote positive youth development. Less is known about the </a:t>
            </a:r>
            <a:r>
              <a:rPr lang="en-US" sz="2000" i="1" dirty="0" smtClean="0"/>
              <a:t>methods </a:t>
            </a:r>
            <a:r>
              <a:rPr lang="en-US" sz="2000" dirty="0" smtClean="0"/>
              <a:t>that leverage growth in particular domains of SEL. </a:t>
            </a:r>
            <a:endParaRPr lang="en-US" sz="2000" i="1" dirty="0"/>
          </a:p>
          <a:p>
            <a:pPr marL="0" indent="0" eaLnBrk="1" fontAlgn="auto" hangingPunct="1">
              <a:spcBef>
                <a:spcPts val="0"/>
              </a:spcBef>
              <a:spcAft>
                <a:spcPts val="0"/>
              </a:spcAft>
              <a:buFont typeface="Arial" pitchFamily="34" charset="0"/>
              <a:buNone/>
              <a:defRPr/>
            </a:pPr>
            <a:r>
              <a:rPr lang="en-US" sz="2000" b="1" dirty="0"/>
              <a:t> </a:t>
            </a:r>
          </a:p>
          <a:p>
            <a:pPr marL="0" indent="0" eaLnBrk="1" fontAlgn="auto" hangingPunct="1">
              <a:spcBef>
                <a:spcPts val="0"/>
              </a:spcBef>
              <a:spcAft>
                <a:spcPts val="0"/>
              </a:spcAft>
              <a:buFont typeface="Arial" pitchFamily="34" charset="0"/>
              <a:buNone/>
              <a:defRPr/>
            </a:pPr>
            <a:r>
              <a:rPr lang="en-US" sz="2000" b="1" dirty="0" smtClean="0"/>
              <a:t>IDENTIFY </a:t>
            </a:r>
            <a:r>
              <a:rPr lang="en-US" sz="2000" b="1" dirty="0"/>
              <a:t>THE BEST TOOLS</a:t>
            </a:r>
          </a:p>
          <a:p>
            <a:pPr marL="0" indent="0" eaLnBrk="1" fontAlgn="auto" hangingPunct="1">
              <a:spcBef>
                <a:spcPts val="0"/>
              </a:spcBef>
              <a:spcAft>
                <a:spcPts val="0"/>
              </a:spcAft>
              <a:buFont typeface="Arial" pitchFamily="34" charset="0"/>
              <a:buNone/>
              <a:defRPr/>
            </a:pPr>
            <a:r>
              <a:rPr lang="en-US" sz="2000" dirty="0" smtClean="0"/>
              <a:t>SEL is not one size fits all. Particular social and emotional competencies likely require particular approaches. Linking specific methods to discrete skill growth, rather than to proxy indicators such as risk aversion, will drive adoption of the most valuable approaches.</a:t>
            </a:r>
            <a:endParaRPr lang="en-US" sz="2000" b="1" dirty="0"/>
          </a:p>
          <a:p>
            <a:pPr marL="0" indent="0" eaLnBrk="1" fontAlgn="auto" hangingPunct="1">
              <a:spcBef>
                <a:spcPts val="0"/>
              </a:spcBef>
              <a:spcAft>
                <a:spcPts val="0"/>
              </a:spcAft>
              <a:buFont typeface="Arial" pitchFamily="34" charset="0"/>
              <a:buNone/>
              <a:defRPr/>
            </a:pPr>
            <a:endParaRPr lang="en-US" sz="2000" b="1" dirty="0" smtClean="0"/>
          </a:p>
          <a:p>
            <a:pPr marL="0" indent="0" eaLnBrk="1" fontAlgn="auto" hangingPunct="1">
              <a:spcBef>
                <a:spcPts val="0"/>
              </a:spcBef>
              <a:spcAft>
                <a:spcPts val="0"/>
              </a:spcAft>
              <a:buFont typeface="Arial" pitchFamily="34" charset="0"/>
              <a:buNone/>
              <a:defRPr/>
            </a:pPr>
            <a:r>
              <a:rPr lang="en-US" sz="2000" b="1" dirty="0" smtClean="0"/>
              <a:t>MEASURE IMPACT</a:t>
            </a:r>
          </a:p>
          <a:p>
            <a:pPr marL="0" indent="0" eaLnBrk="1" fontAlgn="auto" hangingPunct="1">
              <a:spcBef>
                <a:spcPts val="0"/>
              </a:spcBef>
              <a:spcAft>
                <a:spcPts val="0"/>
              </a:spcAft>
              <a:buFont typeface="Arial" pitchFamily="34" charset="0"/>
              <a:buNone/>
              <a:defRPr/>
            </a:pPr>
            <a:r>
              <a:rPr lang="en-US" sz="2000" dirty="0" smtClean="0"/>
              <a:t>Link program experience to youth behavior change; assessing skill transfer across contexts and over time</a:t>
            </a:r>
            <a:endParaRPr lang="en-US"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25488" y="228600"/>
            <a:ext cx="78628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0659" name="Picture 8"/>
          <p:cNvPicPr>
            <a:picLocks noChangeAspect="1"/>
          </p:cNvPicPr>
          <p:nvPr/>
        </p:nvPicPr>
        <p:blipFill>
          <a:blip r:embed="rId2">
            <a:extLst>
              <a:ext uri="{28A0092B-C50C-407E-A947-70E740481C1C}">
                <a14:useLocalDpi xmlns:a14="http://schemas.microsoft.com/office/drawing/2010/main" val="0"/>
              </a:ext>
            </a:extLst>
          </a:blip>
          <a:srcRect t="17841" b="15344"/>
          <a:stretch>
            <a:fillRect/>
          </a:stretch>
        </p:blipFill>
        <p:spPr bwMode="auto">
          <a:xfrm>
            <a:off x="1295400" y="295275"/>
            <a:ext cx="6515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10"/>
          <p:cNvPicPr>
            <a:picLocks noChangeAspect="1" noChangeArrowheads="1"/>
          </p:cNvPicPr>
          <p:nvPr/>
        </p:nvPicPr>
        <p:blipFill>
          <a:blip r:embed="rId3">
            <a:extLst>
              <a:ext uri="{28A0092B-C50C-407E-A947-70E740481C1C}">
                <a14:useLocalDpi xmlns:a14="http://schemas.microsoft.com/office/drawing/2010/main" val="0"/>
              </a:ext>
            </a:extLst>
          </a:blip>
          <a:srcRect l="1282" t="33302" r="2084" b="61354"/>
          <a:stretch>
            <a:fillRect/>
          </a:stretch>
        </p:blipFill>
        <p:spPr bwMode="auto">
          <a:xfrm>
            <a:off x="381000" y="6324600"/>
            <a:ext cx="836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p:cNvSpPr txBox="1">
            <a:spLocks/>
          </p:cNvSpPr>
          <p:nvPr/>
        </p:nvSpPr>
        <p:spPr>
          <a:xfrm>
            <a:off x="457200" y="1752600"/>
            <a:ext cx="8242300" cy="44958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3100" b="1" dirty="0" smtClean="0">
                <a:solidFill>
                  <a:prstClr val="black"/>
                </a:solidFill>
              </a:rPr>
              <a:t>GOAL</a:t>
            </a:r>
            <a:r>
              <a:rPr lang="en-US" sz="3100" dirty="0" smtClean="0">
                <a:solidFill>
                  <a:prstClr val="black"/>
                </a:solidFill>
              </a:rPr>
              <a:t>: To develop a </a:t>
            </a:r>
            <a:r>
              <a:rPr lang="en-US" sz="3200" b="1" i="1" dirty="0" smtClean="0">
                <a:solidFill>
                  <a:prstClr val="black"/>
                </a:solidFill>
              </a:rPr>
              <a:t>practical theory </a:t>
            </a:r>
            <a:r>
              <a:rPr lang="en-US" sz="3200" dirty="0" smtClean="0">
                <a:solidFill>
                  <a:prstClr val="black"/>
                </a:solidFill>
              </a:rPr>
              <a:t>of how social and emotional growth is nurtured in the OST context.</a:t>
            </a:r>
          </a:p>
          <a:p>
            <a:pPr marL="0" indent="0" fontAlgn="auto">
              <a:spcAft>
                <a:spcPts val="0"/>
              </a:spcAft>
              <a:buFont typeface="Arial" panose="020B0604020202020204" pitchFamily="34" charset="0"/>
              <a:buNone/>
              <a:defRPr/>
            </a:pPr>
            <a:endParaRPr lang="en-US" sz="3200" dirty="0" smtClean="0">
              <a:solidFill>
                <a:prstClr val="black"/>
              </a:solidFill>
            </a:endParaRPr>
          </a:p>
          <a:p>
            <a:pPr fontAlgn="auto">
              <a:spcAft>
                <a:spcPts val="0"/>
              </a:spcAft>
              <a:defRPr/>
            </a:pPr>
            <a:r>
              <a:rPr lang="en-US" sz="3100" b="1" dirty="0" smtClean="0">
                <a:solidFill>
                  <a:prstClr val="black"/>
                </a:solidFill>
              </a:rPr>
              <a:t>Why a Challenge grant? Why not traditional research?</a:t>
            </a:r>
          </a:p>
          <a:p>
            <a:pPr lvl="1" fontAlgn="auto">
              <a:spcAft>
                <a:spcPts val="0"/>
              </a:spcAft>
              <a:defRPr/>
            </a:pPr>
            <a:r>
              <a:rPr lang="en-US" sz="2700" dirty="0" smtClean="0">
                <a:solidFill>
                  <a:prstClr val="black"/>
                </a:solidFill>
              </a:rPr>
              <a:t>Discover unlikely partners</a:t>
            </a:r>
          </a:p>
          <a:p>
            <a:pPr lvl="1" fontAlgn="auto">
              <a:spcAft>
                <a:spcPts val="0"/>
              </a:spcAft>
              <a:defRPr/>
            </a:pPr>
            <a:r>
              <a:rPr lang="en-US" sz="2700" dirty="0" smtClean="0">
                <a:solidFill>
                  <a:prstClr val="black"/>
                </a:solidFill>
              </a:rPr>
              <a:t>Directly fund impactful, exceptional work</a:t>
            </a:r>
          </a:p>
          <a:p>
            <a:pPr marL="457200" lvl="1" indent="0" fontAlgn="auto">
              <a:spcAft>
                <a:spcPts val="0"/>
              </a:spcAft>
              <a:buFont typeface="Arial" panose="020B0604020202020204" pitchFamily="34" charset="0"/>
              <a:buNone/>
              <a:defRPr/>
            </a:pPr>
            <a:endParaRPr lang="en-US" sz="2700" b="1" dirty="0" smtClean="0">
              <a:solidFill>
                <a:prstClr val="black"/>
              </a:solidFill>
            </a:endParaRPr>
          </a:p>
          <a:p>
            <a:pPr fontAlgn="auto">
              <a:spcAft>
                <a:spcPts val="0"/>
              </a:spcAft>
              <a:defRPr/>
            </a:pPr>
            <a:r>
              <a:rPr lang="en-US" sz="3100" b="1" dirty="0" smtClean="0">
                <a:solidFill>
                  <a:prstClr val="black"/>
                </a:solidFill>
              </a:rPr>
              <a:t>Defining SEL: SCE’s approach</a:t>
            </a:r>
          </a:p>
          <a:p>
            <a:pPr lvl="1" fontAlgn="auto">
              <a:spcAft>
                <a:spcPts val="0"/>
              </a:spcAft>
              <a:defRPr/>
            </a:pPr>
            <a:r>
              <a:rPr lang="en-US" sz="2700" dirty="0" smtClean="0">
                <a:solidFill>
                  <a:prstClr val="black"/>
                </a:solidFill>
              </a:rPr>
              <a:t>Keep open the pluralism</a:t>
            </a:r>
          </a:p>
          <a:p>
            <a:pPr lvl="1" fontAlgn="auto">
              <a:spcAft>
                <a:spcPts val="0"/>
              </a:spcAft>
              <a:defRPr/>
            </a:pPr>
            <a:r>
              <a:rPr lang="en-US" sz="2700" dirty="0" smtClean="0">
                <a:solidFill>
                  <a:prstClr val="black"/>
                </a:solidFill>
              </a:rPr>
              <a:t>Wellness: beyond academic outcomes</a:t>
            </a:r>
          </a:p>
          <a:p>
            <a:pPr lvl="1" fontAlgn="auto">
              <a:spcAft>
                <a:spcPts val="0"/>
              </a:spcAft>
              <a:defRPr/>
            </a:pPr>
            <a:r>
              <a:rPr lang="en-US" sz="2700" dirty="0" smtClean="0">
                <a:solidFill>
                  <a:prstClr val="black"/>
                </a:solidFill>
              </a:rPr>
              <a:t>Defer to the experts: youth workers</a:t>
            </a:r>
          </a:p>
          <a:p>
            <a:pPr marL="0" indent="0" fontAlgn="auto">
              <a:spcAft>
                <a:spcPts val="0"/>
              </a:spcAft>
              <a:buFont typeface="Arial" panose="020B0604020202020204" pitchFamily="34" charset="0"/>
              <a:buNone/>
              <a:defRPr/>
            </a:pPr>
            <a:endParaRPr lang="en-US" sz="3100" b="1" dirty="0" smtClean="0">
              <a:solidFill>
                <a:prstClr val="black"/>
              </a:solidFill>
            </a:endParaRPr>
          </a:p>
          <a:p>
            <a:pPr marL="0" indent="0" fontAlgn="auto">
              <a:spcAft>
                <a:spcPts val="0"/>
              </a:spcAft>
              <a:buFont typeface="Arial" panose="020B0604020202020204" pitchFamily="34" charset="0"/>
              <a:buNone/>
              <a:defRPr/>
            </a:pPr>
            <a:endParaRPr lang="en-US" sz="3100" b="1" dirty="0" smtClean="0">
              <a:solidFill>
                <a:prstClr val="black"/>
              </a:solidFill>
            </a:endParaRPr>
          </a:p>
          <a:p>
            <a:pPr marL="0" indent="0" fontAlgn="auto">
              <a:spcAft>
                <a:spcPts val="0"/>
              </a:spcAft>
              <a:buFont typeface="Arial" panose="020B0604020202020204" pitchFamily="34" charset="0"/>
              <a:buNone/>
              <a:defRPr/>
            </a:pPr>
            <a:endParaRPr lang="en-US" sz="3100" dirty="0" smtClean="0">
              <a:solidFill>
                <a:prstClr val="black"/>
              </a:solidFill>
            </a:endParaRPr>
          </a:p>
          <a:p>
            <a:pPr marL="0" indent="0" fontAlgn="auto">
              <a:spcAft>
                <a:spcPts val="0"/>
              </a:spcAft>
              <a:buFont typeface="Arial" panose="020B0604020202020204" pitchFamily="34" charset="0"/>
              <a:buNone/>
              <a:defRPr/>
            </a:pPr>
            <a:endParaRPr lang="en-US" b="1" dirty="0">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600200"/>
            <a:ext cx="8229600" cy="685800"/>
          </a:xfrm>
        </p:spPr>
        <p:txBody>
          <a:bodyPr/>
          <a:lstStyle/>
          <a:p>
            <a:pPr eaLnBrk="1" hangingPunct="1"/>
            <a:r>
              <a:rPr lang="en-US" altLang="en-US" sz="2800" b="1" smtClean="0"/>
              <a:t>WHAT DOES SUCCESS LOOK LIKE?</a:t>
            </a:r>
          </a:p>
        </p:txBody>
      </p:sp>
      <p:pic>
        <p:nvPicPr>
          <p:cNvPr id="71683" name="Picture 5"/>
          <p:cNvPicPr>
            <a:picLocks noChangeAspect="1" noChangeArrowheads="1"/>
          </p:cNvPicPr>
          <p:nvPr/>
        </p:nvPicPr>
        <p:blipFill>
          <a:blip r:embed="rId2">
            <a:extLst>
              <a:ext uri="{28A0092B-C50C-407E-A947-70E740481C1C}">
                <a14:useLocalDpi xmlns:a14="http://schemas.microsoft.com/office/drawing/2010/main" val="0"/>
              </a:ext>
            </a:extLst>
          </a:blip>
          <a:srcRect l="1282" t="33302" r="2084" b="61354"/>
          <a:stretch>
            <a:fillRect/>
          </a:stretch>
        </p:blipFill>
        <p:spPr bwMode="auto">
          <a:xfrm>
            <a:off x="381000" y="6324600"/>
            <a:ext cx="836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Content Placeholder 2"/>
          <p:cNvSpPr>
            <a:spLocks noGrp="1"/>
          </p:cNvSpPr>
          <p:nvPr>
            <p:ph sz="half" idx="1"/>
          </p:nvPr>
        </p:nvSpPr>
        <p:spPr>
          <a:xfrm>
            <a:off x="685800" y="2286000"/>
            <a:ext cx="7696200" cy="3886200"/>
          </a:xfrm>
        </p:spPr>
        <p:txBody>
          <a:bodyPr/>
          <a:lstStyle/>
          <a:p>
            <a:pPr marL="0" indent="0" eaLnBrk="1" hangingPunct="1">
              <a:buFont typeface="Arial" pitchFamily="34" charset="0"/>
              <a:buNone/>
            </a:pPr>
            <a:r>
              <a:rPr lang="en-US" altLang="en-US" u="sng" smtClean="0"/>
              <a:t>“</a:t>
            </a:r>
            <a:r>
              <a:rPr lang="en-US" altLang="en-US" b="1" u="sng" smtClean="0"/>
              <a:t>Field Guide</a:t>
            </a:r>
            <a:r>
              <a:rPr lang="en-US" altLang="en-US" u="sng" smtClean="0"/>
              <a:t>”</a:t>
            </a:r>
            <a:r>
              <a:rPr lang="en-US" altLang="en-US" smtClean="0"/>
              <a:t> will provide OST workers, executives and policy makers resources for making SEL a more intentional component of programs</a:t>
            </a:r>
          </a:p>
          <a:p>
            <a:pPr marL="0" indent="0" eaLnBrk="1" hangingPunct="1">
              <a:buFont typeface="Arial" pitchFamily="34" charset="0"/>
              <a:buNone/>
            </a:pPr>
            <a:r>
              <a:rPr lang="en-US" altLang="en-US" b="1" u="sng" smtClean="0"/>
              <a:t>Raise profile of SEL </a:t>
            </a:r>
            <a:r>
              <a:rPr lang="en-US" altLang="en-US" smtClean="0"/>
              <a:t>as a valuable and integral component of youth service broadly</a:t>
            </a:r>
          </a:p>
          <a:p>
            <a:pPr marL="0" indent="0" eaLnBrk="1" hangingPunct="1">
              <a:buFont typeface="Arial" pitchFamily="34" charset="0"/>
              <a:buNone/>
            </a:pPr>
            <a:r>
              <a:rPr lang="en-US" altLang="en-US" b="1" u="sng" smtClean="0"/>
              <a:t>Catalyze smart investments</a:t>
            </a:r>
            <a:r>
              <a:rPr lang="en-US" altLang="en-US" b="1" smtClean="0"/>
              <a:t> </a:t>
            </a:r>
            <a:r>
              <a:rPr lang="en-US" altLang="en-US" smtClean="0"/>
              <a:t>in proven SEL approaches in broad and diverse fields serving adolescents</a:t>
            </a:r>
          </a:p>
          <a:p>
            <a:pPr marL="0" indent="0" eaLnBrk="1" hangingPunct="1">
              <a:buFont typeface="Arial" pitchFamily="34" charset="0"/>
              <a:buNone/>
            </a:pPr>
            <a:endParaRPr lang="en-US" altLang="en-US" smtClean="0"/>
          </a:p>
        </p:txBody>
      </p:sp>
      <p:cxnSp>
        <p:nvCxnSpPr>
          <p:cNvPr id="10" name="Straight Connector 9"/>
          <p:cNvCxnSpPr/>
          <p:nvPr/>
        </p:nvCxnSpPr>
        <p:spPr>
          <a:xfrm>
            <a:off x="725488" y="228600"/>
            <a:ext cx="78628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686" name="Picture 10"/>
          <p:cNvPicPr>
            <a:picLocks noChangeAspect="1"/>
          </p:cNvPicPr>
          <p:nvPr/>
        </p:nvPicPr>
        <p:blipFill>
          <a:blip r:embed="rId3">
            <a:extLst>
              <a:ext uri="{28A0092B-C50C-407E-A947-70E740481C1C}">
                <a14:useLocalDpi xmlns:a14="http://schemas.microsoft.com/office/drawing/2010/main" val="0"/>
              </a:ext>
            </a:extLst>
          </a:blip>
          <a:srcRect t="17841" b="15344"/>
          <a:stretch>
            <a:fillRect/>
          </a:stretch>
        </p:blipFill>
        <p:spPr bwMode="auto">
          <a:xfrm>
            <a:off x="1295400" y="295275"/>
            <a:ext cx="6515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05000" y="31242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descr="U:\Kimberlin\Communications\Logos\New\gfe logo-web colors 717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2" descr="http://www.totallychildcare.com/files/imagecache/info_top_image/Q_and_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16100"/>
            <a:ext cx="55118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en-US" sz="3600" b="1" smtClean="0"/>
              <a:t>Participant Interface</a:t>
            </a:r>
          </a:p>
        </p:txBody>
      </p:sp>
      <p:pic>
        <p:nvPicPr>
          <p:cNvPr id="737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4112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50" y="6019800"/>
            <a:ext cx="1736725" cy="768350"/>
          </a:xfrm>
          <a:prstGeom prst="ellipse">
            <a:avLst/>
          </a:prstGeom>
          <a:solidFill>
            <a:schemeClr val="accent1">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Line Callout 3 2"/>
          <p:cNvSpPr/>
          <p:nvPr/>
        </p:nvSpPr>
        <p:spPr>
          <a:xfrm>
            <a:off x="304800" y="4130675"/>
            <a:ext cx="1008063" cy="1339850"/>
          </a:xfrm>
          <a:prstGeom prst="borderCallout3">
            <a:avLst>
              <a:gd name="adj1" fmla="val 18750"/>
              <a:gd name="adj2" fmla="val -8333"/>
              <a:gd name="adj3" fmla="val 18750"/>
              <a:gd name="adj4" fmla="val -16667"/>
              <a:gd name="adj5" fmla="val 100000"/>
              <a:gd name="adj6" fmla="val -16667"/>
              <a:gd name="adj7" fmla="val 140391"/>
              <a:gd name="adj8" fmla="val 29479"/>
            </a:avLst>
          </a:prstGeom>
          <a:solidFill>
            <a:schemeClr val="accent6">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3734" name="TextBox 3"/>
          <p:cNvSpPr txBox="1">
            <a:spLocks noChangeArrowheads="1"/>
          </p:cNvSpPr>
          <p:nvPr/>
        </p:nvSpPr>
        <p:spPr bwMode="auto">
          <a:xfrm>
            <a:off x="381000" y="4178300"/>
            <a:ext cx="9318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b="1">
                <a:solidFill>
                  <a:srgbClr val="000000"/>
                </a:solidFill>
                <a:latin typeface="Trebuchet MS" pitchFamily="34" charset="0"/>
              </a:rPr>
              <a:t>Type your question here and press ENTER</a:t>
            </a:r>
          </a:p>
        </p:txBody>
      </p:sp>
      <p:sp>
        <p:nvSpPr>
          <p:cNvPr id="73735" name="TextBox 5"/>
          <p:cNvSpPr txBox="1">
            <a:spLocks noChangeArrowheads="1"/>
          </p:cNvSpPr>
          <p:nvPr/>
        </p:nvSpPr>
        <p:spPr bwMode="auto">
          <a:xfrm>
            <a:off x="376238" y="36782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E46C0A"/>
                </a:solidFill>
              </a:rPr>
              <a:t>Q&amp;A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54038" y="2262188"/>
            <a:ext cx="4191000" cy="3200400"/>
          </a:xfrm>
        </p:spPr>
        <p:txBody>
          <a:bodyPr rtlCol="0">
            <a:normAutofit fontScale="92500" lnSpcReduction="20000"/>
          </a:bodyPr>
          <a:lstStyle/>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b="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2600" b="1" dirty="0" smtClean="0">
                <a:latin typeface="Trebuchet MS" pitchFamily="34" charset="0"/>
              </a:rPr>
              <a:t>Charles Smith</a:t>
            </a:r>
          </a:p>
          <a:p>
            <a:pPr marL="0" indent="0" algn="ctr" eaLnBrk="1" fontAlgn="auto" hangingPunct="1">
              <a:lnSpc>
                <a:spcPct val="120000"/>
              </a:lnSpc>
              <a:spcAft>
                <a:spcPts val="0"/>
              </a:spcAft>
              <a:buFont typeface="Arial" pitchFamily="34" charset="0"/>
              <a:buNone/>
              <a:defRPr/>
            </a:pPr>
            <a:r>
              <a:rPr lang="en-US" sz="2600" i="1" dirty="0" smtClean="0">
                <a:latin typeface="Trebuchet MS" pitchFamily="34" charset="0"/>
              </a:rPr>
              <a:t>Executive Director</a:t>
            </a:r>
          </a:p>
          <a:p>
            <a:pPr marL="0" indent="0" algn="ctr" eaLnBrk="1" fontAlgn="auto" hangingPunct="1">
              <a:lnSpc>
                <a:spcPct val="120000"/>
              </a:lnSpc>
              <a:spcAft>
                <a:spcPts val="0"/>
              </a:spcAft>
              <a:buFont typeface="Arial" pitchFamily="34" charset="0"/>
              <a:buNone/>
              <a:defRPr/>
            </a:pPr>
            <a:r>
              <a:rPr lang="en-US" sz="2600" dirty="0">
                <a:latin typeface="Trebuchet MS" pitchFamily="34" charset="0"/>
              </a:rPr>
              <a:t>David P. </a:t>
            </a:r>
            <a:r>
              <a:rPr lang="en-US" sz="2600" dirty="0" err="1">
                <a:latin typeface="Trebuchet MS" pitchFamily="34" charset="0"/>
              </a:rPr>
              <a:t>Weikart</a:t>
            </a:r>
            <a:r>
              <a:rPr lang="en-US" sz="2600" dirty="0">
                <a:latin typeface="Trebuchet MS" pitchFamily="34" charset="0"/>
              </a:rPr>
              <a:t> Center for Youth Program </a:t>
            </a:r>
            <a:r>
              <a:rPr lang="en-US" sz="2600" dirty="0" smtClean="0">
                <a:latin typeface="Trebuchet MS" pitchFamily="34" charset="0"/>
              </a:rPr>
              <a:t>Quality</a:t>
            </a:r>
          </a:p>
          <a:p>
            <a:pPr marL="0" indent="0" algn="ctr" eaLnBrk="1" fontAlgn="auto" hangingPunct="1">
              <a:lnSpc>
                <a:spcPct val="120000"/>
              </a:lnSpc>
              <a:spcAft>
                <a:spcPts val="0"/>
              </a:spcAft>
              <a:buFont typeface="Arial" pitchFamily="34" charset="0"/>
              <a:buNone/>
              <a:defRPr/>
            </a:pPr>
            <a:r>
              <a:rPr lang="en-US" b="1" u="sng" dirty="0" smtClean="0">
                <a:solidFill>
                  <a:srgbClr val="0070C0"/>
                </a:solidFill>
                <a:latin typeface="Trebuchet MS" pitchFamily="34" charset="0"/>
              </a:rPr>
              <a:t>cypq.org</a:t>
            </a:r>
            <a:endParaRPr lang="en-US" b="1" u="sng" dirty="0">
              <a:solidFill>
                <a:srgbClr val="0070C0"/>
              </a:solidFill>
              <a:latin typeface="Trebuchet MS" pitchFamily="34" charset="0"/>
            </a:endParaRPr>
          </a:p>
        </p:txBody>
      </p:sp>
      <p:pic>
        <p:nvPicPr>
          <p:cNvPr id="75779"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1875" y="1981200"/>
            <a:ext cx="39512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2819400"/>
            <a:ext cx="4724400" cy="2286000"/>
          </a:xfrm>
        </p:spPr>
        <p:txBody>
          <a:bodyPr rtlCol="0">
            <a:normAutofit fontScale="85000" lnSpcReduction="20000"/>
          </a:bodyPr>
          <a:lstStyle/>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b="1" dirty="0" smtClean="0">
              <a:latin typeface="Trebuchet MS" pitchFamily="34" charset="0"/>
            </a:endParaRPr>
          </a:p>
          <a:p>
            <a:pPr marL="0" indent="0" algn="ctr" eaLnBrk="1" fontAlgn="auto" hangingPunct="1">
              <a:spcAft>
                <a:spcPts val="0"/>
              </a:spcAft>
              <a:buFont typeface="Arial" pitchFamily="34" charset="0"/>
              <a:buNone/>
              <a:defRPr/>
            </a:pPr>
            <a:r>
              <a:rPr lang="en-US" b="1" dirty="0" smtClean="0">
                <a:latin typeface="Trebuchet MS" pitchFamily="34" charset="0"/>
              </a:rPr>
              <a:t>Lisa Relou</a:t>
            </a:r>
          </a:p>
          <a:p>
            <a:pPr marL="0" indent="0" algn="ctr" eaLnBrk="1" fontAlgn="auto" hangingPunct="1">
              <a:spcAft>
                <a:spcPts val="0"/>
              </a:spcAft>
              <a:buFont typeface="Arial" pitchFamily="34" charset="0"/>
              <a:buNone/>
              <a:defRPr/>
            </a:pPr>
            <a:r>
              <a:rPr lang="en-US" b="1" i="1" dirty="0" smtClean="0">
                <a:latin typeface="Trebuchet MS" pitchFamily="34" charset="0"/>
              </a:rPr>
              <a:t>Director of Strategies</a:t>
            </a:r>
            <a:endParaRPr lang="en-US" i="1" dirty="0" smtClean="0">
              <a:latin typeface="Trebuchet MS" pitchFamily="34" charset="0"/>
            </a:endParaRPr>
          </a:p>
          <a:p>
            <a:pPr marL="0" indent="0" algn="ctr" eaLnBrk="1" fontAlgn="auto" hangingPunct="1">
              <a:spcAft>
                <a:spcPts val="0"/>
              </a:spcAft>
              <a:buFont typeface="Arial" pitchFamily="34" charset="0"/>
              <a:buNone/>
              <a:defRPr/>
            </a:pPr>
            <a:r>
              <a:rPr lang="en-US" dirty="0" smtClean="0">
                <a:latin typeface="Trebuchet MS" pitchFamily="34" charset="0"/>
              </a:rPr>
              <a:t>Grantmakers for Education</a:t>
            </a:r>
            <a:endParaRPr lang="en-US" dirty="0">
              <a:latin typeface="Trebuchet MS" pitchFamily="34" charset="0"/>
            </a:endParaRPr>
          </a:p>
        </p:txBody>
      </p:sp>
      <p:pic>
        <p:nvPicPr>
          <p:cNvPr id="51203"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81200"/>
            <a:ext cx="301783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05000"/>
            <a:ext cx="7772400" cy="2133600"/>
          </a:xfrm>
        </p:spPr>
        <p:txBody>
          <a:bodyPr rtlCol="0"/>
          <a:lstStyle/>
          <a:p>
            <a:pPr eaLnBrk="1" fontAlgn="auto" hangingPunct="1">
              <a:spcAft>
                <a:spcPts val="0"/>
              </a:spcAft>
              <a:defRPr/>
            </a:pPr>
            <a:r>
              <a:rPr sz="2800" dirty="0"/>
              <a:t>Effective Investment in SEL After School: Performance Improvement and Accountability Tools</a:t>
            </a:r>
            <a:br>
              <a:rPr sz="2800" dirty="0"/>
            </a:br>
            <a:r>
              <a:rPr sz="2800" dirty="0"/>
              <a:t/>
            </a:r>
            <a:br>
              <a:rPr sz="2800" dirty="0"/>
            </a:br>
            <a:r>
              <a:rPr sz="2000" dirty="0" err="1">
                <a:latin typeface="Garamond" pitchFamily="18" charset="0"/>
                <a:ea typeface="+mn-ea"/>
                <a:cs typeface="Arial" pitchFamily="34" charset="0"/>
              </a:rPr>
              <a:t>Grantmakers</a:t>
            </a:r>
            <a:r>
              <a:rPr sz="2000" dirty="0">
                <a:latin typeface="Garamond" pitchFamily="18" charset="0"/>
                <a:ea typeface="+mn-ea"/>
                <a:cs typeface="Arial" pitchFamily="34" charset="0"/>
              </a:rPr>
              <a:t> for Education</a:t>
            </a:r>
            <a:endParaRPr sz="2400" dirty="0">
              <a:latin typeface="Garamond" pitchFamily="18" charset="0"/>
              <a:ea typeface="+mn-ea"/>
              <a:cs typeface="Arial" pitchFamily="34" charset="0"/>
            </a:endParaRPr>
          </a:p>
        </p:txBody>
      </p:sp>
      <p:sp>
        <p:nvSpPr>
          <p:cNvPr id="76803" name="Subtitle 4"/>
          <p:cNvSpPr>
            <a:spLocks noGrp="1"/>
          </p:cNvSpPr>
          <p:nvPr>
            <p:ph type="subTitle" idx="1"/>
          </p:nvPr>
        </p:nvSpPr>
        <p:spPr>
          <a:xfrm>
            <a:off x="685800" y="4343400"/>
            <a:ext cx="7620000" cy="1752600"/>
          </a:xfrm>
        </p:spPr>
        <p:txBody>
          <a:bodyPr/>
          <a:lstStyle/>
          <a:p>
            <a:pPr eaLnBrk="1" hangingPunct="1">
              <a:lnSpc>
                <a:spcPct val="110000"/>
              </a:lnSpc>
            </a:pPr>
            <a:r>
              <a:rPr lang="en-US" altLang="en-US" smtClean="0"/>
              <a:t>Charles Smith, Ph.D., Weikart Center</a:t>
            </a:r>
          </a:p>
          <a:p>
            <a:pPr eaLnBrk="1" hangingPunct="1">
              <a:lnSpc>
                <a:spcPct val="110000"/>
              </a:lnSpc>
            </a:pPr>
            <a:r>
              <a:rPr lang="en-US" altLang="en-US" smtClean="0"/>
              <a:t>April 15,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can funders improve SEL using performance improvement and accountability tools?</a:t>
            </a:r>
            <a:endParaRPr lang="en-US" dirty="0"/>
          </a:p>
        </p:txBody>
      </p:sp>
      <p:sp>
        <p:nvSpPr>
          <p:cNvPr id="78851" name="Content Placeholder 2"/>
          <p:cNvSpPr>
            <a:spLocks noGrp="1"/>
          </p:cNvSpPr>
          <p:nvPr>
            <p:ph idx="1"/>
          </p:nvPr>
        </p:nvSpPr>
        <p:spPr>
          <a:xfrm>
            <a:off x="457200" y="1600200"/>
            <a:ext cx="8229600" cy="4800600"/>
          </a:xfrm>
        </p:spPr>
        <p:txBody>
          <a:bodyPr/>
          <a:lstStyle/>
          <a:p>
            <a:pPr marL="514350" indent="-514350" eaLnBrk="1" hangingPunct="1">
              <a:buFont typeface="Arial" pitchFamily="34" charset="0"/>
              <a:buAutoNum type="arabicParenR"/>
            </a:pPr>
            <a:r>
              <a:rPr lang="en-US" altLang="en-US" smtClean="0"/>
              <a:t>Focus on how skills grow</a:t>
            </a:r>
          </a:p>
          <a:p>
            <a:pPr marL="514350" indent="-514350" eaLnBrk="1" hangingPunct="1">
              <a:buFont typeface="Arial" pitchFamily="34" charset="0"/>
              <a:buAutoNum type="arabicParenR"/>
            </a:pPr>
            <a:endParaRPr lang="en-US" altLang="en-US" smtClean="0"/>
          </a:p>
          <a:p>
            <a:pPr marL="514350" indent="-514350" eaLnBrk="1" hangingPunct="1">
              <a:buFont typeface="Arial" pitchFamily="34" charset="0"/>
              <a:buAutoNum type="arabicParenR"/>
            </a:pPr>
            <a:r>
              <a:rPr lang="en-US" altLang="en-US" smtClean="0"/>
              <a:t>Set standards for best practice </a:t>
            </a:r>
          </a:p>
          <a:p>
            <a:pPr marL="514350" indent="-514350" eaLnBrk="1" hangingPunct="1">
              <a:buFont typeface="Arial" pitchFamily="34" charset="0"/>
              <a:buAutoNum type="arabicParenR"/>
            </a:pPr>
            <a:endParaRPr lang="en-US" altLang="en-US" smtClean="0"/>
          </a:p>
          <a:p>
            <a:pPr marL="514350" indent="-514350" eaLnBrk="1" hangingPunct="1">
              <a:buFont typeface="Arial" pitchFamily="34" charset="0"/>
              <a:buAutoNum type="arabicParenR"/>
            </a:pPr>
            <a:r>
              <a:rPr lang="en-US" altLang="en-US" smtClean="0"/>
              <a:t>Require continuous improvement</a:t>
            </a:r>
          </a:p>
          <a:p>
            <a:pPr marL="514350" indent="-514350" eaLnBrk="1" hangingPunct="1">
              <a:buFont typeface="Arial" pitchFamily="34" charset="0"/>
              <a:buAutoNum type="arabicParenR"/>
            </a:pPr>
            <a:endParaRPr lang="en-US" altLang="en-US" smtClean="0"/>
          </a:p>
          <a:p>
            <a:pPr marL="514350" indent="-514350" eaLnBrk="1" hangingPunct="1">
              <a:buFont typeface="Arial" pitchFamily="34" charset="0"/>
              <a:buAutoNum type="arabicParenR"/>
            </a:pPr>
            <a:r>
              <a:rPr lang="en-US" altLang="en-US" smtClean="0"/>
              <a:t>Build capacity of QISs and QIOs</a:t>
            </a:r>
          </a:p>
          <a:p>
            <a:pPr marL="514350" indent="-514350" eaLnBrk="1" hangingPunct="1">
              <a:buFont typeface="Arial" pitchFamily="34" charset="0"/>
              <a:buAutoNum type="arabicParenR"/>
            </a:pPr>
            <a:endParaRPr lang="en-US" altLang="en-US" smtClean="0"/>
          </a:p>
          <a:p>
            <a:pPr marL="514350" indent="-514350" eaLnBrk="1" hangingPunct="1">
              <a:buFont typeface="Arial" pitchFamily="34" charset="0"/>
              <a:buAutoNum type="arabicParenR"/>
            </a:pPr>
            <a:r>
              <a:rPr lang="en-US" altLang="en-US" smtClean="0"/>
              <a:t>[Align, crosswalk, translate – ongoing]</a:t>
            </a:r>
          </a:p>
        </p:txBody>
      </p:sp>
      <p:sp>
        <p:nvSpPr>
          <p:cNvPr id="4" name="Right Brace 3"/>
          <p:cNvSpPr/>
          <p:nvPr/>
        </p:nvSpPr>
        <p:spPr>
          <a:xfrm>
            <a:off x="6103938" y="1676400"/>
            <a:ext cx="384175" cy="1371600"/>
          </a:xfrm>
          <a:prstGeom prst="righ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5" name="Right Brace 4"/>
          <p:cNvSpPr/>
          <p:nvPr/>
        </p:nvSpPr>
        <p:spPr>
          <a:xfrm>
            <a:off x="6448425" y="3810000"/>
            <a:ext cx="384175" cy="1371600"/>
          </a:xfrm>
          <a:prstGeom prst="righ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78854" name="TextBox 5"/>
          <p:cNvSpPr txBox="1">
            <a:spLocks noChangeArrowheads="1"/>
          </p:cNvSpPr>
          <p:nvPr/>
        </p:nvSpPr>
        <p:spPr bwMode="auto">
          <a:xfrm>
            <a:off x="6704013" y="2103438"/>
            <a:ext cx="219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a:spcBef>
                <a:spcPct val="20000"/>
              </a:spcBef>
              <a:buFont typeface="Arial" pitchFamily="34" charset="0"/>
              <a:buChar char="–"/>
              <a:defRPr>
                <a:solidFill>
                  <a:schemeClr val="tx1"/>
                </a:solidFill>
                <a:latin typeface="Arial" pitchFamily="34" charset="0"/>
                <a:cs typeface="Arial" pitchFamily="34" charset="0"/>
              </a:defRPr>
            </a:lvl4pPr>
            <a:lvl5pPr marL="2057400" indent="-22860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2400" i="1">
                <a:solidFill>
                  <a:srgbClr val="000000"/>
                </a:solidFill>
                <a:latin typeface="Calibri" pitchFamily="34" charset="0"/>
              </a:rPr>
              <a:t>Practical Theory</a:t>
            </a:r>
            <a:endParaRPr lang="en-US" altLang="en-US" sz="2400">
              <a:solidFill>
                <a:srgbClr val="000000"/>
              </a:solidFill>
              <a:latin typeface="Calibri" pitchFamily="34" charset="0"/>
            </a:endParaRPr>
          </a:p>
        </p:txBody>
      </p:sp>
      <p:sp>
        <p:nvSpPr>
          <p:cNvPr id="78855" name="TextBox 6"/>
          <p:cNvSpPr txBox="1">
            <a:spLocks noChangeArrowheads="1"/>
          </p:cNvSpPr>
          <p:nvPr/>
        </p:nvSpPr>
        <p:spPr bwMode="auto">
          <a:xfrm>
            <a:off x="7010400" y="4079875"/>
            <a:ext cx="1949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a:spcBef>
                <a:spcPct val="20000"/>
              </a:spcBef>
              <a:buFont typeface="Arial" pitchFamily="34" charset="0"/>
              <a:buChar char="–"/>
              <a:defRPr>
                <a:solidFill>
                  <a:schemeClr val="tx1"/>
                </a:solidFill>
                <a:latin typeface="Arial" pitchFamily="34" charset="0"/>
                <a:cs typeface="Arial" pitchFamily="34" charset="0"/>
              </a:defRPr>
            </a:lvl4pPr>
            <a:lvl5pPr marL="2057400" indent="-22860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2400" i="1">
                <a:solidFill>
                  <a:srgbClr val="000000"/>
                </a:solidFill>
                <a:latin typeface="Calibri" pitchFamily="34" charset="0"/>
              </a:rPr>
              <a:t>Feasible </a:t>
            </a:r>
          </a:p>
          <a:p>
            <a:pPr eaLnBrk="1" hangingPunct="1">
              <a:spcBef>
                <a:spcPct val="0"/>
              </a:spcBef>
              <a:buFontTx/>
              <a:buNone/>
            </a:pPr>
            <a:r>
              <a:rPr lang="en-US" altLang="en-US" sz="2400" i="1">
                <a:solidFill>
                  <a:srgbClr val="000000"/>
                </a:solidFill>
                <a:latin typeface="Calibri" pitchFamily="34" charset="0"/>
              </a:rPr>
              <a:t>Measurement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14" descr="Domains_Pyramid.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7625" y="3162300"/>
            <a:ext cx="5667375" cy="2932113"/>
          </a:xfrm>
        </p:spPr>
      </p:pic>
      <p:grpSp>
        <p:nvGrpSpPr>
          <p:cNvPr id="80899" name="Group 2"/>
          <p:cNvGrpSpPr>
            <a:grpSpLocks/>
          </p:cNvGrpSpPr>
          <p:nvPr/>
        </p:nvGrpSpPr>
        <p:grpSpPr bwMode="auto">
          <a:xfrm>
            <a:off x="1841500" y="685800"/>
            <a:ext cx="7226300" cy="4613275"/>
            <a:chOff x="914400" y="685800"/>
            <a:chExt cx="6400800" cy="5518285"/>
          </a:xfrm>
        </p:grpSpPr>
        <p:sp>
          <p:nvSpPr>
            <p:cNvPr id="15" name="Shape 14"/>
            <p:cNvSpPr/>
            <p:nvPr/>
          </p:nvSpPr>
          <p:spPr>
            <a:xfrm>
              <a:off x="914400" y="685800"/>
              <a:ext cx="6400800" cy="5518285"/>
            </a:xfrm>
            <a:prstGeom prst="swooshArrow">
              <a:avLst>
                <a:gd name="adj1" fmla="val 29832"/>
                <a:gd name="adj2" fmla="val 25000"/>
              </a:avLst>
            </a:prstGeom>
            <a:solidFill>
              <a:srgbClr val="D0E3EA"/>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4737725" y="1240287"/>
              <a:ext cx="1947519" cy="20394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8254" tIns="0" rIns="0" bIns="0" spcCol="1270"/>
            <a:lstStyle/>
            <a:p>
              <a:pPr defTabSz="1333500" eaLnBrk="1" fontAlgn="auto" hangingPunct="1">
                <a:lnSpc>
                  <a:spcPct val="90000"/>
                </a:lnSpc>
                <a:spcAft>
                  <a:spcPct val="35000"/>
                </a:spcAft>
                <a:defRPr/>
              </a:pPr>
              <a:r>
                <a:rPr lang="en-US" sz="3000" b="1" dirty="0">
                  <a:solidFill>
                    <a:prstClr val="black"/>
                  </a:solidFill>
                </a:rPr>
                <a:t>Program Design: </a:t>
              </a:r>
              <a:r>
                <a:rPr lang="en-US" sz="3000" dirty="0">
                  <a:solidFill>
                    <a:prstClr val="black"/>
                  </a:solidFill>
                </a:rPr>
                <a:t>Arc of Learning and Work</a:t>
              </a:r>
            </a:p>
          </p:txBody>
        </p:sp>
        <p:sp>
          <p:nvSpPr>
            <p:cNvPr id="16" name="Shape 15"/>
            <p:cNvSpPr/>
            <p:nvPr/>
          </p:nvSpPr>
          <p:spPr>
            <a:xfrm rot="21074661">
              <a:off x="1374212" y="4479858"/>
              <a:ext cx="971650" cy="552589"/>
            </a:xfrm>
            <a:prstGeom prst="swooshArrow">
              <a:avLst>
                <a:gd name="adj1" fmla="val 25000"/>
                <a:gd name="adj2" fmla="val 25000"/>
              </a:avLst>
            </a:prstGeom>
            <a:solidFill>
              <a:schemeClr val="bg2"/>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spcBef>
                  <a:spcPts val="0"/>
                </a:spcBef>
                <a:spcAft>
                  <a:spcPts val="0"/>
                </a:spcAft>
                <a:defRPr/>
              </a:pPr>
              <a:endParaRPr lang="en-US" dirty="0">
                <a:solidFill>
                  <a:prstClr val="black">
                    <a:hueOff val="0"/>
                    <a:satOff val="0"/>
                    <a:lumOff val="0"/>
                    <a:alphaOff val="0"/>
                  </a:prstClr>
                </a:solidFill>
              </a:endParaRPr>
            </a:p>
          </p:txBody>
        </p:sp>
        <p:sp>
          <p:nvSpPr>
            <p:cNvPr id="17" name="Shape 16"/>
            <p:cNvSpPr/>
            <p:nvPr/>
          </p:nvSpPr>
          <p:spPr>
            <a:xfrm rot="21340280">
              <a:off x="1571073" y="3932967"/>
              <a:ext cx="1295065" cy="827933"/>
            </a:xfrm>
            <a:prstGeom prst="swooshArrow">
              <a:avLst>
                <a:gd name="adj1" fmla="val 25000"/>
                <a:gd name="adj2" fmla="val 25000"/>
              </a:avLst>
            </a:prstGeom>
            <a:solidFill>
              <a:schemeClr val="bg2"/>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spcBef>
                  <a:spcPts val="0"/>
                </a:spcBef>
                <a:spcAft>
                  <a:spcPts val="0"/>
                </a:spcAft>
                <a:defRPr/>
              </a:pPr>
              <a:endParaRPr lang="en-US" dirty="0">
                <a:solidFill>
                  <a:prstClr val="black">
                    <a:hueOff val="0"/>
                    <a:satOff val="0"/>
                    <a:lumOff val="0"/>
                    <a:alphaOff val="0"/>
                  </a:prstClr>
                </a:solidFill>
              </a:endParaRPr>
            </a:p>
          </p:txBody>
        </p:sp>
        <p:sp>
          <p:nvSpPr>
            <p:cNvPr id="18" name="Shape 17"/>
            <p:cNvSpPr/>
            <p:nvPr/>
          </p:nvSpPr>
          <p:spPr>
            <a:xfrm rot="21340280">
              <a:off x="1922611" y="3256949"/>
              <a:ext cx="1619886" cy="1103278"/>
            </a:xfrm>
            <a:prstGeom prst="swooshArrow">
              <a:avLst>
                <a:gd name="adj1" fmla="val 25000"/>
                <a:gd name="adj2" fmla="val 25000"/>
              </a:avLst>
            </a:prstGeom>
            <a:solidFill>
              <a:schemeClr val="bg2"/>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spcBef>
                  <a:spcPts val="0"/>
                </a:spcBef>
                <a:spcAft>
                  <a:spcPts val="0"/>
                </a:spcAft>
                <a:defRPr/>
              </a:pPr>
              <a:endParaRPr lang="en-US" dirty="0">
                <a:solidFill>
                  <a:prstClr val="black">
                    <a:hueOff val="0"/>
                    <a:satOff val="0"/>
                    <a:lumOff val="0"/>
                    <a:alphaOff val="0"/>
                  </a:prstClr>
                </a:solidFill>
              </a:endParaRPr>
            </a:p>
          </p:txBody>
        </p:sp>
        <p:sp>
          <p:nvSpPr>
            <p:cNvPr id="19" name="Shape 18"/>
            <p:cNvSpPr/>
            <p:nvPr/>
          </p:nvSpPr>
          <p:spPr>
            <a:xfrm rot="21340280">
              <a:off x="2503351" y="2356857"/>
              <a:ext cx="1943301" cy="1380521"/>
            </a:xfrm>
            <a:prstGeom prst="swooshArrow">
              <a:avLst>
                <a:gd name="adj1" fmla="val 25000"/>
                <a:gd name="adj2" fmla="val 25000"/>
              </a:avLst>
            </a:prstGeom>
            <a:solidFill>
              <a:schemeClr val="bg2"/>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spcBef>
                  <a:spcPts val="0"/>
                </a:spcBef>
                <a:spcAft>
                  <a:spcPts val="0"/>
                </a:spcAft>
                <a:defRPr/>
              </a:pPr>
              <a:endParaRPr lang="en-US" dirty="0">
                <a:solidFill>
                  <a:prstClr val="black">
                    <a:hueOff val="0"/>
                    <a:satOff val="0"/>
                    <a:lumOff val="0"/>
                    <a:alphaOff val="0"/>
                  </a:prstClr>
                </a:solidFill>
              </a:endParaRPr>
            </a:p>
          </p:txBody>
        </p:sp>
        <p:sp>
          <p:nvSpPr>
            <p:cNvPr id="20" name="Shape 19"/>
            <p:cNvSpPr/>
            <p:nvPr/>
          </p:nvSpPr>
          <p:spPr>
            <a:xfrm rot="20747537">
              <a:off x="1278594" y="4952692"/>
              <a:ext cx="646830" cy="275344"/>
            </a:xfrm>
            <a:prstGeom prst="swooshArrow">
              <a:avLst>
                <a:gd name="adj1" fmla="val 25000"/>
                <a:gd name="adj2" fmla="val 25000"/>
              </a:avLst>
            </a:prstGeom>
            <a:solidFill>
              <a:schemeClr val="bg2"/>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spcBef>
                  <a:spcPts val="0"/>
                </a:spcBef>
                <a:spcAft>
                  <a:spcPts val="0"/>
                </a:spcAft>
                <a:defRPr/>
              </a:pPr>
              <a:endParaRPr lang="en-US" dirty="0">
                <a:solidFill>
                  <a:prstClr val="black">
                    <a:hueOff val="0"/>
                    <a:satOff val="0"/>
                    <a:lumOff val="0"/>
                    <a:alphaOff val="0"/>
                  </a:prstClr>
                </a:solidFill>
              </a:endParaRPr>
            </a:p>
          </p:txBody>
        </p:sp>
        <p:sp>
          <p:nvSpPr>
            <p:cNvPr id="22" name="Rectangle 21"/>
            <p:cNvSpPr/>
            <p:nvPr/>
          </p:nvSpPr>
          <p:spPr>
            <a:xfrm>
              <a:off x="914400" y="2998694"/>
              <a:ext cx="1996735" cy="1300766"/>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88254" tIns="0" rIns="0" bIns="0" spcCol="1270"/>
            <a:lstStyle/>
            <a:p>
              <a:pPr defTabSz="1333500" eaLnBrk="1" fontAlgn="auto" hangingPunct="1">
                <a:lnSpc>
                  <a:spcPct val="90000"/>
                </a:lnSpc>
                <a:spcAft>
                  <a:spcPct val="35000"/>
                </a:spcAft>
                <a:defRPr/>
              </a:pPr>
              <a:r>
                <a:rPr lang="en-US" sz="2400" dirty="0">
                  <a:solidFill>
                    <a:srgbClr val="0088C9"/>
                  </a:solidFill>
                </a:rPr>
                <a:t>Cumulative Short Arcs and Hot Episodes</a:t>
              </a:r>
            </a:p>
          </p:txBody>
        </p:sp>
      </p:grpSp>
      <p:sp>
        <p:nvSpPr>
          <p:cNvPr id="14" name="Rectangle 13"/>
          <p:cNvSpPr/>
          <p:nvPr/>
        </p:nvSpPr>
        <p:spPr>
          <a:xfrm>
            <a:off x="5454650" y="4718050"/>
            <a:ext cx="2581275" cy="14938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8254" tIns="0" rIns="0" bIns="0" spcCol="1270"/>
          <a:lstStyle/>
          <a:p>
            <a:pPr defTabSz="1333500" eaLnBrk="1" fontAlgn="auto" hangingPunct="1">
              <a:lnSpc>
                <a:spcPct val="90000"/>
              </a:lnSpc>
              <a:spcAft>
                <a:spcPct val="35000"/>
              </a:spcAft>
              <a:defRPr/>
            </a:pPr>
            <a:r>
              <a:rPr lang="en-US" sz="2400" b="1" dirty="0">
                <a:solidFill>
                  <a:prstClr val="black"/>
                </a:solidFill>
              </a:rPr>
              <a:t>Staff Daily Practice: </a:t>
            </a:r>
            <a:r>
              <a:rPr lang="en-US" sz="2400" dirty="0">
                <a:solidFill>
                  <a:prstClr val="black"/>
                </a:solidFill>
              </a:rPr>
              <a:t>Safety, Trust and Relationships at the “Base”</a:t>
            </a:r>
          </a:p>
        </p:txBody>
      </p:sp>
      <p:sp>
        <p:nvSpPr>
          <p:cNvPr id="80901" name="Title 1"/>
          <p:cNvSpPr txBox="1">
            <a:spLocks/>
          </p:cNvSpPr>
          <p:nvPr/>
        </p:nvSpPr>
        <p:spPr bwMode="auto">
          <a:xfrm>
            <a:off x="360363" y="1143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a:spcBef>
                <a:spcPct val="20000"/>
              </a:spcBef>
              <a:buFont typeface="Arial" pitchFamily="34" charset="0"/>
              <a:buChar char="–"/>
              <a:defRPr>
                <a:solidFill>
                  <a:schemeClr val="tx1"/>
                </a:solidFill>
                <a:latin typeface="Arial" pitchFamily="34" charset="0"/>
                <a:cs typeface="Arial" pitchFamily="34" charset="0"/>
              </a:defRPr>
            </a:lvl4pPr>
            <a:lvl5pPr marL="2057400" indent="-22860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3200">
                <a:solidFill>
                  <a:srgbClr val="004464"/>
                </a:solidFill>
                <a:latin typeface="Garamond Premr Pro"/>
              </a:rPr>
              <a:t>2) Set standards for best practices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048000" y="274638"/>
            <a:ext cx="5638800" cy="1143000"/>
          </a:xfrm>
        </p:spPr>
        <p:txBody>
          <a:bodyPr/>
          <a:lstStyle/>
          <a:p>
            <a:pPr eaLnBrk="1" hangingPunct="1"/>
            <a:r>
              <a:rPr lang="en-US" altLang="en-US" smtClean="0">
                <a:solidFill>
                  <a:srgbClr val="004464"/>
                </a:solidFill>
                <a:latin typeface="Garamond Premr Pro"/>
              </a:rPr>
              <a:t>4) Build capacity in QISs and QIOs</a:t>
            </a:r>
          </a:p>
        </p:txBody>
      </p:sp>
      <p:sp>
        <p:nvSpPr>
          <p:cNvPr id="82947" name="Content Placeholder 2"/>
          <p:cNvSpPr>
            <a:spLocks noGrp="1"/>
          </p:cNvSpPr>
          <p:nvPr>
            <p:ph idx="1"/>
          </p:nvPr>
        </p:nvSpPr>
        <p:spPr>
          <a:xfrm>
            <a:off x="304800" y="3048000"/>
            <a:ext cx="3810000" cy="2895600"/>
          </a:xfrm>
        </p:spPr>
        <p:txBody>
          <a:bodyPr/>
          <a:lstStyle/>
          <a:p>
            <a:pPr eaLnBrk="1" hangingPunct="1"/>
            <a:r>
              <a:rPr lang="en-US" altLang="en-US" sz="2000" smtClean="0"/>
              <a:t>Sample of 69 cities over 100K stratified by size</a:t>
            </a:r>
          </a:p>
          <a:p>
            <a:pPr eaLnBrk="1" hangingPunct="1"/>
            <a:r>
              <a:rPr lang="en-US" altLang="en-US" sz="2000" smtClean="0"/>
              <a:t>77% are coordinating afterschool policies</a:t>
            </a:r>
          </a:p>
          <a:p>
            <a:pPr eaLnBrk="1" hangingPunct="1"/>
            <a:r>
              <a:rPr lang="en-US" altLang="en-US" sz="2000" smtClean="0"/>
              <a:t>91% of these worked on quality</a:t>
            </a:r>
          </a:p>
          <a:p>
            <a:pPr eaLnBrk="1" hangingPunct="1"/>
            <a:r>
              <a:rPr lang="en-US" altLang="en-US" sz="2000" smtClean="0"/>
              <a:t>44% of these developed shared data systems</a:t>
            </a:r>
          </a:p>
        </p:txBody>
      </p:sp>
      <p:pic>
        <p:nvPicPr>
          <p:cNvPr id="829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19907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85900"/>
            <a:ext cx="56388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05000" y="31242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descr="U:\Kimberlin\Communications\Logos\New\gfe logo-web colors 717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descr="http://www.totallychildcare.com/files/imagecache/info_top_image/Q_and_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16100"/>
            <a:ext cx="55118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pPr eaLnBrk="1" hangingPunct="1"/>
            <a:r>
              <a:rPr lang="en-US" altLang="en-US" sz="3600" b="1" smtClean="0"/>
              <a:t>Participant Interface</a:t>
            </a:r>
          </a:p>
        </p:txBody>
      </p:sp>
      <p:pic>
        <p:nvPicPr>
          <p:cNvPr id="860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4112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50" y="6019800"/>
            <a:ext cx="1736725" cy="768350"/>
          </a:xfrm>
          <a:prstGeom prst="ellipse">
            <a:avLst/>
          </a:prstGeom>
          <a:solidFill>
            <a:schemeClr val="accent1">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Line Callout 3 2"/>
          <p:cNvSpPr/>
          <p:nvPr/>
        </p:nvSpPr>
        <p:spPr>
          <a:xfrm>
            <a:off x="304800" y="4130675"/>
            <a:ext cx="1008063" cy="1339850"/>
          </a:xfrm>
          <a:prstGeom prst="borderCallout3">
            <a:avLst>
              <a:gd name="adj1" fmla="val 18750"/>
              <a:gd name="adj2" fmla="val -8333"/>
              <a:gd name="adj3" fmla="val 18750"/>
              <a:gd name="adj4" fmla="val -16667"/>
              <a:gd name="adj5" fmla="val 100000"/>
              <a:gd name="adj6" fmla="val -16667"/>
              <a:gd name="adj7" fmla="val 140391"/>
              <a:gd name="adj8" fmla="val 29479"/>
            </a:avLst>
          </a:prstGeom>
          <a:solidFill>
            <a:schemeClr val="accent6">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6022" name="TextBox 3"/>
          <p:cNvSpPr txBox="1">
            <a:spLocks noChangeArrowheads="1"/>
          </p:cNvSpPr>
          <p:nvPr/>
        </p:nvSpPr>
        <p:spPr bwMode="auto">
          <a:xfrm>
            <a:off x="381000" y="4178300"/>
            <a:ext cx="9318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b="1">
                <a:solidFill>
                  <a:srgbClr val="000000"/>
                </a:solidFill>
                <a:latin typeface="Trebuchet MS" pitchFamily="34" charset="0"/>
              </a:rPr>
              <a:t>Type your question here and press ENTER</a:t>
            </a:r>
          </a:p>
        </p:txBody>
      </p:sp>
      <p:sp>
        <p:nvSpPr>
          <p:cNvPr id="86023" name="TextBox 5"/>
          <p:cNvSpPr txBox="1">
            <a:spLocks noChangeArrowheads="1"/>
          </p:cNvSpPr>
          <p:nvPr/>
        </p:nvSpPr>
        <p:spPr bwMode="auto">
          <a:xfrm>
            <a:off x="376238" y="36782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E46C0A"/>
                </a:solidFill>
              </a:rPr>
              <a:t>Q&amp;A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622425"/>
            <a:ext cx="3962400" cy="3917950"/>
          </a:xfrm>
        </p:spPr>
        <p:txBody>
          <a:bodyPr rtlCol="0">
            <a:normAutofit fontScale="92500" lnSpcReduction="20000"/>
          </a:bodyPr>
          <a:lstStyle/>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b="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2600" b="1" dirty="0" smtClean="0">
                <a:latin typeface="Trebuchet MS" pitchFamily="34" charset="0"/>
              </a:rPr>
              <a:t>Karen Pittman</a:t>
            </a:r>
          </a:p>
          <a:p>
            <a:pPr marL="0" indent="0" algn="ctr" eaLnBrk="1" fontAlgn="auto" hangingPunct="1">
              <a:lnSpc>
                <a:spcPct val="120000"/>
              </a:lnSpc>
              <a:spcAft>
                <a:spcPts val="0"/>
              </a:spcAft>
              <a:buFont typeface="Arial" pitchFamily="34" charset="0"/>
              <a:buNone/>
              <a:defRPr/>
            </a:pPr>
            <a:r>
              <a:rPr lang="en-US" sz="2600" i="1" dirty="0" smtClean="0">
                <a:solidFill>
                  <a:prstClr val="black"/>
                </a:solidFill>
                <a:latin typeface="Trebuchet MS" pitchFamily="34" charset="0"/>
              </a:rPr>
              <a:t>Co-Founder, </a:t>
            </a:r>
            <a:br>
              <a:rPr lang="en-US" sz="2600" i="1" dirty="0" smtClean="0">
                <a:solidFill>
                  <a:prstClr val="black"/>
                </a:solidFill>
                <a:latin typeface="Trebuchet MS" pitchFamily="34" charset="0"/>
              </a:rPr>
            </a:br>
            <a:r>
              <a:rPr lang="en-US" sz="2600" i="1" dirty="0" smtClean="0">
                <a:solidFill>
                  <a:prstClr val="black"/>
                </a:solidFill>
                <a:latin typeface="Trebuchet MS" pitchFamily="34" charset="0"/>
              </a:rPr>
              <a:t>President and CEO</a:t>
            </a:r>
          </a:p>
          <a:p>
            <a:pPr marL="0" indent="0" algn="ctr" eaLnBrk="1" fontAlgn="auto" hangingPunct="1">
              <a:lnSpc>
                <a:spcPct val="120000"/>
              </a:lnSpc>
              <a:spcAft>
                <a:spcPts val="0"/>
              </a:spcAft>
              <a:buFont typeface="Arial" pitchFamily="34" charset="0"/>
              <a:buNone/>
              <a:defRPr/>
            </a:pPr>
            <a:r>
              <a:rPr lang="en-US" sz="2600" dirty="0" smtClean="0">
                <a:solidFill>
                  <a:prstClr val="black"/>
                </a:solidFill>
                <a:latin typeface="Trebuchet MS" pitchFamily="34" charset="0"/>
              </a:rPr>
              <a:t>Forum for Youth Investment</a:t>
            </a:r>
          </a:p>
          <a:p>
            <a:pPr marL="0" indent="0" algn="ctr" eaLnBrk="1" fontAlgn="auto" hangingPunct="1">
              <a:lnSpc>
                <a:spcPct val="120000"/>
              </a:lnSpc>
              <a:spcAft>
                <a:spcPts val="0"/>
              </a:spcAft>
              <a:buFont typeface="Arial" pitchFamily="34" charset="0"/>
              <a:buNone/>
              <a:defRPr/>
            </a:pPr>
            <a:r>
              <a:rPr lang="en-US" sz="2600" b="1" u="sng" dirty="0" smtClean="0">
                <a:solidFill>
                  <a:srgbClr val="0070C0"/>
                </a:solidFill>
                <a:latin typeface="Trebuchet MS" pitchFamily="34" charset="0"/>
              </a:rPr>
              <a:t>forumfyi.org</a:t>
            </a:r>
            <a:endParaRPr lang="en-US" sz="2600" b="1" u="sng" dirty="0">
              <a:solidFill>
                <a:srgbClr val="0070C0"/>
              </a:solidFill>
              <a:latin typeface="Trebuchet MS" pitchFamily="34" charset="0"/>
            </a:endParaRPr>
          </a:p>
        </p:txBody>
      </p:sp>
      <p:pic>
        <p:nvPicPr>
          <p:cNvPr id="88067"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798638"/>
            <a:ext cx="382905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ubtitle 2"/>
          <p:cNvSpPr>
            <a:spLocks noGrp="1"/>
          </p:cNvSpPr>
          <p:nvPr>
            <p:ph type="subTitle" idx="1"/>
          </p:nvPr>
        </p:nvSpPr>
        <p:spPr>
          <a:xfrm>
            <a:off x="838200" y="3382963"/>
            <a:ext cx="7773988" cy="2332037"/>
          </a:xfrm>
        </p:spPr>
        <p:txBody>
          <a:bodyPr/>
          <a:lstStyle/>
          <a:p>
            <a:pPr algn="ctr" eaLnBrk="1" hangingPunct="1"/>
            <a:r>
              <a:rPr lang="en-US" altLang="en-US" smtClean="0">
                <a:latin typeface="Franklin Gothic Demi" pitchFamily="34" charset="0"/>
                <a:ea typeface="Franklin Gothic Demi" pitchFamily="34" charset="0"/>
                <a:cs typeface="Franklin Gothic Demi" pitchFamily="34" charset="0"/>
              </a:rPr>
              <a:t>Bridging Systems and Sectors to Improve Equitable Access to Quality SEL Experiences</a:t>
            </a:r>
            <a:br>
              <a:rPr lang="en-US" altLang="en-US" smtClean="0">
                <a:latin typeface="Franklin Gothic Demi" pitchFamily="34" charset="0"/>
                <a:ea typeface="Franklin Gothic Demi" pitchFamily="34" charset="0"/>
                <a:cs typeface="Franklin Gothic Demi" pitchFamily="34" charset="0"/>
              </a:rPr>
            </a:br>
            <a:r>
              <a:rPr lang="en-US" altLang="en-US" sz="2000" smtClean="0">
                <a:latin typeface="Franklin Gothic Demi" pitchFamily="34" charset="0"/>
                <a:ea typeface="Franklin Gothic Demi" pitchFamily="34" charset="0"/>
                <a:cs typeface="Franklin Gothic Demi" pitchFamily="34" charset="0"/>
              </a:rPr>
              <a:t>Karen Pittman, CEO </a:t>
            </a:r>
          </a:p>
          <a:p>
            <a:pPr algn="ctr" eaLnBrk="1" hangingPunct="1"/>
            <a:r>
              <a:rPr lang="en-US" altLang="en-US" sz="2000" smtClean="0">
                <a:latin typeface="Franklin Gothic Demi" pitchFamily="34" charset="0"/>
                <a:ea typeface="Franklin Gothic Demi" pitchFamily="34" charset="0"/>
                <a:cs typeface="Franklin Gothic Demi" pitchFamily="34" charset="0"/>
              </a:rPr>
              <a:t>The Forum for Youth Investment</a:t>
            </a:r>
          </a:p>
          <a:p>
            <a:pPr algn="ctr" eaLnBrk="1" hangingPunct="1"/>
            <a:endParaRPr lang="en-US" altLang="en-US" sz="2000" smtClean="0">
              <a:latin typeface="Franklin Gothic Demi" pitchFamily="34" charset="0"/>
              <a:ea typeface="Franklin Gothic Demi" pitchFamily="34" charset="0"/>
              <a:cs typeface="Franklin Gothic Demi" pitchFamily="34" charset="0"/>
            </a:endParaRPr>
          </a:p>
          <a:p>
            <a:pPr algn="ctr" eaLnBrk="1" hangingPunct="1"/>
            <a:r>
              <a:rPr lang="en-US" altLang="en-US" sz="2000" smtClean="0">
                <a:latin typeface="Franklin Gothic Demi" pitchFamily="34" charset="0"/>
                <a:ea typeface="Franklin Gothic Demi" pitchFamily="34" charset="0"/>
                <a:cs typeface="Franklin Gothic Demi" pitchFamily="34" charset="0"/>
              </a:rPr>
              <a:t>Grantmakers for Education OST Webinar</a:t>
            </a:r>
          </a:p>
          <a:p>
            <a:pPr algn="ctr" eaLnBrk="1" hangingPunct="1"/>
            <a:r>
              <a:rPr lang="en-US" altLang="en-US" sz="2000" smtClean="0">
                <a:latin typeface="Franklin Gothic Demi" pitchFamily="34" charset="0"/>
                <a:ea typeface="Franklin Gothic Demi" pitchFamily="34" charset="0"/>
                <a:cs typeface="Franklin Gothic Demi" pitchFamily="34" charset="0"/>
              </a:rPr>
              <a:t>April 15, 2014</a:t>
            </a:r>
            <a:endParaRPr lang="en-US" altLang="en-US" sz="2800" smtClean="0">
              <a:latin typeface="Franklin Gothic Demi" pitchFamily="34" charset="0"/>
              <a:ea typeface="Franklin Gothic Demi" pitchFamily="34" charset="0"/>
              <a:cs typeface="Franklin Gothic Demi" pitchFamily="34" charset="0"/>
            </a:endParaRPr>
          </a:p>
          <a:p>
            <a:pPr algn="ctr" eaLnBrk="1" hangingPunct="1"/>
            <a:endParaRPr lang="en-US" altLang="en-US" smtClean="0">
              <a:latin typeface="Franklin Gothic Demi" pitchFamily="34" charset="0"/>
              <a:ea typeface="Franklin Gothic Demi" pitchFamily="34" charset="0"/>
              <a:cs typeface="Franklin Gothic Demi"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er_gear_darkergray.jpg"/>
          <p:cNvPicPr>
            <a:picLocks noChangeAspect="1"/>
          </p:cNvPicPr>
          <p:nvPr/>
        </p:nvPicPr>
        <p:blipFill>
          <a:blip r:embed="rId2">
            <a:extLst>
              <a:ext uri="{28A0092B-C50C-407E-A947-70E740481C1C}">
                <a14:useLocalDpi xmlns:a14="http://schemas.microsoft.com/office/drawing/2010/main" val="0"/>
              </a:ext>
            </a:extLst>
          </a:blip>
          <a:srcRect l="7635"/>
          <a:stretch>
            <a:fillRect/>
          </a:stretch>
        </p:blipFill>
        <p:spPr bwMode="auto">
          <a:xfrm rot="788578">
            <a:off x="617538" y="1430338"/>
            <a:ext cx="20955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hild_Youth_gear_darkergray.jpg"/>
          <p:cNvPicPr>
            <a:picLocks noChangeAspect="1"/>
          </p:cNvPicPr>
          <p:nvPr/>
        </p:nvPicPr>
        <p:blipFill>
          <a:blip r:embed="rId3">
            <a:extLst>
              <a:ext uri="{28A0092B-C50C-407E-A947-70E740481C1C}">
                <a14:useLocalDpi xmlns:a14="http://schemas.microsoft.com/office/drawing/2010/main" val="0"/>
              </a:ext>
            </a:extLst>
          </a:blip>
          <a:srcRect t="4395" r="2782"/>
          <a:stretch>
            <a:fillRect/>
          </a:stretch>
        </p:blipFill>
        <p:spPr bwMode="auto">
          <a:xfrm rot="357737">
            <a:off x="4881563" y="2554288"/>
            <a:ext cx="3732212"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6" descr="Leader_gear_darkergray.jpg"/>
          <p:cNvPicPr>
            <a:picLocks noChangeAspect="1"/>
          </p:cNvPicPr>
          <p:nvPr/>
        </p:nvPicPr>
        <p:blipFill>
          <a:blip r:embed="rId4" cstate="print">
            <a:extLst>
              <a:ext uri="{28A0092B-C50C-407E-A947-70E740481C1C}">
                <a14:useLocalDpi xmlns:a14="http://schemas.microsoft.com/office/drawing/2010/main" val="0"/>
              </a:ext>
            </a:extLst>
          </a:blip>
          <a:srcRect l="28581" t="39549" r="20831" b="39322"/>
          <a:stretch>
            <a:fillRect/>
          </a:stretch>
        </p:blipFill>
        <p:spPr bwMode="auto">
          <a:xfrm>
            <a:off x="1077913" y="2257425"/>
            <a:ext cx="11715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7" descr="Family_Comm_gear_darkergray.jpg"/>
          <p:cNvPicPr>
            <a:picLocks noChangeAspect="1"/>
          </p:cNvPicPr>
          <p:nvPr/>
        </p:nvPicPr>
        <p:blipFill>
          <a:blip r:embed="rId5" cstate="print">
            <a:extLst>
              <a:ext uri="{28A0092B-C50C-407E-A947-70E740481C1C}">
                <a14:useLocalDpi xmlns:a14="http://schemas.microsoft.com/office/drawing/2010/main" val="0"/>
              </a:ext>
            </a:extLst>
          </a:blip>
          <a:srcRect l="27525" t="27319" r="24825" b="36862"/>
          <a:stretch>
            <a:fillRect/>
          </a:stretch>
        </p:blipFill>
        <p:spPr bwMode="auto">
          <a:xfrm>
            <a:off x="3124200" y="2738438"/>
            <a:ext cx="139382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8" descr="Child_Youth_gear_darkergray.jpg"/>
          <p:cNvPicPr>
            <a:picLocks noChangeAspect="1"/>
          </p:cNvPicPr>
          <p:nvPr/>
        </p:nvPicPr>
        <p:blipFill>
          <a:blip r:embed="rId6" cstate="print">
            <a:extLst>
              <a:ext uri="{28A0092B-C50C-407E-A947-70E740481C1C}">
                <a14:useLocalDpi xmlns:a14="http://schemas.microsoft.com/office/drawing/2010/main" val="0"/>
              </a:ext>
            </a:extLst>
          </a:blip>
          <a:srcRect l="29675" t="37077" r="32941" b="32030"/>
          <a:stretch>
            <a:fillRect/>
          </a:stretch>
        </p:blipFill>
        <p:spPr bwMode="auto">
          <a:xfrm>
            <a:off x="6096000" y="3952875"/>
            <a:ext cx="12969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amily_Comm_gear_darkergray.jpg"/>
          <p:cNvPicPr>
            <a:picLocks noChangeAspect="1"/>
          </p:cNvPicPr>
          <p:nvPr/>
        </p:nvPicPr>
        <p:blipFill>
          <a:blip r:embed="rId7">
            <a:extLst>
              <a:ext uri="{28A0092B-C50C-407E-A947-70E740481C1C}">
                <a14:useLocalDpi xmlns:a14="http://schemas.microsoft.com/office/drawing/2010/main" val="0"/>
              </a:ext>
            </a:extLst>
          </a:blip>
          <a:srcRect l="2403" b="7629"/>
          <a:stretch>
            <a:fillRect/>
          </a:stretch>
        </p:blipFill>
        <p:spPr bwMode="auto">
          <a:xfrm>
            <a:off x="2392363" y="1836738"/>
            <a:ext cx="2886075"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TextBox 18"/>
          <p:cNvSpPr txBox="1">
            <a:spLocks noChangeArrowheads="1"/>
          </p:cNvSpPr>
          <p:nvPr/>
        </p:nvSpPr>
        <p:spPr bwMode="auto">
          <a:xfrm>
            <a:off x="869950" y="238125"/>
            <a:ext cx="79279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rgbClr val="144060"/>
                </a:solidFill>
                <a:latin typeface="Franklin Gothic Book" pitchFamily="34" charset="0"/>
                <a:ea typeface="Franklin Gothic Book" pitchFamily="34" charset="0"/>
                <a:cs typeface="Franklin Gothic Book" pitchFamily="34" charset="0"/>
              </a:defRPr>
            </a:lvl1pPr>
            <a:lvl2pPr marL="742950" indent="-285750" defTabSz="457200">
              <a:spcBef>
                <a:spcPct val="20000"/>
              </a:spcBef>
              <a:buFont typeface="Arial" pitchFamily="34" charset="0"/>
              <a:buChar char="–"/>
              <a:defRPr sz="2800">
                <a:solidFill>
                  <a:srgbClr val="144060"/>
                </a:solidFill>
                <a:latin typeface="Franklin Gothic Book" pitchFamily="34" charset="0"/>
                <a:ea typeface="Franklin Gothic Book" pitchFamily="34" charset="0"/>
                <a:cs typeface="Franklin Gothic Book" pitchFamily="34" charset="0"/>
              </a:defRPr>
            </a:lvl2pPr>
            <a:lvl3pPr marL="1143000" indent="-228600" defTabSz="457200">
              <a:spcBef>
                <a:spcPct val="20000"/>
              </a:spcBef>
              <a:buFont typeface="Arial" pitchFamily="34" charset="0"/>
              <a:buChar char="•"/>
              <a:defRPr sz="2400">
                <a:solidFill>
                  <a:srgbClr val="144060"/>
                </a:solidFill>
                <a:latin typeface="Franklin Gothic Book" pitchFamily="34" charset="0"/>
                <a:ea typeface="Franklin Gothic Book" pitchFamily="34" charset="0"/>
                <a:cs typeface="Franklin Gothic Book" pitchFamily="34" charset="0"/>
              </a:defRPr>
            </a:lvl3pPr>
            <a:lvl4pPr marL="16002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4pPr>
            <a:lvl5pPr marL="20574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9pPr>
          </a:lstStyle>
          <a:p>
            <a:pPr algn="ctr" eaLnBrk="1" hangingPunct="1">
              <a:spcBef>
                <a:spcPct val="0"/>
              </a:spcBef>
              <a:buFontTx/>
              <a:buNone/>
            </a:pPr>
            <a:r>
              <a:rPr lang="en-US" altLang="en-US" sz="4000">
                <a:solidFill>
                  <a:srgbClr val="DC6322"/>
                </a:solidFill>
                <a:cs typeface="Arial" pitchFamily="34" charset="0"/>
              </a:rPr>
              <a:t>Standards.  Solutions.  Success.</a:t>
            </a:r>
          </a:p>
        </p:txBody>
      </p:sp>
      <p:sp>
        <p:nvSpPr>
          <p:cNvPr id="10" name="TextBox 9"/>
          <p:cNvSpPr txBox="1">
            <a:spLocks noChangeArrowheads="1"/>
          </p:cNvSpPr>
          <p:nvPr/>
        </p:nvSpPr>
        <p:spPr bwMode="auto">
          <a:xfrm>
            <a:off x="677863" y="3830638"/>
            <a:ext cx="1590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rgbClr val="144060"/>
                </a:solidFill>
                <a:latin typeface="Franklin Gothic Book" pitchFamily="34" charset="0"/>
                <a:ea typeface="Franklin Gothic Book" pitchFamily="34" charset="0"/>
                <a:cs typeface="Franklin Gothic Book" pitchFamily="34" charset="0"/>
              </a:defRPr>
            </a:lvl1pPr>
            <a:lvl2pPr marL="742950" indent="-285750" defTabSz="457200">
              <a:spcBef>
                <a:spcPct val="20000"/>
              </a:spcBef>
              <a:buFont typeface="Arial" pitchFamily="34" charset="0"/>
              <a:buChar char="–"/>
              <a:defRPr sz="2800">
                <a:solidFill>
                  <a:srgbClr val="144060"/>
                </a:solidFill>
                <a:latin typeface="Franklin Gothic Book" pitchFamily="34" charset="0"/>
                <a:ea typeface="Franklin Gothic Book" pitchFamily="34" charset="0"/>
                <a:cs typeface="Franklin Gothic Book" pitchFamily="34" charset="0"/>
              </a:defRPr>
            </a:lvl2pPr>
            <a:lvl3pPr marL="1143000" indent="-228600" defTabSz="457200">
              <a:spcBef>
                <a:spcPct val="20000"/>
              </a:spcBef>
              <a:buFont typeface="Arial" pitchFamily="34" charset="0"/>
              <a:buChar char="•"/>
              <a:defRPr sz="2400">
                <a:solidFill>
                  <a:srgbClr val="144060"/>
                </a:solidFill>
                <a:latin typeface="Franklin Gothic Book" pitchFamily="34" charset="0"/>
                <a:ea typeface="Franklin Gothic Book" pitchFamily="34" charset="0"/>
                <a:cs typeface="Franklin Gothic Book" pitchFamily="34" charset="0"/>
              </a:defRPr>
            </a:lvl3pPr>
            <a:lvl4pPr marL="16002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4pPr>
            <a:lvl5pPr marL="20574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9pPr>
          </a:lstStyle>
          <a:p>
            <a:pPr eaLnBrk="1" hangingPunct="1">
              <a:spcBef>
                <a:spcPct val="0"/>
              </a:spcBef>
              <a:buFontTx/>
              <a:buNone/>
            </a:pPr>
            <a:r>
              <a:rPr lang="en-US" altLang="en-US" sz="1600" b="1">
                <a:solidFill>
                  <a:srgbClr val="000000"/>
                </a:solidFill>
                <a:latin typeface="Arial" pitchFamily="34" charset="0"/>
                <a:cs typeface="Arial" pitchFamily="34" charset="0"/>
              </a:rPr>
              <a:t>Partnerships</a:t>
            </a:r>
          </a:p>
          <a:p>
            <a:pPr eaLnBrk="1" hangingPunct="1">
              <a:spcBef>
                <a:spcPct val="0"/>
              </a:spcBef>
              <a:buFontTx/>
              <a:buNone/>
            </a:pPr>
            <a:r>
              <a:rPr lang="en-US" altLang="en-US" sz="1600" b="1">
                <a:solidFill>
                  <a:srgbClr val="000000"/>
                </a:solidFill>
                <a:latin typeface="Arial" pitchFamily="34" charset="0"/>
                <a:cs typeface="Arial" pitchFamily="34" charset="0"/>
              </a:rPr>
              <a:t>Goals</a:t>
            </a:r>
          </a:p>
          <a:p>
            <a:pPr eaLnBrk="1" hangingPunct="1">
              <a:spcBef>
                <a:spcPct val="0"/>
              </a:spcBef>
              <a:buFontTx/>
              <a:buNone/>
            </a:pPr>
            <a:r>
              <a:rPr lang="en-US" altLang="en-US" sz="1600" b="1">
                <a:solidFill>
                  <a:srgbClr val="000000"/>
                </a:solidFill>
                <a:latin typeface="Arial" pitchFamily="34" charset="0"/>
                <a:cs typeface="Arial" pitchFamily="34" charset="0"/>
              </a:rPr>
              <a:t>Data</a:t>
            </a:r>
          </a:p>
          <a:p>
            <a:pPr eaLnBrk="1" hangingPunct="1">
              <a:spcBef>
                <a:spcPct val="0"/>
              </a:spcBef>
              <a:buFontTx/>
              <a:buNone/>
            </a:pPr>
            <a:r>
              <a:rPr lang="en-US" altLang="en-US" sz="1600" b="1">
                <a:solidFill>
                  <a:srgbClr val="000000"/>
                </a:solidFill>
                <a:latin typeface="Arial" pitchFamily="34" charset="0"/>
                <a:cs typeface="Arial" pitchFamily="34" charset="0"/>
              </a:rPr>
              <a:t>Actions</a:t>
            </a:r>
          </a:p>
        </p:txBody>
      </p:sp>
      <p:sp>
        <p:nvSpPr>
          <p:cNvPr id="11" name="TextBox 10"/>
          <p:cNvSpPr txBox="1">
            <a:spLocks noChangeArrowheads="1"/>
          </p:cNvSpPr>
          <p:nvPr/>
        </p:nvSpPr>
        <p:spPr bwMode="auto">
          <a:xfrm>
            <a:off x="2924175" y="4962525"/>
            <a:ext cx="15922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rgbClr val="144060"/>
                </a:solidFill>
                <a:latin typeface="Franklin Gothic Book" pitchFamily="34" charset="0"/>
                <a:ea typeface="Franklin Gothic Book" pitchFamily="34" charset="0"/>
                <a:cs typeface="Franklin Gothic Book" pitchFamily="34" charset="0"/>
              </a:defRPr>
            </a:lvl1pPr>
            <a:lvl2pPr marL="742950" indent="-285750" defTabSz="457200">
              <a:spcBef>
                <a:spcPct val="20000"/>
              </a:spcBef>
              <a:buFont typeface="Arial" pitchFamily="34" charset="0"/>
              <a:buChar char="–"/>
              <a:defRPr sz="2800">
                <a:solidFill>
                  <a:srgbClr val="144060"/>
                </a:solidFill>
                <a:latin typeface="Franklin Gothic Book" pitchFamily="34" charset="0"/>
                <a:ea typeface="Franklin Gothic Book" pitchFamily="34" charset="0"/>
                <a:cs typeface="Franklin Gothic Book" pitchFamily="34" charset="0"/>
              </a:defRPr>
            </a:lvl2pPr>
            <a:lvl3pPr marL="1143000" indent="-228600" defTabSz="457200">
              <a:spcBef>
                <a:spcPct val="20000"/>
              </a:spcBef>
              <a:buFont typeface="Arial" pitchFamily="34" charset="0"/>
              <a:buChar char="•"/>
              <a:defRPr sz="2400">
                <a:solidFill>
                  <a:srgbClr val="144060"/>
                </a:solidFill>
                <a:latin typeface="Franklin Gothic Book" pitchFamily="34" charset="0"/>
                <a:ea typeface="Franklin Gothic Book" pitchFamily="34" charset="0"/>
                <a:cs typeface="Franklin Gothic Book" pitchFamily="34" charset="0"/>
              </a:defRPr>
            </a:lvl3pPr>
            <a:lvl4pPr marL="16002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4pPr>
            <a:lvl5pPr marL="20574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9pPr>
          </a:lstStyle>
          <a:p>
            <a:pPr eaLnBrk="1" hangingPunct="1">
              <a:spcBef>
                <a:spcPct val="0"/>
              </a:spcBef>
              <a:buFontTx/>
              <a:buNone/>
            </a:pPr>
            <a:r>
              <a:rPr lang="en-US" altLang="en-US" sz="1600" b="1">
                <a:solidFill>
                  <a:srgbClr val="000000"/>
                </a:solidFill>
                <a:latin typeface="Arial" pitchFamily="34" charset="0"/>
                <a:cs typeface="Arial" pitchFamily="34" charset="0"/>
              </a:rPr>
              <a:t>Coordinated</a:t>
            </a:r>
          </a:p>
          <a:p>
            <a:pPr eaLnBrk="1" hangingPunct="1">
              <a:spcBef>
                <a:spcPct val="0"/>
              </a:spcBef>
              <a:buFontTx/>
              <a:buNone/>
            </a:pPr>
            <a:r>
              <a:rPr lang="en-US" altLang="en-US" sz="1600" b="1">
                <a:solidFill>
                  <a:srgbClr val="000000"/>
                </a:solidFill>
                <a:latin typeface="Arial" pitchFamily="34" charset="0"/>
                <a:cs typeface="Arial" pitchFamily="34" charset="0"/>
              </a:rPr>
              <a:t>Accessible</a:t>
            </a:r>
          </a:p>
          <a:p>
            <a:pPr eaLnBrk="1" hangingPunct="1">
              <a:spcBef>
                <a:spcPct val="0"/>
              </a:spcBef>
              <a:buFontTx/>
              <a:buNone/>
            </a:pPr>
            <a:r>
              <a:rPr lang="en-US" altLang="en-US" sz="1600" b="1">
                <a:solidFill>
                  <a:srgbClr val="000000"/>
                </a:solidFill>
                <a:latin typeface="Arial" pitchFamily="34" charset="0"/>
                <a:cs typeface="Arial" pitchFamily="34" charset="0"/>
              </a:rPr>
              <a:t>Well-Attended High Quality</a:t>
            </a:r>
          </a:p>
        </p:txBody>
      </p:sp>
      <p:sp>
        <p:nvSpPr>
          <p:cNvPr id="12" name="TextBox 11"/>
          <p:cNvSpPr txBox="1">
            <a:spLocks noChangeArrowheads="1"/>
          </p:cNvSpPr>
          <p:nvPr/>
        </p:nvSpPr>
        <p:spPr bwMode="auto">
          <a:xfrm>
            <a:off x="5880100" y="1343025"/>
            <a:ext cx="2679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rgbClr val="144060"/>
                </a:solidFill>
                <a:latin typeface="Franklin Gothic Book" pitchFamily="34" charset="0"/>
                <a:ea typeface="Franklin Gothic Book" pitchFamily="34" charset="0"/>
                <a:cs typeface="Franklin Gothic Book" pitchFamily="34" charset="0"/>
              </a:defRPr>
            </a:lvl1pPr>
            <a:lvl2pPr marL="742950" indent="-285750" defTabSz="457200">
              <a:spcBef>
                <a:spcPct val="20000"/>
              </a:spcBef>
              <a:buFont typeface="Arial" pitchFamily="34" charset="0"/>
              <a:buChar char="–"/>
              <a:defRPr sz="2800">
                <a:solidFill>
                  <a:srgbClr val="144060"/>
                </a:solidFill>
                <a:latin typeface="Franklin Gothic Book" pitchFamily="34" charset="0"/>
                <a:ea typeface="Franklin Gothic Book" pitchFamily="34" charset="0"/>
                <a:cs typeface="Franklin Gothic Book" pitchFamily="34" charset="0"/>
              </a:defRPr>
            </a:lvl2pPr>
            <a:lvl3pPr marL="1143000" indent="-228600" defTabSz="457200">
              <a:spcBef>
                <a:spcPct val="20000"/>
              </a:spcBef>
              <a:buFont typeface="Arial" pitchFamily="34" charset="0"/>
              <a:buChar char="•"/>
              <a:defRPr sz="2400">
                <a:solidFill>
                  <a:srgbClr val="144060"/>
                </a:solidFill>
                <a:latin typeface="Franklin Gothic Book" pitchFamily="34" charset="0"/>
                <a:ea typeface="Franklin Gothic Book" pitchFamily="34" charset="0"/>
                <a:cs typeface="Franklin Gothic Book" pitchFamily="34" charset="0"/>
              </a:defRPr>
            </a:lvl3pPr>
            <a:lvl4pPr marL="16002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4pPr>
            <a:lvl5pPr marL="20574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9pPr>
          </a:lstStyle>
          <a:p>
            <a:pPr eaLnBrk="1" hangingPunct="1">
              <a:spcBef>
                <a:spcPct val="0"/>
              </a:spcBef>
              <a:buFontTx/>
              <a:buNone/>
            </a:pPr>
            <a:r>
              <a:rPr lang="en-US" altLang="en-US" sz="1600" b="1">
                <a:solidFill>
                  <a:srgbClr val="000000"/>
                </a:solidFill>
                <a:latin typeface="Arial" pitchFamily="34" charset="0"/>
                <a:cs typeface="Arial" pitchFamily="34" charset="0"/>
              </a:rPr>
              <a:t>Developmentally On Track Productive</a:t>
            </a:r>
          </a:p>
          <a:p>
            <a:pPr eaLnBrk="1" hangingPunct="1">
              <a:spcBef>
                <a:spcPct val="0"/>
              </a:spcBef>
              <a:buFontTx/>
              <a:buNone/>
            </a:pPr>
            <a:r>
              <a:rPr lang="en-US" altLang="en-US" sz="1600" b="1">
                <a:solidFill>
                  <a:srgbClr val="000000"/>
                </a:solidFill>
                <a:latin typeface="Arial" pitchFamily="34" charset="0"/>
                <a:cs typeface="Arial" pitchFamily="34" charset="0"/>
              </a:rPr>
              <a:t>Connected</a:t>
            </a:r>
          </a:p>
          <a:p>
            <a:pPr eaLnBrk="1" hangingPunct="1">
              <a:spcBef>
                <a:spcPct val="0"/>
              </a:spcBef>
              <a:buFontTx/>
              <a:buNone/>
            </a:pPr>
            <a:r>
              <a:rPr lang="en-US" altLang="en-US" sz="1600" b="1">
                <a:solidFill>
                  <a:srgbClr val="000000"/>
                </a:solidFill>
                <a:latin typeface="Arial" pitchFamily="34" charset="0"/>
                <a:cs typeface="Arial" pitchFamily="34" charset="0"/>
              </a:rPr>
              <a:t>Healthy &amp; Safe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10000" fill="remove" nodeType="clickEffect">
                                  <p:stCondLst>
                                    <p:cond delay="0"/>
                                  </p:stCondLst>
                                  <p:childTnLst>
                                    <p:animRot by="21600000">
                                      <p:cBhvr>
                                        <p:cTn id="6" dur="5000" fill="hold"/>
                                        <p:tgtEl>
                                          <p:spTgt spid="6"/>
                                        </p:tgtEl>
                                        <p:attrNameLst>
                                          <p:attrName>r</p:attrName>
                                        </p:attrNameLst>
                                      </p:cBhvr>
                                    </p:animRot>
                                  </p:childTnLst>
                                </p:cTn>
                              </p:par>
                              <p:par>
                                <p:cTn id="7" presetID="6" presetClass="emph" presetSubtype="0" fill="hold" grpId="0" nodeType="withEffect">
                                  <p:stCondLst>
                                    <p:cond delay="0"/>
                                  </p:stCondLst>
                                  <p:childTnLst>
                                    <p:animScale>
                                      <p:cBhvr>
                                        <p:cTn id="8" dur="2000" fill="hold"/>
                                        <p:tgtEl>
                                          <p:spTgt spid="10"/>
                                        </p:tgtEl>
                                      </p:cBhvr>
                                      <p:by x="150000" y="150000"/>
                                    </p:animScale>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repeatCount="10000" fill="remove" nodeType="clickEffect">
                                  <p:stCondLst>
                                    <p:cond delay="0"/>
                                  </p:stCondLst>
                                  <p:childTnLst>
                                    <p:animRot by="-21600000">
                                      <p:cBhvr>
                                        <p:cTn id="12" dur="5000" fill="hold"/>
                                        <p:tgtEl>
                                          <p:spTgt spid="5"/>
                                        </p:tgtEl>
                                        <p:attrNameLst>
                                          <p:attrName>r</p:attrName>
                                        </p:attrNameLst>
                                      </p:cBhvr>
                                    </p:animRot>
                                  </p:childTnLst>
                                </p:cTn>
                              </p:par>
                              <p:par>
                                <p:cTn id="13" presetID="6" presetClass="emph" presetSubtype="0" fill="hold" grpId="0" nodeType="withEffect">
                                  <p:stCondLst>
                                    <p:cond delay="0"/>
                                  </p:stCondLst>
                                  <p:childTnLst>
                                    <p:animScale>
                                      <p:cBhvr>
                                        <p:cTn id="14" dur="2000" fill="hold"/>
                                        <p:tgtEl>
                                          <p:spTgt spid="11"/>
                                        </p:tgtEl>
                                      </p:cBhvr>
                                      <p:by x="150000" y="1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repeatCount="10000" fill="remove" nodeType="clickEffect">
                                  <p:stCondLst>
                                    <p:cond delay="0"/>
                                  </p:stCondLst>
                                  <p:childTnLst>
                                    <p:animRot by="21600000">
                                      <p:cBhvr>
                                        <p:cTn id="18" dur="5000" fill="hold"/>
                                        <p:tgtEl>
                                          <p:spTgt spid="4"/>
                                        </p:tgtEl>
                                        <p:attrNameLst>
                                          <p:attrName>r</p:attrName>
                                        </p:attrNameLst>
                                      </p:cBhvr>
                                    </p:animRot>
                                  </p:childTnLst>
                                </p:cTn>
                              </p:par>
                              <p:par>
                                <p:cTn id="19" presetID="6" presetClass="emph" presetSubtype="0" fill="hold" grpId="0" nodeType="withEffect">
                                  <p:stCondLst>
                                    <p:cond delay="0"/>
                                  </p:stCondLst>
                                  <p:childTnLst>
                                    <p:animScale>
                                      <p:cBhvr>
                                        <p:cTn id="20"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 Easy Way to Think About Readiness</a:t>
            </a:r>
            <a:endParaRPr lang="en-US" dirty="0"/>
          </a:p>
        </p:txBody>
      </p:sp>
      <p:grpSp>
        <p:nvGrpSpPr>
          <p:cNvPr id="3" name="Group 3"/>
          <p:cNvGrpSpPr/>
          <p:nvPr/>
        </p:nvGrpSpPr>
        <p:grpSpPr>
          <a:xfrm>
            <a:off x="2632735" y="2062803"/>
            <a:ext cx="3836324" cy="3789072"/>
            <a:chOff x="4116190" y="1518450"/>
            <a:chExt cx="3836324" cy="3789072"/>
          </a:xfrm>
          <a:effectLst>
            <a:outerShdw blurRad="50800" dist="38100" dir="8100000" algn="tr" rotWithShape="0">
              <a:prstClr val="black">
                <a:alpha val="40000"/>
              </a:prstClr>
            </a:outerShdw>
          </a:effectLst>
        </p:grpSpPr>
        <p:pic>
          <p:nvPicPr>
            <p:cNvPr id="5" name="Picture 4" descr="RB21_Readiness_target.eps"/>
            <p:cNvPicPr>
              <a:picLocks noChangeAspect="1"/>
            </p:cNvPicPr>
            <p:nvPr/>
          </p:nvPicPr>
          <p:blipFill rotWithShape="1">
            <a:blip r:embed="rId3">
              <a:extLst>
                <a:ext uri="{28A0092B-C50C-407E-A947-70E740481C1C}">
                  <a14:useLocalDpi xmlns:a14="http://schemas.microsoft.com/office/drawing/2010/main" val="0"/>
                </a:ext>
              </a:extLst>
            </a:blip>
            <a:srcRect l="56468" t="12601" r="1577"/>
            <a:stretch/>
          </p:blipFill>
          <p:spPr>
            <a:xfrm>
              <a:off x="4116190" y="1518450"/>
              <a:ext cx="3836324" cy="3789072"/>
            </a:xfrm>
            <a:prstGeom prst="rect">
              <a:avLst/>
            </a:prstGeom>
          </p:spPr>
        </p:pic>
        <p:pic>
          <p:nvPicPr>
            <p:cNvPr id="6" name="Picture 5" descr="RB21_Readiness_target.eps"/>
            <p:cNvPicPr>
              <a:picLocks noChangeAspect="1"/>
            </p:cNvPicPr>
            <p:nvPr/>
          </p:nvPicPr>
          <p:blipFill rotWithShape="1">
            <a:blip r:embed="rId3">
              <a:extLst>
                <a:ext uri="{28A0092B-C50C-407E-A947-70E740481C1C}">
                  <a14:useLocalDpi xmlns:a14="http://schemas.microsoft.com/office/drawing/2010/main" val="0"/>
                </a:ext>
              </a:extLst>
            </a:blip>
            <a:srcRect l="1718" t="36847" r="78092" b="20265"/>
            <a:stretch/>
          </p:blipFill>
          <p:spPr>
            <a:xfrm>
              <a:off x="5125340" y="2554603"/>
              <a:ext cx="1846149" cy="1859353"/>
            </a:xfrm>
            <a:prstGeom prst="rect">
              <a:avLst/>
            </a:prstGeom>
          </p:spPr>
        </p:pic>
      </p:grpSp>
      <p:sp>
        <p:nvSpPr>
          <p:cNvPr id="7" name="Flowchart: Connector 6"/>
          <p:cNvSpPr/>
          <p:nvPr/>
        </p:nvSpPr>
        <p:spPr>
          <a:xfrm>
            <a:off x="3133725" y="2546350"/>
            <a:ext cx="2879725" cy="2906713"/>
          </a:xfrm>
          <a:prstGeom prst="flowChartConnector">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pic>
        <p:nvPicPr>
          <p:cNvPr id="9" name="Picture 8" descr="RB21_Readiness_target.eps"/>
          <p:cNvPicPr>
            <a:picLocks noChangeAspect="1"/>
          </p:cNvPicPr>
          <p:nvPr/>
        </p:nvPicPr>
        <p:blipFill rotWithShape="1">
          <a:blip r:embed="rId3"/>
          <a:srcRect l="23913" t="21496" r="44585" b="11453"/>
          <a:stretch/>
        </p:blipFill>
        <p:spPr>
          <a:xfrm>
            <a:off x="3092450" y="2489200"/>
            <a:ext cx="2962275" cy="2989263"/>
          </a:xfrm>
          <a:prstGeom prst="rect">
            <a:avLst/>
          </a:prstGeom>
          <a:effectLst>
            <a:outerShdw blurRad="50800" dist="38100" dir="8100000" algn="tr" rotWithShape="0">
              <a:prstClr val="black">
                <a:alpha val="40000"/>
              </a:prstClr>
            </a:outerShdw>
          </a:effectLst>
        </p:spPr>
      </p:pic>
      <p:pic>
        <p:nvPicPr>
          <p:cNvPr id="8" name="Picture 7" descr="RB21_Readiness_target.eps"/>
          <p:cNvPicPr>
            <a:picLocks noChangeAspect="1"/>
          </p:cNvPicPr>
          <p:nvPr/>
        </p:nvPicPr>
        <p:blipFill rotWithShape="1">
          <a:blip r:embed="rId3"/>
          <a:srcRect l="1718" t="36847" r="78092" b="20265"/>
          <a:stretch/>
        </p:blipFill>
        <p:spPr>
          <a:xfrm>
            <a:off x="3641725" y="3068638"/>
            <a:ext cx="1846263" cy="1858962"/>
          </a:xfrm>
          <a:prstGeom prst="rect">
            <a:avLst/>
          </a:prstGeom>
          <a:effectLst>
            <a:outerShdw blurRad="50800" dist="38100" dir="8100000" algn="tr" rotWithShape="0">
              <a:prstClr val="black">
                <a:alpha val="40000"/>
              </a:prstClr>
            </a:outerShdw>
          </a:effectLst>
        </p:spPr>
      </p:pic>
      <p:sp>
        <p:nvSpPr>
          <p:cNvPr id="91143" name="TextBox 9"/>
          <p:cNvSpPr txBox="1">
            <a:spLocks noChangeArrowheads="1"/>
          </p:cNvSpPr>
          <p:nvPr/>
        </p:nvSpPr>
        <p:spPr bwMode="auto">
          <a:xfrm>
            <a:off x="457200" y="5821363"/>
            <a:ext cx="472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rgbClr val="144060"/>
                </a:solidFill>
                <a:latin typeface="Franklin Gothic Book" pitchFamily="34" charset="0"/>
                <a:ea typeface="Franklin Gothic Book" pitchFamily="34" charset="0"/>
                <a:cs typeface="Franklin Gothic Book" pitchFamily="34" charset="0"/>
              </a:defRPr>
            </a:lvl1pPr>
            <a:lvl2pPr marL="742950" indent="-285750" defTabSz="457200">
              <a:spcBef>
                <a:spcPct val="20000"/>
              </a:spcBef>
              <a:buFont typeface="Arial" pitchFamily="34" charset="0"/>
              <a:buChar char="–"/>
              <a:defRPr sz="2800">
                <a:solidFill>
                  <a:srgbClr val="144060"/>
                </a:solidFill>
                <a:latin typeface="Franklin Gothic Book" pitchFamily="34" charset="0"/>
                <a:ea typeface="Franklin Gothic Book" pitchFamily="34" charset="0"/>
                <a:cs typeface="Franklin Gothic Book" pitchFamily="34" charset="0"/>
              </a:defRPr>
            </a:lvl2pPr>
            <a:lvl3pPr marL="1143000" indent="-228600" defTabSz="457200">
              <a:spcBef>
                <a:spcPct val="20000"/>
              </a:spcBef>
              <a:buFont typeface="Arial" pitchFamily="34" charset="0"/>
              <a:buChar char="•"/>
              <a:defRPr sz="2400">
                <a:solidFill>
                  <a:srgbClr val="144060"/>
                </a:solidFill>
                <a:latin typeface="Franklin Gothic Book" pitchFamily="34" charset="0"/>
                <a:ea typeface="Franklin Gothic Book" pitchFamily="34" charset="0"/>
                <a:cs typeface="Franklin Gothic Book" pitchFamily="34" charset="0"/>
              </a:defRPr>
            </a:lvl3pPr>
            <a:lvl4pPr marL="16002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4pPr>
            <a:lvl5pPr marL="20574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9pPr>
          </a:lstStyle>
          <a:p>
            <a:pPr eaLnBrk="1" hangingPunct="1">
              <a:spcBef>
                <a:spcPct val="0"/>
              </a:spcBef>
              <a:buFontTx/>
              <a:buNone/>
            </a:pPr>
            <a:r>
              <a:rPr lang="en-US" altLang="en-US" sz="2000">
                <a:solidFill>
                  <a:srgbClr val="000000"/>
                </a:solidFill>
                <a:latin typeface="Arial" pitchFamily="34" charset="0"/>
                <a:cs typeface="Arial" pitchFamily="34" charset="0"/>
              </a:rPr>
              <a:t>The Readiness Target</a:t>
            </a:r>
          </a:p>
        </p:txBody>
      </p:sp>
      <p:grpSp>
        <p:nvGrpSpPr>
          <p:cNvPr id="4" name="Group 3"/>
          <p:cNvGrpSpPr>
            <a:grpSpLocks/>
          </p:cNvGrpSpPr>
          <p:nvPr/>
        </p:nvGrpSpPr>
        <p:grpSpPr bwMode="auto">
          <a:xfrm>
            <a:off x="2278063" y="1958975"/>
            <a:ext cx="4151312" cy="3922713"/>
            <a:chOff x="2553033" y="2062903"/>
            <a:chExt cx="3731913" cy="3739304"/>
          </a:xfrm>
        </p:grpSpPr>
        <p:pic>
          <p:nvPicPr>
            <p:cNvPr id="91146" name="Picture 11" descr="Child_Youth_gear_darkergray.jpg"/>
            <p:cNvPicPr>
              <a:picLocks noChangeAspect="1"/>
            </p:cNvPicPr>
            <p:nvPr/>
          </p:nvPicPr>
          <p:blipFill>
            <a:blip r:embed="rId4">
              <a:extLst>
                <a:ext uri="{28A0092B-C50C-407E-A947-70E740481C1C}">
                  <a14:useLocalDpi xmlns:a14="http://schemas.microsoft.com/office/drawing/2010/main" val="0"/>
                </a:ext>
              </a:extLst>
            </a:blip>
            <a:srcRect t="4395" r="2782"/>
            <a:stretch>
              <a:fillRect/>
            </a:stretch>
          </p:blipFill>
          <p:spPr bwMode="auto">
            <a:xfrm rot="357737">
              <a:off x="2553033" y="2062903"/>
              <a:ext cx="3731913" cy="3739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1147" name="Picture 12" descr="Child_Youth_gear_darkergray.jpg"/>
            <p:cNvPicPr>
              <a:picLocks noChangeAspect="1"/>
            </p:cNvPicPr>
            <p:nvPr/>
          </p:nvPicPr>
          <p:blipFill>
            <a:blip r:embed="rId5" cstate="print">
              <a:extLst>
                <a:ext uri="{28A0092B-C50C-407E-A947-70E740481C1C}">
                  <a14:useLocalDpi xmlns:a14="http://schemas.microsoft.com/office/drawing/2010/main" val="0"/>
                </a:ext>
              </a:extLst>
            </a:blip>
            <a:srcRect l="29675" t="37077" r="32941" b="32030"/>
            <a:stretch>
              <a:fillRect/>
            </a:stretch>
          </p:blipFill>
          <p:spPr bwMode="auto">
            <a:xfrm>
              <a:off x="3766988" y="3462574"/>
              <a:ext cx="1296612" cy="10916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1145" name="Content Placeholder 13"/>
          <p:cNvSpPr>
            <a:spLocks noGrp="1"/>
          </p:cNvSpPr>
          <p:nvPr>
            <p:ph idx="1"/>
          </p:nvPr>
        </p:nvSpPr>
        <p:spPr/>
        <p:txBody>
          <a:bodyPr/>
          <a:lstStyle/>
          <a:p>
            <a:pPr marL="0" indent="0">
              <a:buFont typeface="Arial" pitchFamily="34" charset="0"/>
              <a:buNone/>
            </a:pPr>
            <a:endParaRPr lang="en-US" altLang="en-US" smtClean="0">
              <a:latin typeface="Franklin Gothic Book" pitchFamily="34" charset="0"/>
              <a:cs typeface="Franklin Gothic Book" pitchFamily="34" charset="0"/>
            </a:endParaRPr>
          </a:p>
          <a:p>
            <a:pPr marL="0" indent="0">
              <a:buFont typeface="Arial" pitchFamily="34" charset="0"/>
              <a:buNone/>
            </a:pPr>
            <a:endParaRPr lang="en-US" altLang="en-US" smtClean="0">
              <a:latin typeface="Franklin Gothic Book" pitchFamily="34" charset="0"/>
              <a:cs typeface="Franklin Gothic Boo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886200" y="4491038"/>
            <a:ext cx="4959350" cy="1981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Franklin Gothic Medium Cond" panose="020B0606030402020204" pitchFamily="34" charset="0"/>
            </a:endParaRPr>
          </a:p>
        </p:txBody>
      </p:sp>
      <p:sp>
        <p:nvSpPr>
          <p:cNvPr id="28" name="TextBox 27"/>
          <p:cNvSpPr txBox="1"/>
          <p:nvPr/>
        </p:nvSpPr>
        <p:spPr>
          <a:xfrm>
            <a:off x="4978400" y="5160963"/>
            <a:ext cx="1060450" cy="554037"/>
          </a:xfrm>
          <a:prstGeom prst="rect">
            <a:avLst/>
          </a:prstGeom>
          <a:noFill/>
        </p:spPr>
        <p:txBody>
          <a:bodyPr>
            <a:spAutoFit/>
          </a:bodyPr>
          <a:lstStyle/>
          <a:p>
            <a:pPr algn="r">
              <a:lnSpc>
                <a:spcPts val="900"/>
              </a:lnSpc>
              <a:defRPr/>
            </a:pPr>
            <a:r>
              <a:rPr lang="en-US" sz="1050" b="1" dirty="0">
                <a:latin typeface="Franklin Gothic Medium Cond" panose="020B0606030402020204" pitchFamily="34" charset="0"/>
              </a:rPr>
              <a:t>Nick Donohue</a:t>
            </a:r>
          </a:p>
          <a:p>
            <a:pPr algn="r">
              <a:lnSpc>
                <a:spcPts val="900"/>
              </a:lnSpc>
              <a:defRPr/>
            </a:pPr>
            <a:r>
              <a:rPr lang="en-US" sz="1050" dirty="0">
                <a:latin typeface="Franklin Gothic Medium Cond" panose="020B0606030402020204" pitchFamily="34" charset="0"/>
              </a:rPr>
              <a:t>Nellie Mae </a:t>
            </a:r>
          </a:p>
          <a:p>
            <a:pPr algn="r">
              <a:lnSpc>
                <a:spcPts val="900"/>
              </a:lnSpc>
              <a:defRPr/>
            </a:pPr>
            <a:r>
              <a:rPr lang="en-US" sz="1050" dirty="0">
                <a:latin typeface="Franklin Gothic Medium Cond" panose="020B0606030402020204" pitchFamily="34" charset="0"/>
              </a:rPr>
              <a:t>Education</a:t>
            </a:r>
          </a:p>
          <a:p>
            <a:pPr algn="r">
              <a:lnSpc>
                <a:spcPts val="900"/>
              </a:lnSpc>
              <a:defRPr/>
            </a:pPr>
            <a:r>
              <a:rPr lang="en-US" sz="1050" dirty="0">
                <a:latin typeface="Franklin Gothic Medium Cond" panose="020B0606030402020204" pitchFamily="34" charset="0"/>
              </a:rPr>
              <a:t> Foundation</a:t>
            </a:r>
          </a:p>
        </p:txBody>
      </p:sp>
      <p:sp>
        <p:nvSpPr>
          <p:cNvPr id="29" name="Content Placeholder 2"/>
          <p:cNvSpPr>
            <a:spLocks noGrp="1"/>
          </p:cNvSpPr>
          <p:nvPr>
            <p:ph idx="1"/>
          </p:nvPr>
        </p:nvSpPr>
        <p:spPr>
          <a:xfrm>
            <a:off x="762000" y="1447800"/>
            <a:ext cx="7667625" cy="1371600"/>
          </a:xfrm>
        </p:spPr>
        <p:txBody>
          <a:bodyPr>
            <a:noAutofit/>
          </a:bodyPr>
          <a:lstStyle/>
          <a:p>
            <a:pPr marL="0" indent="0" algn="just">
              <a:lnSpc>
                <a:spcPct val="150000"/>
              </a:lnSpc>
              <a:buFont typeface="Arial" pitchFamily="34" charset="0"/>
              <a:buNone/>
              <a:defRPr/>
            </a:pPr>
            <a:r>
              <a:rPr lang="en-US" sz="1600" b="1" dirty="0">
                <a:latin typeface="Franklin Gothic Medium Cond" panose="020B0606030402020204" pitchFamily="34" charset="0"/>
              </a:rPr>
              <a:t>Founded in 1995</a:t>
            </a:r>
            <a:r>
              <a:rPr lang="en-US" sz="1600" dirty="0">
                <a:latin typeface="Franklin Gothic Medium Cond" panose="020B0606030402020204" pitchFamily="34" charset="0"/>
              </a:rPr>
              <a:t>, </a:t>
            </a:r>
            <a:r>
              <a:rPr lang="en-US" sz="1600" dirty="0">
                <a:solidFill>
                  <a:schemeClr val="tx1">
                    <a:lumMod val="75000"/>
                    <a:lumOff val="25000"/>
                  </a:schemeClr>
                </a:solidFill>
                <a:latin typeface="Franklin Gothic Medium Cond" panose="020B0606030402020204" pitchFamily="34" charset="0"/>
              </a:rPr>
              <a:t>Grantmakers for Education is a membership organization of hundreds of </a:t>
            </a:r>
            <a:r>
              <a:rPr lang="en-US" sz="1600" dirty="0" err="1">
                <a:solidFill>
                  <a:schemeClr val="tx1">
                    <a:lumMod val="75000"/>
                    <a:lumOff val="25000"/>
                  </a:schemeClr>
                </a:solidFill>
                <a:latin typeface="Franklin Gothic Medium Cond" panose="020B0606030402020204" pitchFamily="34" charset="0"/>
              </a:rPr>
              <a:t>grantmaking</a:t>
            </a:r>
            <a:r>
              <a:rPr lang="en-US" sz="1600" dirty="0">
                <a:solidFill>
                  <a:schemeClr val="tx1">
                    <a:lumMod val="75000"/>
                    <a:lumOff val="25000"/>
                  </a:schemeClr>
                </a:solidFill>
                <a:latin typeface="Franklin Gothic Medium Cond" panose="020B0606030402020204" pitchFamily="34" charset="0"/>
              </a:rPr>
              <a:t> organizations across the nation working to improve outcomes and expand opportunities for learners across the education spectrum, from early learning through postsecondary and workforce development. Our mission is to strengthen philanthropy's capacity to improve educational outcomes and opportunities for all students. To accomplish this goal, we help foundation leaders and staff become more effective </a:t>
            </a:r>
            <a:r>
              <a:rPr lang="en-US" sz="1600" dirty="0" err="1">
                <a:solidFill>
                  <a:schemeClr val="tx1">
                    <a:lumMod val="75000"/>
                    <a:lumOff val="25000"/>
                  </a:schemeClr>
                </a:solidFill>
                <a:latin typeface="Franklin Gothic Medium Cond" panose="020B0606030402020204" pitchFamily="34" charset="0"/>
              </a:rPr>
              <a:t>grantmakers</a:t>
            </a:r>
            <a:r>
              <a:rPr lang="en-US" sz="1600" dirty="0">
                <a:solidFill>
                  <a:schemeClr val="tx1">
                    <a:lumMod val="75000"/>
                    <a:lumOff val="25000"/>
                  </a:schemeClr>
                </a:solidFill>
                <a:latin typeface="Franklin Gothic Medium Cond" panose="020B0606030402020204" pitchFamily="34" charset="0"/>
              </a:rPr>
              <a:t> by boosting their knowledge and their networks.</a:t>
            </a:r>
          </a:p>
        </p:txBody>
      </p:sp>
      <p:sp>
        <p:nvSpPr>
          <p:cNvPr id="30" name="Rectangle 29"/>
          <p:cNvSpPr/>
          <p:nvPr/>
        </p:nvSpPr>
        <p:spPr>
          <a:xfrm>
            <a:off x="304800" y="4495800"/>
            <a:ext cx="3581400" cy="198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Franklin Gothic Medium Cond" panose="020B0606030402020204" pitchFamily="34" charset="0"/>
            </a:endParaRPr>
          </a:p>
        </p:txBody>
      </p:sp>
      <p:sp>
        <p:nvSpPr>
          <p:cNvPr id="52231" name="TextBox 30"/>
          <p:cNvSpPr txBox="1">
            <a:spLocks noChangeArrowheads="1"/>
          </p:cNvSpPr>
          <p:nvPr/>
        </p:nvSpPr>
        <p:spPr bwMode="auto">
          <a:xfrm>
            <a:off x="457200" y="4800600"/>
            <a:ext cx="3276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ts val="1500"/>
              </a:lnSpc>
              <a:spcBef>
                <a:spcPct val="0"/>
              </a:spcBef>
              <a:buFontTx/>
              <a:buNone/>
            </a:pPr>
            <a:r>
              <a:rPr lang="en-US" altLang="en-US" sz="1600">
                <a:solidFill>
                  <a:schemeClr val="bg1"/>
                </a:solidFill>
                <a:latin typeface="Franklin Gothic Medium Cond" pitchFamily="34" charset="0"/>
              </a:rPr>
              <a:t>GFE is governed by a 12-member volunteer board of directors comprised of active foundation trustees and staff. </a:t>
            </a:r>
            <a:r>
              <a:rPr lang="en-US" altLang="en-US" sz="1600" b="1">
                <a:solidFill>
                  <a:schemeClr val="bg1"/>
                </a:solidFill>
                <a:latin typeface="Franklin Gothic Medium Cond" pitchFamily="34" charset="0"/>
              </a:rPr>
              <a:t>Anne Stanton </a:t>
            </a:r>
            <a:r>
              <a:rPr lang="en-US" altLang="en-US" sz="1600">
                <a:solidFill>
                  <a:schemeClr val="bg1"/>
                </a:solidFill>
                <a:latin typeface="Franklin Gothic Medium Cond" pitchFamily="34" charset="0"/>
              </a:rPr>
              <a:t>of the James Irvine Foundation is the current Chair and President of the organization, and </a:t>
            </a:r>
            <a:r>
              <a:rPr lang="en-US" altLang="en-US" sz="1600" b="1">
                <a:solidFill>
                  <a:schemeClr val="bg1"/>
                </a:solidFill>
                <a:latin typeface="Franklin Gothic Medium Cond" pitchFamily="34" charset="0"/>
              </a:rPr>
              <a:t>Ana Tilton </a:t>
            </a:r>
            <a:r>
              <a:rPr lang="en-US" altLang="en-US" sz="1600">
                <a:solidFill>
                  <a:schemeClr val="bg1"/>
                </a:solidFill>
                <a:latin typeface="Franklin Gothic Medium Cond" pitchFamily="34" charset="0"/>
              </a:rPr>
              <a:t>serves as GFE’s Executive Director.</a:t>
            </a:r>
          </a:p>
        </p:txBody>
      </p:sp>
      <p:sp>
        <p:nvSpPr>
          <p:cNvPr id="32" name="TextBox 31"/>
          <p:cNvSpPr txBox="1"/>
          <p:nvPr/>
        </p:nvSpPr>
        <p:spPr>
          <a:xfrm>
            <a:off x="5981700" y="5486400"/>
            <a:ext cx="1562100" cy="323850"/>
          </a:xfrm>
          <a:prstGeom prst="rect">
            <a:avLst/>
          </a:prstGeom>
          <a:noFill/>
        </p:spPr>
        <p:txBody>
          <a:bodyPr>
            <a:spAutoFit/>
          </a:bodyPr>
          <a:lstStyle/>
          <a:p>
            <a:pPr algn="r">
              <a:lnSpc>
                <a:spcPts val="900"/>
              </a:lnSpc>
              <a:defRPr/>
            </a:pPr>
            <a:r>
              <a:rPr lang="en-US" sz="1050" b="1" dirty="0">
                <a:latin typeface="Franklin Gothic Medium Cond" panose="020B0606030402020204" pitchFamily="34" charset="0"/>
              </a:rPr>
              <a:t>Dominik </a:t>
            </a:r>
            <a:r>
              <a:rPr lang="en-US" sz="1050" b="1" dirty="0" err="1">
                <a:latin typeface="Franklin Gothic Medium Cond" panose="020B0606030402020204" pitchFamily="34" charset="0"/>
              </a:rPr>
              <a:t>Mjartan</a:t>
            </a:r>
            <a:endParaRPr lang="en-US" sz="1050" b="1" dirty="0">
              <a:latin typeface="Franklin Gothic Medium Cond" panose="020B0606030402020204" pitchFamily="34" charset="0"/>
            </a:endParaRPr>
          </a:p>
          <a:p>
            <a:pPr algn="r">
              <a:lnSpc>
                <a:spcPts val="900"/>
              </a:lnSpc>
              <a:defRPr/>
            </a:pPr>
            <a:r>
              <a:rPr lang="en-US" sz="1050" dirty="0">
                <a:latin typeface="Franklin Gothic Medium Cond" panose="020B0606030402020204" pitchFamily="34" charset="0"/>
              </a:rPr>
              <a:t>Southern Bancorp Inc.</a:t>
            </a:r>
          </a:p>
        </p:txBody>
      </p:sp>
      <p:sp>
        <p:nvSpPr>
          <p:cNvPr id="33" name="TextBox 32"/>
          <p:cNvSpPr txBox="1"/>
          <p:nvPr/>
        </p:nvSpPr>
        <p:spPr>
          <a:xfrm>
            <a:off x="7315200" y="4667250"/>
            <a:ext cx="1524000" cy="438150"/>
          </a:xfrm>
          <a:prstGeom prst="rect">
            <a:avLst/>
          </a:prstGeom>
          <a:noFill/>
        </p:spPr>
        <p:txBody>
          <a:bodyPr>
            <a:spAutoFit/>
          </a:bodyPr>
          <a:lstStyle/>
          <a:p>
            <a:pPr algn="r">
              <a:lnSpc>
                <a:spcPts val="900"/>
              </a:lnSpc>
              <a:defRPr/>
            </a:pPr>
            <a:r>
              <a:rPr lang="en-US" sz="1050" b="1" dirty="0">
                <a:latin typeface="Franklin Gothic Medium Cond" panose="020B0606030402020204" pitchFamily="34" charset="0"/>
              </a:rPr>
              <a:t>Barbara </a:t>
            </a:r>
            <a:r>
              <a:rPr lang="en-US" sz="1050" b="1" dirty="0" err="1">
                <a:latin typeface="Franklin Gothic Medium Cond" panose="020B0606030402020204" pitchFamily="34" charset="0"/>
              </a:rPr>
              <a:t>Reisman</a:t>
            </a:r>
            <a:endParaRPr lang="en-US" sz="1050" b="1" dirty="0">
              <a:latin typeface="Franklin Gothic Medium Cond" panose="020B0606030402020204" pitchFamily="34" charset="0"/>
            </a:endParaRPr>
          </a:p>
          <a:p>
            <a:pPr algn="r">
              <a:lnSpc>
                <a:spcPts val="900"/>
              </a:lnSpc>
              <a:defRPr/>
            </a:pPr>
            <a:r>
              <a:rPr lang="en-US" sz="1050" dirty="0">
                <a:latin typeface="Franklin Gothic Medium Cond" panose="020B0606030402020204" pitchFamily="34" charset="0"/>
              </a:rPr>
              <a:t>The Schumann </a:t>
            </a:r>
          </a:p>
          <a:p>
            <a:pPr algn="r">
              <a:lnSpc>
                <a:spcPts val="900"/>
              </a:lnSpc>
              <a:defRPr/>
            </a:pPr>
            <a:r>
              <a:rPr lang="en-US" sz="1050" dirty="0">
                <a:latin typeface="Franklin Gothic Medium Cond" panose="020B0606030402020204" pitchFamily="34" charset="0"/>
              </a:rPr>
              <a:t>Fund for New Jersey</a:t>
            </a:r>
          </a:p>
        </p:txBody>
      </p:sp>
      <p:sp>
        <p:nvSpPr>
          <p:cNvPr id="34" name="TextBox 33"/>
          <p:cNvSpPr txBox="1"/>
          <p:nvPr/>
        </p:nvSpPr>
        <p:spPr>
          <a:xfrm>
            <a:off x="3981450" y="4800600"/>
            <a:ext cx="1042988" cy="554038"/>
          </a:xfrm>
          <a:prstGeom prst="rect">
            <a:avLst/>
          </a:prstGeom>
          <a:noFill/>
        </p:spPr>
        <p:txBody>
          <a:bodyPr wrap="none">
            <a:spAutoFit/>
          </a:bodyPr>
          <a:lstStyle/>
          <a:p>
            <a:pPr algn="r">
              <a:lnSpc>
                <a:spcPts val="900"/>
              </a:lnSpc>
              <a:defRPr/>
            </a:pPr>
            <a:r>
              <a:rPr lang="en-US" sz="1050" i="1" dirty="0">
                <a:latin typeface="Franklin Gothic Medium Cond" panose="020B0606030402020204" pitchFamily="34" charset="0"/>
              </a:rPr>
              <a:t>Chair:</a:t>
            </a:r>
          </a:p>
          <a:p>
            <a:pPr algn="r">
              <a:lnSpc>
                <a:spcPts val="900"/>
              </a:lnSpc>
              <a:defRPr/>
            </a:pPr>
            <a:r>
              <a:rPr lang="en-US" sz="1050" b="1" dirty="0">
                <a:latin typeface="Franklin Gothic Medium Cond" panose="020B0606030402020204" pitchFamily="34" charset="0"/>
              </a:rPr>
              <a:t>Anne Stanton</a:t>
            </a:r>
          </a:p>
          <a:p>
            <a:pPr algn="r">
              <a:lnSpc>
                <a:spcPts val="900"/>
              </a:lnSpc>
              <a:defRPr/>
            </a:pPr>
            <a:r>
              <a:rPr lang="en-US" sz="1050" dirty="0">
                <a:latin typeface="Franklin Gothic Medium Cond" panose="020B0606030402020204" pitchFamily="34" charset="0"/>
              </a:rPr>
              <a:t>The James</a:t>
            </a:r>
          </a:p>
          <a:p>
            <a:pPr algn="r">
              <a:lnSpc>
                <a:spcPts val="900"/>
              </a:lnSpc>
              <a:defRPr/>
            </a:pPr>
            <a:r>
              <a:rPr lang="en-US" sz="1050" dirty="0">
                <a:latin typeface="Franklin Gothic Medium Cond" panose="020B0606030402020204" pitchFamily="34" charset="0"/>
              </a:rPr>
              <a:t>Irvine Foundation</a:t>
            </a:r>
          </a:p>
        </p:txBody>
      </p:sp>
      <p:sp>
        <p:nvSpPr>
          <p:cNvPr id="35" name="TextBox 34"/>
          <p:cNvSpPr txBox="1"/>
          <p:nvPr/>
        </p:nvSpPr>
        <p:spPr>
          <a:xfrm>
            <a:off x="3924300" y="5483225"/>
            <a:ext cx="1104900" cy="554038"/>
          </a:xfrm>
          <a:prstGeom prst="rect">
            <a:avLst/>
          </a:prstGeom>
          <a:noFill/>
        </p:spPr>
        <p:txBody>
          <a:bodyPr>
            <a:spAutoFit/>
          </a:bodyPr>
          <a:lstStyle/>
          <a:p>
            <a:pPr algn="r">
              <a:lnSpc>
                <a:spcPts val="900"/>
              </a:lnSpc>
              <a:defRPr/>
            </a:pPr>
            <a:r>
              <a:rPr lang="en-US" sz="1050" i="1" dirty="0">
                <a:latin typeface="Franklin Gothic Medium Cond" panose="020B0606030402020204" pitchFamily="34" charset="0"/>
              </a:rPr>
              <a:t>Vice-Chair:</a:t>
            </a:r>
          </a:p>
          <a:p>
            <a:pPr algn="r">
              <a:lnSpc>
                <a:spcPts val="900"/>
              </a:lnSpc>
              <a:defRPr/>
            </a:pPr>
            <a:r>
              <a:rPr lang="en-US" sz="1050" b="1" dirty="0">
                <a:latin typeface="Franklin Gothic Medium Cond" panose="020B0606030402020204" pitchFamily="34" charset="0"/>
              </a:rPr>
              <a:t>Wynn Rosser</a:t>
            </a:r>
          </a:p>
          <a:p>
            <a:pPr algn="r">
              <a:lnSpc>
                <a:spcPts val="900"/>
              </a:lnSpc>
              <a:defRPr/>
            </a:pPr>
            <a:r>
              <a:rPr lang="en-US" sz="1050" dirty="0">
                <a:latin typeface="Franklin Gothic Medium Cond" panose="020B0606030402020204" pitchFamily="34" charset="0"/>
              </a:rPr>
              <a:t>Greater Texas </a:t>
            </a:r>
          </a:p>
          <a:p>
            <a:pPr algn="r">
              <a:lnSpc>
                <a:spcPts val="900"/>
              </a:lnSpc>
              <a:defRPr/>
            </a:pPr>
            <a:r>
              <a:rPr lang="en-US" sz="1050" dirty="0">
                <a:latin typeface="Franklin Gothic Medium Cond" panose="020B0606030402020204" pitchFamily="34" charset="0"/>
              </a:rPr>
              <a:t>Foundation</a:t>
            </a:r>
          </a:p>
        </p:txBody>
      </p:sp>
      <p:sp>
        <p:nvSpPr>
          <p:cNvPr id="36" name="TextBox 35"/>
          <p:cNvSpPr txBox="1"/>
          <p:nvPr/>
        </p:nvSpPr>
        <p:spPr>
          <a:xfrm>
            <a:off x="5264150" y="4667250"/>
            <a:ext cx="774700" cy="438150"/>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Gregg Behr</a:t>
            </a:r>
          </a:p>
          <a:p>
            <a:pPr algn="r">
              <a:lnSpc>
                <a:spcPts val="900"/>
              </a:lnSpc>
              <a:defRPr/>
            </a:pPr>
            <a:r>
              <a:rPr lang="en-US" sz="1050" dirty="0">
                <a:latin typeface="Franklin Gothic Medium Cond" panose="020B0606030402020204" pitchFamily="34" charset="0"/>
              </a:rPr>
              <a:t>The Grable</a:t>
            </a:r>
          </a:p>
          <a:p>
            <a:pPr algn="r">
              <a:lnSpc>
                <a:spcPts val="900"/>
              </a:lnSpc>
              <a:defRPr/>
            </a:pPr>
            <a:r>
              <a:rPr lang="en-US" sz="1050" dirty="0">
                <a:latin typeface="Franklin Gothic Medium Cond" panose="020B0606030402020204" pitchFamily="34" charset="0"/>
              </a:rPr>
              <a:t> Foundation</a:t>
            </a:r>
          </a:p>
        </p:txBody>
      </p:sp>
      <p:sp>
        <p:nvSpPr>
          <p:cNvPr id="37" name="TextBox 36"/>
          <p:cNvSpPr txBox="1"/>
          <p:nvPr/>
        </p:nvSpPr>
        <p:spPr>
          <a:xfrm>
            <a:off x="5222875" y="5791200"/>
            <a:ext cx="815975" cy="438150"/>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Tina Gridiron</a:t>
            </a:r>
          </a:p>
          <a:p>
            <a:pPr algn="r">
              <a:lnSpc>
                <a:spcPts val="900"/>
              </a:lnSpc>
              <a:defRPr/>
            </a:pPr>
            <a:r>
              <a:rPr lang="en-US" sz="1050" dirty="0">
                <a:latin typeface="Franklin Gothic Medium Cond" panose="020B0606030402020204" pitchFamily="34" charset="0"/>
              </a:rPr>
              <a:t>Lumina</a:t>
            </a:r>
          </a:p>
          <a:p>
            <a:pPr algn="r">
              <a:lnSpc>
                <a:spcPts val="900"/>
              </a:lnSpc>
              <a:defRPr/>
            </a:pPr>
            <a:r>
              <a:rPr lang="en-US" sz="1050" dirty="0">
                <a:latin typeface="Franklin Gothic Medium Cond" panose="020B0606030402020204" pitchFamily="34" charset="0"/>
              </a:rPr>
              <a:t> Foundation</a:t>
            </a:r>
          </a:p>
        </p:txBody>
      </p:sp>
      <p:sp>
        <p:nvSpPr>
          <p:cNvPr id="38" name="TextBox 37"/>
          <p:cNvSpPr txBox="1"/>
          <p:nvPr/>
        </p:nvSpPr>
        <p:spPr>
          <a:xfrm>
            <a:off x="6626225" y="4551363"/>
            <a:ext cx="917575" cy="554037"/>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Cristina </a:t>
            </a:r>
            <a:r>
              <a:rPr lang="en-US" sz="1050" b="1" dirty="0" err="1">
                <a:latin typeface="Franklin Gothic Medium Cond" panose="020B0606030402020204" pitchFamily="34" charset="0"/>
              </a:rPr>
              <a:t>Huezo</a:t>
            </a:r>
            <a:endParaRPr lang="en-US" sz="1050" b="1" dirty="0">
              <a:latin typeface="Franklin Gothic Medium Cond" panose="020B0606030402020204" pitchFamily="34" charset="0"/>
            </a:endParaRPr>
          </a:p>
          <a:p>
            <a:pPr algn="r">
              <a:lnSpc>
                <a:spcPts val="900"/>
              </a:lnSpc>
              <a:defRPr/>
            </a:pPr>
            <a:r>
              <a:rPr lang="en-US" sz="1050" dirty="0">
                <a:latin typeface="Franklin Gothic Medium Cond" panose="020B0606030402020204" pitchFamily="34" charset="0"/>
              </a:rPr>
              <a:t>W. Clement &amp;</a:t>
            </a:r>
          </a:p>
          <a:p>
            <a:pPr algn="r">
              <a:lnSpc>
                <a:spcPts val="900"/>
              </a:lnSpc>
              <a:defRPr/>
            </a:pPr>
            <a:r>
              <a:rPr lang="en-US" sz="1050" dirty="0">
                <a:latin typeface="Franklin Gothic Medium Cond" panose="020B0606030402020204" pitchFamily="34" charset="0"/>
              </a:rPr>
              <a:t>Jessie V. Stone</a:t>
            </a:r>
          </a:p>
          <a:p>
            <a:pPr algn="r">
              <a:lnSpc>
                <a:spcPts val="900"/>
              </a:lnSpc>
              <a:defRPr/>
            </a:pPr>
            <a:r>
              <a:rPr lang="en-US" sz="1050" dirty="0">
                <a:latin typeface="Franklin Gothic Medium Cond" panose="020B0606030402020204" pitchFamily="34" charset="0"/>
              </a:rPr>
              <a:t>Foundation</a:t>
            </a:r>
          </a:p>
        </p:txBody>
      </p:sp>
      <p:sp>
        <p:nvSpPr>
          <p:cNvPr id="39" name="TextBox 38"/>
          <p:cNvSpPr txBox="1"/>
          <p:nvPr/>
        </p:nvSpPr>
        <p:spPr>
          <a:xfrm>
            <a:off x="6307138" y="5105400"/>
            <a:ext cx="1236662" cy="323850"/>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Barbara H. McAllister</a:t>
            </a:r>
          </a:p>
          <a:p>
            <a:pPr algn="r">
              <a:lnSpc>
                <a:spcPts val="900"/>
              </a:lnSpc>
              <a:defRPr/>
            </a:pPr>
            <a:r>
              <a:rPr lang="en-US" sz="1050" dirty="0">
                <a:latin typeface="Franklin Gothic Medium Cond" panose="020B0606030402020204" pitchFamily="34" charset="0"/>
              </a:rPr>
              <a:t>Intel Foundation</a:t>
            </a:r>
          </a:p>
        </p:txBody>
      </p:sp>
      <p:sp>
        <p:nvSpPr>
          <p:cNvPr id="40" name="TextBox 39"/>
          <p:cNvSpPr txBox="1"/>
          <p:nvPr/>
        </p:nvSpPr>
        <p:spPr>
          <a:xfrm>
            <a:off x="6183313" y="5846763"/>
            <a:ext cx="1360487" cy="554037"/>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Lee Parker</a:t>
            </a:r>
          </a:p>
          <a:p>
            <a:pPr algn="r">
              <a:lnSpc>
                <a:spcPts val="900"/>
              </a:lnSpc>
              <a:defRPr/>
            </a:pPr>
            <a:r>
              <a:rPr lang="en-US" sz="1050" dirty="0">
                <a:latin typeface="Franklin Gothic Medium Cond" panose="020B0606030402020204" pitchFamily="34" charset="0"/>
              </a:rPr>
              <a:t>The Community</a:t>
            </a:r>
          </a:p>
          <a:p>
            <a:pPr algn="r">
              <a:lnSpc>
                <a:spcPts val="900"/>
              </a:lnSpc>
              <a:defRPr/>
            </a:pPr>
            <a:r>
              <a:rPr lang="en-US" sz="1050" dirty="0">
                <a:latin typeface="Franklin Gothic Medium Cond" panose="020B0606030402020204" pitchFamily="34" charset="0"/>
              </a:rPr>
              <a:t>Foundation for the</a:t>
            </a:r>
          </a:p>
          <a:p>
            <a:pPr algn="r">
              <a:lnSpc>
                <a:spcPts val="900"/>
              </a:lnSpc>
              <a:defRPr/>
            </a:pPr>
            <a:r>
              <a:rPr lang="en-US" sz="1050" dirty="0">
                <a:latin typeface="Franklin Gothic Medium Cond" panose="020B0606030402020204" pitchFamily="34" charset="0"/>
              </a:rPr>
              <a:t>National Capital Region</a:t>
            </a:r>
          </a:p>
        </p:txBody>
      </p:sp>
      <p:sp>
        <p:nvSpPr>
          <p:cNvPr id="41" name="TextBox 40"/>
          <p:cNvSpPr txBox="1"/>
          <p:nvPr/>
        </p:nvSpPr>
        <p:spPr>
          <a:xfrm>
            <a:off x="7962900" y="5715000"/>
            <a:ext cx="852488" cy="554038"/>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Lisa Villarreal</a:t>
            </a:r>
          </a:p>
          <a:p>
            <a:pPr algn="r">
              <a:lnSpc>
                <a:spcPts val="900"/>
              </a:lnSpc>
              <a:defRPr/>
            </a:pPr>
            <a:r>
              <a:rPr lang="en-US" sz="1050" dirty="0">
                <a:latin typeface="Franklin Gothic Medium Cond" panose="020B0606030402020204" pitchFamily="34" charset="0"/>
              </a:rPr>
              <a:t>The San</a:t>
            </a:r>
          </a:p>
          <a:p>
            <a:pPr algn="r">
              <a:lnSpc>
                <a:spcPts val="900"/>
              </a:lnSpc>
              <a:defRPr/>
            </a:pPr>
            <a:r>
              <a:rPr lang="en-US" sz="1050" dirty="0">
                <a:latin typeface="Franklin Gothic Medium Cond" panose="020B0606030402020204" pitchFamily="34" charset="0"/>
              </a:rPr>
              <a:t>Francisco</a:t>
            </a:r>
          </a:p>
          <a:p>
            <a:pPr algn="r">
              <a:lnSpc>
                <a:spcPts val="900"/>
              </a:lnSpc>
              <a:defRPr/>
            </a:pPr>
            <a:r>
              <a:rPr lang="en-US" sz="1050" dirty="0">
                <a:latin typeface="Franklin Gothic Medium Cond" panose="020B0606030402020204" pitchFamily="34" charset="0"/>
              </a:rPr>
              <a:t>Foundation</a:t>
            </a:r>
          </a:p>
        </p:txBody>
      </p:sp>
      <p:sp>
        <p:nvSpPr>
          <p:cNvPr id="42" name="TextBox 41"/>
          <p:cNvSpPr txBox="1"/>
          <p:nvPr/>
        </p:nvSpPr>
        <p:spPr>
          <a:xfrm>
            <a:off x="7761288" y="5160963"/>
            <a:ext cx="1054100" cy="554037"/>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Cassie Schwerner</a:t>
            </a:r>
          </a:p>
          <a:p>
            <a:pPr algn="r">
              <a:lnSpc>
                <a:spcPts val="900"/>
              </a:lnSpc>
              <a:defRPr/>
            </a:pPr>
            <a:r>
              <a:rPr lang="en-US" sz="1050" dirty="0">
                <a:latin typeface="Franklin Gothic Medium Cond" panose="020B0606030402020204" pitchFamily="34" charset="0"/>
              </a:rPr>
              <a:t>The Schott</a:t>
            </a:r>
          </a:p>
          <a:p>
            <a:pPr algn="r">
              <a:lnSpc>
                <a:spcPts val="900"/>
              </a:lnSpc>
              <a:defRPr/>
            </a:pPr>
            <a:r>
              <a:rPr lang="en-US" sz="1050" dirty="0">
                <a:latin typeface="Franklin Gothic Medium Cond" panose="020B0606030402020204" pitchFamily="34" charset="0"/>
              </a:rPr>
              <a:t>Foundation for</a:t>
            </a:r>
          </a:p>
          <a:p>
            <a:pPr algn="r">
              <a:lnSpc>
                <a:spcPts val="900"/>
              </a:lnSpc>
              <a:defRPr/>
            </a:pPr>
            <a:r>
              <a:rPr lang="en-US" sz="1050" dirty="0">
                <a:latin typeface="Franklin Gothic Medium Cond" panose="020B0606030402020204" pitchFamily="34" charset="0"/>
              </a:rPr>
              <a:t>Public Education</a:t>
            </a:r>
          </a:p>
        </p:txBody>
      </p:sp>
      <p:sp>
        <p:nvSpPr>
          <p:cNvPr id="43" name="Footer Placeholder 15"/>
          <p:cNvSpPr>
            <a:spLocks noGrp="1"/>
          </p:cNvSpPr>
          <p:nvPr>
            <p:ph type="ftr" sz="quarter" idx="11"/>
          </p:nvPr>
        </p:nvSpPr>
        <p:spPr>
          <a:xfrm>
            <a:off x="6248400" y="6492875"/>
            <a:ext cx="2895600" cy="365125"/>
          </a:xfrm>
        </p:spPr>
        <p:txBody>
          <a:bodyPr/>
          <a:lstStyle/>
          <a:p>
            <a:pPr algn="r">
              <a:defRPr/>
            </a:pPr>
            <a:r>
              <a:rPr lang="en-US" dirty="0" smtClean="0">
                <a:latin typeface="Franklin Gothic Medium Cond" panose="020B0606030402020204" pitchFamily="34" charset="0"/>
              </a:rPr>
              <a:t>edfunders.org</a:t>
            </a:r>
            <a:endParaRPr lang="en-US" dirty="0">
              <a:latin typeface="Franklin Gothic Medium Cond" panose="020B06060304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4"/>
          <p:cNvSpPr>
            <a:spLocks noGrp="1"/>
          </p:cNvSpPr>
          <p:nvPr>
            <p:ph type="title"/>
          </p:nvPr>
        </p:nvSpPr>
        <p:spPr>
          <a:xfrm>
            <a:off x="152400" y="457200"/>
            <a:ext cx="8763000" cy="533400"/>
          </a:xfrm>
        </p:spPr>
        <p:txBody>
          <a:bodyPr/>
          <a:lstStyle/>
          <a:p>
            <a:r>
              <a:rPr lang="en-US" altLang="en-US" sz="3200" smtClean="0">
                <a:latin typeface="Franklin Gothic Demi" pitchFamily="34" charset="0"/>
                <a:cs typeface="Franklin Gothic Demi" pitchFamily="34" charset="0"/>
              </a:rPr>
              <a:t>The QuEST for Readiness</a:t>
            </a:r>
            <a:br>
              <a:rPr lang="en-US" altLang="en-US" sz="3200" smtClean="0">
                <a:latin typeface="Franklin Gothic Demi" pitchFamily="34" charset="0"/>
                <a:cs typeface="Franklin Gothic Demi" pitchFamily="34" charset="0"/>
              </a:rPr>
            </a:br>
            <a:endParaRPr lang="en-US" altLang="en-US" smtClean="0">
              <a:latin typeface="Franklin Gothic Demi" pitchFamily="34" charset="0"/>
              <a:cs typeface="Franklin Gothic Demi" pitchFamily="34" charset="0"/>
            </a:endParaRPr>
          </a:p>
        </p:txBody>
      </p:sp>
      <p:sp>
        <p:nvSpPr>
          <p:cNvPr id="5" name="Rectangle 4"/>
          <p:cNvSpPr/>
          <p:nvPr/>
        </p:nvSpPr>
        <p:spPr bwMode="auto">
          <a:xfrm>
            <a:off x="703263" y="1600200"/>
            <a:ext cx="7602537" cy="3276600"/>
          </a:xfrm>
          <a:prstGeom prst="rect">
            <a:avLst/>
          </a:prstGeom>
          <a:ln/>
        </p:spPr>
        <p:style>
          <a:lnRef idx="2">
            <a:schemeClr val="accent2"/>
          </a:lnRef>
          <a:fillRef idx="1">
            <a:schemeClr val="lt1"/>
          </a:fillRef>
          <a:effectRef idx="0">
            <a:schemeClr val="accent2"/>
          </a:effectRef>
          <a:fontRef idx="minor">
            <a:schemeClr val="dk1"/>
          </a:fontRef>
        </p:style>
        <p:txBody>
          <a:bodyPr/>
          <a:lstStyle/>
          <a:p>
            <a:pPr algn="r" defTabSz="457200" eaLnBrk="1" fontAlgn="auto" hangingPunct="1">
              <a:spcBef>
                <a:spcPts val="0"/>
              </a:spcBef>
              <a:spcAft>
                <a:spcPts val="0"/>
              </a:spcAft>
              <a:defRPr/>
            </a:pPr>
            <a:r>
              <a:rPr lang="en-US" sz="1600" i="1" dirty="0">
                <a:solidFill>
                  <a:srgbClr val="000000"/>
                </a:solidFill>
              </a:rPr>
              <a:t>Transfer: Application of </a:t>
            </a:r>
          </a:p>
          <a:p>
            <a:pPr algn="r" defTabSz="457200" eaLnBrk="1" fontAlgn="auto" hangingPunct="1">
              <a:spcBef>
                <a:spcPts val="0"/>
              </a:spcBef>
              <a:spcAft>
                <a:spcPts val="0"/>
              </a:spcAft>
              <a:defRPr/>
            </a:pPr>
            <a:r>
              <a:rPr lang="en-US" sz="1600" i="1" dirty="0">
                <a:solidFill>
                  <a:srgbClr val="000000"/>
                </a:solidFill>
              </a:rPr>
              <a:t>Skills/beliefs in </a:t>
            </a:r>
          </a:p>
          <a:p>
            <a:pPr algn="r" defTabSz="457200" eaLnBrk="1" fontAlgn="auto" hangingPunct="1">
              <a:spcBef>
                <a:spcPts val="0"/>
              </a:spcBef>
              <a:spcAft>
                <a:spcPts val="0"/>
              </a:spcAft>
              <a:defRPr/>
            </a:pPr>
            <a:r>
              <a:rPr lang="en-US" sz="1600" i="1" dirty="0">
                <a:solidFill>
                  <a:srgbClr val="000000"/>
                </a:solidFill>
              </a:rPr>
              <a:t>new settings </a:t>
            </a:r>
          </a:p>
        </p:txBody>
      </p:sp>
      <p:sp>
        <p:nvSpPr>
          <p:cNvPr id="6" name="Rectangle 5"/>
          <p:cNvSpPr/>
          <p:nvPr/>
        </p:nvSpPr>
        <p:spPr bwMode="auto">
          <a:xfrm>
            <a:off x="857250" y="1900238"/>
            <a:ext cx="5467350" cy="2663825"/>
          </a:xfrm>
          <a:prstGeom prst="rect">
            <a:avLst/>
          </a:prstGeom>
          <a:solidFill>
            <a:schemeClr val="accent5">
              <a:lumMod val="20000"/>
              <a:lumOff val="80000"/>
            </a:schemeClr>
          </a:solidFill>
          <a:ln w="158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lstStyle/>
          <a:p>
            <a:pPr algn="r" defTabSz="457200" eaLnBrk="1" fontAlgn="auto" hangingPunct="1">
              <a:spcBef>
                <a:spcPts val="0"/>
              </a:spcBef>
              <a:spcAft>
                <a:spcPts val="0"/>
              </a:spcAft>
              <a:defRPr/>
            </a:pPr>
            <a:r>
              <a:rPr lang="en-US" sz="1600" i="1" dirty="0">
                <a:solidFill>
                  <a:srgbClr val="000000"/>
                </a:solidFill>
              </a:rPr>
              <a:t>Time &amp; Practice in Setting: </a:t>
            </a:r>
          </a:p>
          <a:p>
            <a:pPr algn="r" defTabSz="457200" eaLnBrk="1" fontAlgn="auto" hangingPunct="1">
              <a:spcBef>
                <a:spcPts val="0"/>
              </a:spcBef>
              <a:spcAft>
                <a:spcPts val="0"/>
              </a:spcAft>
              <a:defRPr/>
            </a:pPr>
            <a:r>
              <a:rPr lang="en-US" sz="1600" i="1" dirty="0">
                <a:solidFill>
                  <a:srgbClr val="000000"/>
                </a:solidFill>
              </a:rPr>
              <a:t>Multiple sessions</a:t>
            </a:r>
          </a:p>
        </p:txBody>
      </p:sp>
      <p:sp>
        <p:nvSpPr>
          <p:cNvPr id="7" name="Rectangle 6"/>
          <p:cNvSpPr/>
          <p:nvPr/>
        </p:nvSpPr>
        <p:spPr bwMode="auto">
          <a:xfrm>
            <a:off x="998538" y="2370138"/>
            <a:ext cx="3446462" cy="1879600"/>
          </a:xfrm>
          <a:prstGeom prst="rect">
            <a:avLst/>
          </a:prstGeom>
          <a:solidFill>
            <a:srgbClr val="92D050">
              <a:alpha val="50196"/>
            </a:srgbClr>
          </a:solidFill>
          <a:ln w="158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defRPr/>
            </a:pPr>
            <a:r>
              <a:rPr lang="en-US" sz="1600" i="1" dirty="0">
                <a:solidFill>
                  <a:srgbClr val="000000"/>
                </a:solidFill>
              </a:rPr>
              <a:t>Observation Setting: Point of service session</a:t>
            </a:r>
          </a:p>
        </p:txBody>
      </p:sp>
      <p:sp>
        <p:nvSpPr>
          <p:cNvPr id="8" name="Rectangle 7"/>
          <p:cNvSpPr/>
          <p:nvPr/>
        </p:nvSpPr>
        <p:spPr bwMode="auto">
          <a:xfrm>
            <a:off x="1149382" y="2908203"/>
            <a:ext cx="1289767" cy="1185105"/>
          </a:xfrm>
          <a:prstGeom prst="rect">
            <a:avLst/>
          </a:prstGeom>
          <a:solidFill>
            <a:schemeClr val="bg1"/>
          </a:solidFill>
          <a:ln w="22225" cap="flat" cmpd="sng" algn="ctr">
            <a:solidFill>
              <a:schemeClr val="tx1"/>
            </a:solidFill>
            <a:prstDash val="solid"/>
            <a:round/>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nchor="ctr"/>
          <a:lstStyle/>
          <a:p>
            <a:pPr defTabSz="457200" eaLnBrk="1" fontAlgn="auto" hangingPunct="1">
              <a:spcBef>
                <a:spcPts val="0"/>
              </a:spcBef>
              <a:spcAft>
                <a:spcPts val="0"/>
              </a:spcAft>
              <a:defRPr/>
            </a:pPr>
            <a:r>
              <a:rPr lang="en-US" sz="1600" b="1" dirty="0">
                <a:solidFill>
                  <a:srgbClr val="000000"/>
                </a:solidFill>
              </a:rPr>
              <a:t>Quality:</a:t>
            </a:r>
            <a:r>
              <a:rPr lang="en-US" sz="1600" dirty="0">
                <a:solidFill>
                  <a:srgbClr val="000000"/>
                </a:solidFill>
              </a:rPr>
              <a:t> </a:t>
            </a:r>
          </a:p>
          <a:p>
            <a:pPr defTabSz="457200" eaLnBrk="1" fontAlgn="auto" hangingPunct="1">
              <a:spcBef>
                <a:spcPts val="0"/>
              </a:spcBef>
              <a:spcAft>
                <a:spcPts val="0"/>
              </a:spcAft>
              <a:defRPr/>
            </a:pPr>
            <a:r>
              <a:rPr lang="en-US" sz="1600" dirty="0">
                <a:solidFill>
                  <a:srgbClr val="000000"/>
                </a:solidFill>
              </a:rPr>
              <a:t>Instruction, Content</a:t>
            </a:r>
          </a:p>
        </p:txBody>
      </p:sp>
      <p:sp>
        <p:nvSpPr>
          <p:cNvPr id="9" name="Rectangle 8"/>
          <p:cNvSpPr/>
          <p:nvPr/>
        </p:nvSpPr>
        <p:spPr bwMode="auto">
          <a:xfrm>
            <a:off x="2821633" y="2887910"/>
            <a:ext cx="1337330" cy="1221100"/>
          </a:xfrm>
          <a:prstGeom prst="rect">
            <a:avLst/>
          </a:prstGeom>
          <a:solidFill>
            <a:schemeClr val="bg1"/>
          </a:solidFill>
          <a:ln w="22225" cap="flat" cmpd="sng" algn="ctr">
            <a:solidFill>
              <a:schemeClr val="tx1"/>
            </a:solidFill>
            <a:prstDash val="solid"/>
            <a:round/>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defTabSz="457200" eaLnBrk="1" fontAlgn="auto" hangingPunct="1">
              <a:spcBef>
                <a:spcPts val="0"/>
              </a:spcBef>
              <a:spcAft>
                <a:spcPts val="0"/>
              </a:spcAft>
              <a:defRPr/>
            </a:pPr>
            <a:r>
              <a:rPr lang="en-US" sz="1600" b="1" dirty="0">
                <a:solidFill>
                  <a:srgbClr val="000000"/>
                </a:solidFill>
              </a:rPr>
              <a:t>Engagement:</a:t>
            </a:r>
          </a:p>
          <a:p>
            <a:pPr defTabSz="457200" eaLnBrk="1" fontAlgn="auto" hangingPunct="1">
              <a:spcBef>
                <a:spcPts val="0"/>
              </a:spcBef>
              <a:spcAft>
                <a:spcPts val="0"/>
              </a:spcAft>
              <a:defRPr/>
            </a:pPr>
            <a:r>
              <a:rPr lang="en-US" sz="1600" dirty="0">
                <a:solidFill>
                  <a:srgbClr val="000000"/>
                </a:solidFill>
              </a:rPr>
              <a:t>Behavior, Flow</a:t>
            </a:r>
          </a:p>
          <a:p>
            <a:pPr defTabSz="457200" eaLnBrk="1" fontAlgn="auto" hangingPunct="1">
              <a:spcBef>
                <a:spcPts val="0"/>
              </a:spcBef>
              <a:spcAft>
                <a:spcPts val="0"/>
              </a:spcAft>
              <a:defRPr/>
            </a:pPr>
            <a:endParaRPr lang="en-US" sz="1600" dirty="0">
              <a:solidFill>
                <a:srgbClr val="000000"/>
              </a:solidFill>
            </a:endParaRPr>
          </a:p>
        </p:txBody>
      </p:sp>
      <p:sp>
        <p:nvSpPr>
          <p:cNvPr id="10" name="Rectangle 9"/>
          <p:cNvSpPr/>
          <p:nvPr/>
        </p:nvSpPr>
        <p:spPr bwMode="auto">
          <a:xfrm>
            <a:off x="4651269" y="2906211"/>
            <a:ext cx="1543008" cy="1184497"/>
          </a:xfrm>
          <a:prstGeom prst="rect">
            <a:avLst/>
          </a:prstGeom>
          <a:solidFill>
            <a:schemeClr val="bg1"/>
          </a:solidFill>
          <a:ln w="22225" cap="flat" cmpd="sng" algn="ctr">
            <a:solidFill>
              <a:schemeClr val="tx1"/>
            </a:solidFill>
            <a:prstDash val="solid"/>
            <a:round/>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defTabSz="457200" eaLnBrk="1" fontAlgn="auto" hangingPunct="1">
              <a:spcBef>
                <a:spcPts val="0"/>
              </a:spcBef>
              <a:spcAft>
                <a:spcPts val="0"/>
              </a:spcAft>
              <a:defRPr/>
            </a:pPr>
            <a:r>
              <a:rPr lang="en-US" sz="1600" b="1" dirty="0">
                <a:solidFill>
                  <a:srgbClr val="000000"/>
                </a:solidFill>
              </a:rPr>
              <a:t> SEL Skill/Belief</a:t>
            </a:r>
          </a:p>
          <a:p>
            <a:pPr defTabSz="457200" eaLnBrk="1" fontAlgn="auto" hangingPunct="1">
              <a:spcBef>
                <a:spcPts val="0"/>
              </a:spcBef>
              <a:spcAft>
                <a:spcPts val="0"/>
              </a:spcAft>
              <a:defRPr/>
            </a:pPr>
            <a:r>
              <a:rPr lang="en-US" sz="1600" dirty="0">
                <a:solidFill>
                  <a:srgbClr val="000000"/>
                </a:solidFill>
              </a:rPr>
              <a:t>Interpersonal, Intra personal, Cognitive</a:t>
            </a:r>
          </a:p>
        </p:txBody>
      </p:sp>
      <p:sp>
        <p:nvSpPr>
          <p:cNvPr id="11" name="Rectangle 10"/>
          <p:cNvSpPr/>
          <p:nvPr/>
        </p:nvSpPr>
        <p:spPr bwMode="auto">
          <a:xfrm>
            <a:off x="6569914" y="2958726"/>
            <a:ext cx="1639446" cy="1131982"/>
          </a:xfrm>
          <a:prstGeom prst="rect">
            <a:avLst/>
          </a:prstGeom>
          <a:noFill/>
          <a:ln w="22225" cap="flat" cmpd="sng" algn="ctr">
            <a:solidFill>
              <a:schemeClr val="tx1"/>
            </a:solidFill>
            <a:prstDash val="solid"/>
            <a:round/>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defTabSz="457200" eaLnBrk="1" fontAlgn="auto" hangingPunct="1">
              <a:spcBef>
                <a:spcPts val="0"/>
              </a:spcBef>
              <a:spcAft>
                <a:spcPts val="0"/>
              </a:spcAft>
              <a:defRPr/>
            </a:pPr>
            <a:r>
              <a:rPr lang="en-US" sz="1600" b="1" dirty="0">
                <a:solidFill>
                  <a:srgbClr val="000000"/>
                </a:solidFill>
              </a:rPr>
              <a:t> Transfer Outcome</a:t>
            </a:r>
          </a:p>
          <a:p>
            <a:pPr defTabSz="457200" eaLnBrk="1" fontAlgn="auto" hangingPunct="1">
              <a:spcBef>
                <a:spcPts val="0"/>
              </a:spcBef>
              <a:spcAft>
                <a:spcPts val="0"/>
              </a:spcAft>
              <a:defRPr/>
            </a:pPr>
            <a:r>
              <a:rPr lang="en-US" sz="1600" dirty="0">
                <a:solidFill>
                  <a:srgbClr val="000000"/>
                </a:solidFill>
              </a:rPr>
              <a:t>Achievement, Behavior</a:t>
            </a:r>
          </a:p>
        </p:txBody>
      </p:sp>
      <p:sp>
        <p:nvSpPr>
          <p:cNvPr id="12" name="Right Arrow 11"/>
          <p:cNvSpPr/>
          <p:nvPr/>
        </p:nvSpPr>
        <p:spPr bwMode="auto">
          <a:xfrm>
            <a:off x="2458167" y="3362495"/>
            <a:ext cx="279200" cy="569533"/>
          </a:xfrm>
          <a:prstGeom prst="rightArrow">
            <a:avLst/>
          </a:prstGeom>
          <a:solidFill>
            <a:schemeClr val="bg1">
              <a:lumMod val="65000"/>
            </a:schemeClr>
          </a:solidFill>
          <a:ln w="22225" cap="flat" cmpd="sng" algn="ctr">
            <a:solidFill>
              <a:schemeClr val="tx1"/>
            </a:solidFill>
            <a:prstDash val="solid"/>
            <a:round/>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defTabSz="457200" eaLnBrk="1" fontAlgn="auto" hangingPunct="1">
              <a:spcBef>
                <a:spcPts val="0"/>
              </a:spcBef>
              <a:spcAft>
                <a:spcPts val="0"/>
              </a:spcAft>
              <a:defRPr/>
            </a:pPr>
            <a:endParaRPr lang="en-US" sz="1600" dirty="0">
              <a:solidFill>
                <a:srgbClr val="000000"/>
              </a:solidFill>
            </a:endParaRPr>
          </a:p>
        </p:txBody>
      </p:sp>
      <p:sp>
        <p:nvSpPr>
          <p:cNvPr id="13" name="Right Arrow 12"/>
          <p:cNvSpPr/>
          <p:nvPr/>
        </p:nvSpPr>
        <p:spPr bwMode="auto">
          <a:xfrm>
            <a:off x="4225331" y="3369433"/>
            <a:ext cx="279200" cy="569533"/>
          </a:xfrm>
          <a:prstGeom prst="rightArrow">
            <a:avLst/>
          </a:prstGeom>
          <a:solidFill>
            <a:schemeClr val="bg1">
              <a:lumMod val="65000"/>
            </a:schemeClr>
          </a:solidFill>
          <a:ln w="22225" cap="flat" cmpd="sng" algn="ctr">
            <a:solidFill>
              <a:schemeClr val="tx1"/>
            </a:solidFill>
            <a:prstDash val="solid"/>
            <a:round/>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defTabSz="457200" eaLnBrk="1" fontAlgn="auto" hangingPunct="1">
              <a:spcBef>
                <a:spcPts val="0"/>
              </a:spcBef>
              <a:spcAft>
                <a:spcPts val="0"/>
              </a:spcAft>
              <a:defRPr/>
            </a:pPr>
            <a:endParaRPr lang="en-US" sz="1600" dirty="0">
              <a:solidFill>
                <a:srgbClr val="000000"/>
              </a:solidFill>
            </a:endParaRPr>
          </a:p>
        </p:txBody>
      </p:sp>
      <p:sp>
        <p:nvSpPr>
          <p:cNvPr id="16" name="Right Arrow 15"/>
          <p:cNvSpPr/>
          <p:nvPr/>
        </p:nvSpPr>
        <p:spPr bwMode="auto">
          <a:xfrm>
            <a:off x="6194277" y="3309814"/>
            <a:ext cx="279200" cy="569533"/>
          </a:xfrm>
          <a:prstGeom prst="rightArrow">
            <a:avLst/>
          </a:prstGeom>
          <a:solidFill>
            <a:schemeClr val="bg1">
              <a:lumMod val="65000"/>
            </a:schemeClr>
          </a:solidFill>
          <a:ln w="22225" cap="flat" cmpd="sng" algn="ctr">
            <a:solidFill>
              <a:schemeClr val="tx1"/>
            </a:solidFill>
            <a:prstDash val="solid"/>
            <a:round/>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defTabSz="457200" eaLnBrk="1" fontAlgn="auto" hangingPunct="1">
              <a:spcBef>
                <a:spcPts val="0"/>
              </a:spcBef>
              <a:spcAft>
                <a:spcPts val="0"/>
              </a:spcAft>
              <a:defRPr/>
            </a:pPr>
            <a:endParaRPr lang="en-US" sz="1600" dirty="0">
              <a:solidFill>
                <a:srgbClr val="000000"/>
              </a:solidFill>
            </a:endParaRPr>
          </a:p>
        </p:txBody>
      </p:sp>
      <p:sp>
        <p:nvSpPr>
          <p:cNvPr id="93211" name="TextBox 1"/>
          <p:cNvSpPr txBox="1">
            <a:spLocks noChangeArrowheads="1"/>
          </p:cNvSpPr>
          <p:nvPr/>
        </p:nvSpPr>
        <p:spPr bwMode="auto">
          <a:xfrm>
            <a:off x="857250" y="5486400"/>
            <a:ext cx="80581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rgbClr val="144060"/>
                </a:solidFill>
                <a:latin typeface="Franklin Gothic Book" pitchFamily="34" charset="0"/>
                <a:ea typeface="Franklin Gothic Book" pitchFamily="34" charset="0"/>
                <a:cs typeface="Franklin Gothic Book" pitchFamily="34" charset="0"/>
              </a:defRPr>
            </a:lvl1pPr>
            <a:lvl2pPr marL="742950" indent="-285750" defTabSz="457200">
              <a:spcBef>
                <a:spcPct val="20000"/>
              </a:spcBef>
              <a:buFont typeface="Arial" pitchFamily="34" charset="0"/>
              <a:buChar char="–"/>
              <a:defRPr sz="2800">
                <a:solidFill>
                  <a:srgbClr val="144060"/>
                </a:solidFill>
                <a:latin typeface="Franklin Gothic Book" pitchFamily="34" charset="0"/>
                <a:ea typeface="Franklin Gothic Book" pitchFamily="34" charset="0"/>
                <a:cs typeface="Franklin Gothic Book" pitchFamily="34" charset="0"/>
              </a:defRPr>
            </a:lvl2pPr>
            <a:lvl3pPr marL="1143000" indent="-228600" defTabSz="457200">
              <a:spcBef>
                <a:spcPct val="20000"/>
              </a:spcBef>
              <a:buFont typeface="Arial" pitchFamily="34" charset="0"/>
              <a:buChar char="•"/>
              <a:defRPr sz="2400">
                <a:solidFill>
                  <a:srgbClr val="144060"/>
                </a:solidFill>
                <a:latin typeface="Franklin Gothic Book" pitchFamily="34" charset="0"/>
                <a:ea typeface="Franklin Gothic Book" pitchFamily="34" charset="0"/>
                <a:cs typeface="Franklin Gothic Book" pitchFamily="34" charset="0"/>
              </a:defRPr>
            </a:lvl3pPr>
            <a:lvl4pPr marL="16002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4pPr>
            <a:lvl5pPr marL="2057400" indent="-228600" defTabSz="457200">
              <a:spcBef>
                <a:spcPct val="20000"/>
              </a:spcBef>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144060"/>
                </a:solidFill>
                <a:latin typeface="Franklin Gothic Book" pitchFamily="34" charset="0"/>
                <a:ea typeface="Franklin Gothic Book" pitchFamily="34" charset="0"/>
                <a:cs typeface="Franklin Gothic Book" pitchFamily="34" charset="0"/>
              </a:defRPr>
            </a:lvl9pPr>
          </a:lstStyle>
          <a:p>
            <a:pPr algn="ctr" eaLnBrk="1" hangingPunct="1">
              <a:spcBef>
                <a:spcPct val="0"/>
              </a:spcBef>
              <a:buFontTx/>
              <a:buNone/>
            </a:pPr>
            <a:r>
              <a:rPr lang="en-US" altLang="en-US" sz="2400">
                <a:solidFill>
                  <a:srgbClr val="000000"/>
                </a:solidFill>
                <a:latin typeface="Franklin Gothic Demi" pitchFamily="34" charset="0"/>
                <a:cs typeface="Arial" pitchFamily="34" charset="0"/>
              </a:rPr>
              <a:t>Quality </a:t>
            </a:r>
            <a:r>
              <a:rPr lang="en-US" altLang="en-US" sz="2400">
                <a:solidFill>
                  <a:srgbClr val="000000"/>
                </a:solidFill>
                <a:latin typeface="Franklin Gothic Demi" pitchFamily="34" charset="0"/>
                <a:cs typeface="Arial" pitchFamily="34" charset="0"/>
                <a:sym typeface="Wingdings" pitchFamily="2" charset="2"/>
              </a:rPr>
              <a:t></a:t>
            </a:r>
            <a:r>
              <a:rPr lang="en-US" altLang="en-US" sz="2400">
                <a:solidFill>
                  <a:srgbClr val="000000"/>
                </a:solidFill>
                <a:latin typeface="Franklin Gothic Demi" pitchFamily="34" charset="0"/>
                <a:cs typeface="Arial" pitchFamily="34" charset="0"/>
              </a:rPr>
              <a:t> Engagement </a:t>
            </a:r>
            <a:r>
              <a:rPr lang="en-US" altLang="en-US" sz="2400">
                <a:solidFill>
                  <a:srgbClr val="000000"/>
                </a:solidFill>
                <a:latin typeface="Franklin Gothic Demi" pitchFamily="34" charset="0"/>
                <a:cs typeface="Arial" pitchFamily="34" charset="0"/>
                <a:sym typeface="Wingdings" pitchFamily="2" charset="2"/>
              </a:rPr>
              <a:t> </a:t>
            </a:r>
            <a:r>
              <a:rPr lang="en-US" altLang="en-US" sz="2400">
                <a:solidFill>
                  <a:srgbClr val="000000"/>
                </a:solidFill>
                <a:latin typeface="Franklin Gothic Demi" pitchFamily="34" charset="0"/>
                <a:cs typeface="Arial" pitchFamily="34" charset="0"/>
              </a:rPr>
              <a:t>Skills </a:t>
            </a:r>
            <a:r>
              <a:rPr lang="en-US" altLang="en-US" sz="2400">
                <a:solidFill>
                  <a:srgbClr val="000000"/>
                </a:solidFill>
                <a:latin typeface="Franklin Gothic Demi" pitchFamily="34" charset="0"/>
                <a:cs typeface="Arial" pitchFamily="34" charset="0"/>
                <a:sym typeface="Wingdings" pitchFamily="2" charset="2"/>
              </a:rPr>
              <a:t> </a:t>
            </a:r>
            <a:r>
              <a:rPr lang="en-US" altLang="en-US" sz="2400">
                <a:solidFill>
                  <a:srgbClr val="000000"/>
                </a:solidFill>
                <a:latin typeface="Franklin Gothic Demi" pitchFamily="34" charset="0"/>
                <a:cs typeface="Arial" pitchFamily="34" charset="0"/>
              </a:rPr>
              <a:t>Transfer</a:t>
            </a:r>
            <a:br>
              <a:rPr lang="en-US" altLang="en-US" sz="2400">
                <a:solidFill>
                  <a:srgbClr val="000000"/>
                </a:solidFill>
                <a:latin typeface="Franklin Gothic Demi" pitchFamily="34" charset="0"/>
                <a:cs typeface="Arial" pitchFamily="34" charset="0"/>
              </a:rPr>
            </a:br>
            <a:r>
              <a:rPr lang="en-US" altLang="en-US" sz="2800" b="1">
                <a:solidFill>
                  <a:srgbClr val="E46C0A"/>
                </a:solidFill>
                <a:latin typeface="Franklin Gothic Demi" pitchFamily="34" charset="0"/>
                <a:cs typeface="Arial" pitchFamily="34" charset="0"/>
              </a:rPr>
              <a:t>QuEST</a:t>
            </a:r>
            <a:endParaRPr lang="en-US" altLang="en-US" sz="2800" b="1">
              <a:solidFill>
                <a:srgbClr val="E46C0A"/>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latin typeface="Franklin Gothic Demi" pitchFamily="34" charset="0"/>
                <a:cs typeface="Franklin Gothic Demi" pitchFamily="34" charset="0"/>
              </a:rPr>
              <a:t>Where SEL Skills Matter</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200400" y="3048000"/>
            <a:ext cx="2743200" cy="1447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r>
              <a:rPr lang="en-US" sz="2800" b="1" dirty="0">
                <a:solidFill>
                  <a:srgbClr val="0070C0"/>
                </a:solidFill>
              </a:rPr>
              <a:t>After School</a:t>
            </a:r>
          </a:p>
          <a:p>
            <a:pPr algn="ctr" defTabSz="457200" eaLnBrk="1" hangingPunct="1">
              <a:defRPr/>
            </a:pPr>
            <a:r>
              <a:rPr lang="en-US" sz="2800" b="1" dirty="0">
                <a:solidFill>
                  <a:srgbClr val="0070C0"/>
                </a:solidFill>
              </a:rPr>
              <a:t>Programs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latin typeface="Franklin Gothic Demi" pitchFamily="34" charset="0"/>
                <a:cs typeface="Franklin Gothic Demi" pitchFamily="34" charset="0"/>
              </a:rPr>
              <a:t>The Real Readiness Challenge</a:t>
            </a:r>
          </a:p>
        </p:txBody>
      </p:sp>
      <p:sp>
        <p:nvSpPr>
          <p:cNvPr id="3" name="Content Placeholder 2"/>
          <p:cNvSpPr>
            <a:spLocks noGrp="1"/>
          </p:cNvSpPr>
          <p:nvPr>
            <p:ph idx="1"/>
          </p:nvPr>
        </p:nvSpPr>
        <p:spPr/>
        <p:txBody>
          <a:bodyPr/>
          <a:lstStyle/>
          <a:p>
            <a:pPr marL="0" indent="0">
              <a:buFont typeface="Arial" pitchFamily="34" charset="0"/>
              <a:buNone/>
              <a:defRPr/>
            </a:pPr>
            <a:r>
              <a:rPr lang="en-US" sz="2800" dirty="0" smtClean="0"/>
              <a:t>If SEL Skills are critical to the achievement of broader public policy goals, the systems and settings responsible for those goals have three choices:</a:t>
            </a:r>
          </a:p>
          <a:p>
            <a:pPr>
              <a:defRPr/>
            </a:pPr>
            <a:r>
              <a:rPr lang="en-US" sz="2800" dirty="0" smtClean="0"/>
              <a:t>Continue business as usual and fail to meet accountability targets</a:t>
            </a:r>
          </a:p>
          <a:p>
            <a:pPr>
              <a:defRPr/>
            </a:pPr>
            <a:r>
              <a:rPr lang="en-US" sz="2800" dirty="0" smtClean="0"/>
              <a:t>Significantly revamp practice to support SEL skill development</a:t>
            </a:r>
          </a:p>
          <a:p>
            <a:pPr>
              <a:defRPr/>
            </a:pPr>
            <a:r>
              <a:rPr lang="en-US" sz="2800" dirty="0" smtClean="0"/>
              <a:t>Partner with practitioners who focus on SEL</a:t>
            </a:r>
          </a:p>
          <a:p>
            <a:pPr>
              <a:defRPr/>
            </a:pP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613" y="4876800"/>
            <a:ext cx="7848600" cy="1524000"/>
          </a:xfrm>
        </p:spPr>
        <p:txBody>
          <a:bodyPr rtlCol="0">
            <a:noAutofit/>
          </a:bodyPr>
          <a:lstStyle/>
          <a:p>
            <a:pPr eaLnBrk="1" fontAlgn="auto" hangingPunct="1">
              <a:spcAft>
                <a:spcPts val="0"/>
              </a:spcAft>
              <a:defRPr/>
            </a:pPr>
            <a:r>
              <a:rPr lang="en-GB" b="1" kern="0" dirty="0" smtClean="0">
                <a:solidFill>
                  <a:schemeClr val="accent5">
                    <a:lumMod val="75000"/>
                  </a:schemeClr>
                </a:solidFill>
                <a:latin typeface="Trebuchet MS" pitchFamily="34" charset="0"/>
                <a:cs typeface="Arial"/>
              </a:rPr>
              <a:t>DISCUSSION</a:t>
            </a:r>
            <a:endParaRPr lang="en-US" b="1" dirty="0">
              <a:solidFill>
                <a:schemeClr val="accent5">
                  <a:lumMod val="75000"/>
                </a:schemeClr>
              </a:solidFill>
              <a:latin typeface="Trebuchet MS" pitchFamily="34" charset="0"/>
            </a:endParaRPr>
          </a:p>
        </p:txBody>
      </p:sp>
      <p:pic>
        <p:nvPicPr>
          <p:cNvPr id="97283"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3" descr="U:\Kimberlin\Communications\Logos\New\gfe logo-web colors 717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2" descr="http://www.atlantykron.org/reference/atlantykron-discussion-group.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00200"/>
            <a:ext cx="3629025"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eaLnBrk="1" hangingPunct="1"/>
            <a:r>
              <a:rPr lang="en-US" altLang="en-US" sz="3600" b="1" smtClean="0"/>
              <a:t>Participant Interface</a:t>
            </a:r>
          </a:p>
        </p:txBody>
      </p:sp>
      <p:pic>
        <p:nvPicPr>
          <p:cNvPr id="983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4112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50" y="6019800"/>
            <a:ext cx="1736725" cy="768350"/>
          </a:xfrm>
          <a:prstGeom prst="ellipse">
            <a:avLst/>
          </a:prstGeom>
          <a:solidFill>
            <a:schemeClr val="accent1">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Line Callout 3 2"/>
          <p:cNvSpPr/>
          <p:nvPr/>
        </p:nvSpPr>
        <p:spPr>
          <a:xfrm>
            <a:off x="304800" y="4130675"/>
            <a:ext cx="1008063" cy="1339850"/>
          </a:xfrm>
          <a:prstGeom prst="borderCallout3">
            <a:avLst>
              <a:gd name="adj1" fmla="val 18750"/>
              <a:gd name="adj2" fmla="val -8333"/>
              <a:gd name="adj3" fmla="val 18750"/>
              <a:gd name="adj4" fmla="val -16667"/>
              <a:gd name="adj5" fmla="val 100000"/>
              <a:gd name="adj6" fmla="val -16667"/>
              <a:gd name="adj7" fmla="val 140391"/>
              <a:gd name="adj8" fmla="val 29479"/>
            </a:avLst>
          </a:prstGeom>
          <a:solidFill>
            <a:schemeClr val="accent6">
              <a:alpha val="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8310" name="TextBox 3"/>
          <p:cNvSpPr txBox="1">
            <a:spLocks noChangeArrowheads="1"/>
          </p:cNvSpPr>
          <p:nvPr/>
        </p:nvSpPr>
        <p:spPr bwMode="auto">
          <a:xfrm>
            <a:off x="381000" y="4178300"/>
            <a:ext cx="9318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b="1">
                <a:solidFill>
                  <a:srgbClr val="000000"/>
                </a:solidFill>
                <a:latin typeface="Trebuchet MS" pitchFamily="34" charset="0"/>
              </a:rPr>
              <a:t>Type your question here and press ENTER</a:t>
            </a:r>
          </a:p>
        </p:txBody>
      </p:sp>
      <p:sp>
        <p:nvSpPr>
          <p:cNvPr id="98311" name="TextBox 5"/>
          <p:cNvSpPr txBox="1">
            <a:spLocks noChangeArrowheads="1"/>
          </p:cNvSpPr>
          <p:nvPr/>
        </p:nvSpPr>
        <p:spPr bwMode="auto">
          <a:xfrm>
            <a:off x="376238" y="367823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E46C0A"/>
                </a:solidFill>
              </a:rPr>
              <a:t>Q&amp;A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191000" y="2263775"/>
            <a:ext cx="4724400" cy="3298825"/>
          </a:xfrm>
        </p:spPr>
        <p:txBody>
          <a:bodyPr rtlCol="0">
            <a:normAutofit fontScale="62500" lnSpcReduction="20000"/>
          </a:bodyPr>
          <a:lstStyle/>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lnSpc>
                <a:spcPct val="120000"/>
              </a:lnSpc>
              <a:spcAft>
                <a:spcPts val="0"/>
              </a:spcAft>
              <a:buFont typeface="Arial" pitchFamily="34" charset="0"/>
              <a:buNone/>
              <a:defRPr/>
            </a:pPr>
            <a:endParaRPr lang="en-US" b="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3800" b="1" dirty="0" smtClean="0">
                <a:latin typeface="Trebuchet MS" pitchFamily="34" charset="0"/>
              </a:rPr>
              <a:t>Kathleen Traphagen</a:t>
            </a:r>
          </a:p>
          <a:p>
            <a:pPr marL="0" indent="0" algn="ctr" eaLnBrk="1" fontAlgn="auto" hangingPunct="1">
              <a:lnSpc>
                <a:spcPct val="120000"/>
              </a:lnSpc>
              <a:spcAft>
                <a:spcPts val="0"/>
              </a:spcAft>
              <a:buFont typeface="Arial" pitchFamily="34" charset="0"/>
              <a:buNone/>
              <a:defRPr/>
            </a:pPr>
            <a:r>
              <a:rPr lang="en-US" sz="3800" i="1" dirty="0" smtClean="0">
                <a:latin typeface="Trebuchet MS" pitchFamily="34" charset="0"/>
              </a:rPr>
              <a:t>Coordinator</a:t>
            </a:r>
          </a:p>
          <a:p>
            <a:pPr marL="0" indent="0" algn="ctr" eaLnBrk="1" fontAlgn="auto" hangingPunct="1">
              <a:lnSpc>
                <a:spcPct val="120000"/>
              </a:lnSpc>
              <a:spcAft>
                <a:spcPts val="0"/>
              </a:spcAft>
              <a:buFont typeface="Arial" pitchFamily="34" charset="0"/>
              <a:buNone/>
              <a:defRPr/>
            </a:pPr>
            <a:r>
              <a:rPr lang="en-US" sz="3800" dirty="0" smtClean="0">
                <a:latin typeface="Trebuchet MS" pitchFamily="34" charset="0"/>
              </a:rPr>
              <a:t>GFE’s Out-of-School Time </a:t>
            </a:r>
            <a:br>
              <a:rPr lang="en-US" sz="3800" dirty="0" smtClean="0">
                <a:latin typeface="Trebuchet MS" pitchFamily="34" charset="0"/>
              </a:rPr>
            </a:br>
            <a:r>
              <a:rPr lang="en-US" sz="3800" dirty="0" smtClean="0">
                <a:latin typeface="Trebuchet MS" pitchFamily="34" charset="0"/>
              </a:rPr>
              <a:t>Funder Network</a:t>
            </a:r>
          </a:p>
          <a:p>
            <a:pPr marL="0" indent="0" algn="ctr" eaLnBrk="1" fontAlgn="auto" hangingPunct="1">
              <a:lnSpc>
                <a:spcPct val="120000"/>
              </a:lnSpc>
              <a:spcAft>
                <a:spcPts val="0"/>
              </a:spcAft>
              <a:buFont typeface="Arial" pitchFamily="34" charset="0"/>
              <a:buNone/>
              <a:defRPr/>
            </a:pPr>
            <a:r>
              <a:rPr lang="en-US" sz="3800" dirty="0" smtClean="0">
                <a:latin typeface="Trebuchet MS" pitchFamily="34" charset="0"/>
              </a:rPr>
              <a:t>ostnetwork@edfunders.org</a:t>
            </a:r>
            <a:endParaRPr lang="en-US" sz="3800" dirty="0">
              <a:latin typeface="Trebuchet MS" pitchFamily="34" charset="0"/>
            </a:endParaRPr>
          </a:p>
        </p:txBody>
      </p:sp>
      <p:pic>
        <p:nvPicPr>
          <p:cNvPr id="100355"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3681413"/>
            <a:ext cx="4038600" cy="561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7" name="Picture 5" descr="Kathleen_Traphagen_20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3657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U:\Kimberlin\Communications\Logos\New\gfe logo-web colors 717k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886200" y="4572000"/>
            <a:ext cx="4959350" cy="1981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Franklin Gothic Medium Cond" panose="020B0606030402020204" pitchFamily="34" charset="0"/>
            </a:endParaRPr>
          </a:p>
        </p:txBody>
      </p:sp>
      <p:sp>
        <p:nvSpPr>
          <p:cNvPr id="28" name="TextBox 27"/>
          <p:cNvSpPr txBox="1"/>
          <p:nvPr/>
        </p:nvSpPr>
        <p:spPr>
          <a:xfrm>
            <a:off x="5276850" y="5287963"/>
            <a:ext cx="1060450" cy="439737"/>
          </a:xfrm>
          <a:prstGeom prst="rect">
            <a:avLst/>
          </a:prstGeom>
          <a:noFill/>
        </p:spPr>
        <p:txBody>
          <a:bodyPr>
            <a:spAutoFit/>
          </a:bodyPr>
          <a:lstStyle/>
          <a:p>
            <a:pPr algn="r">
              <a:lnSpc>
                <a:spcPts val="900"/>
              </a:lnSpc>
              <a:defRPr/>
            </a:pPr>
            <a:r>
              <a:rPr lang="en-US" sz="1050" b="1" dirty="0">
                <a:latin typeface="Franklin Gothic Medium Cond" panose="020B0606030402020204" pitchFamily="34" charset="0"/>
              </a:rPr>
              <a:t>An-Me Chung</a:t>
            </a:r>
          </a:p>
          <a:p>
            <a:pPr algn="r">
              <a:lnSpc>
                <a:spcPts val="900"/>
              </a:lnSpc>
              <a:defRPr/>
            </a:pPr>
            <a:r>
              <a:rPr lang="en-US" sz="1050" dirty="0">
                <a:latin typeface="Franklin Gothic Medium Cond" panose="020B0606030402020204" pitchFamily="34" charset="0"/>
              </a:rPr>
              <a:t>Mozilla </a:t>
            </a:r>
          </a:p>
          <a:p>
            <a:pPr algn="r">
              <a:lnSpc>
                <a:spcPts val="900"/>
              </a:lnSpc>
              <a:defRPr/>
            </a:pPr>
            <a:r>
              <a:rPr lang="en-US" sz="1050" dirty="0">
                <a:latin typeface="Franklin Gothic Medium Cond" panose="020B0606030402020204" pitchFamily="34" charset="0"/>
              </a:rPr>
              <a:t> Foundation</a:t>
            </a:r>
          </a:p>
        </p:txBody>
      </p:sp>
      <p:sp>
        <p:nvSpPr>
          <p:cNvPr id="29" name="Content Placeholder 2"/>
          <p:cNvSpPr>
            <a:spLocks noGrp="1"/>
          </p:cNvSpPr>
          <p:nvPr>
            <p:ph idx="1"/>
          </p:nvPr>
        </p:nvSpPr>
        <p:spPr>
          <a:xfrm>
            <a:off x="842962" y="1371600"/>
            <a:ext cx="7667625" cy="1371600"/>
          </a:xfrm>
        </p:spPr>
        <p:txBody>
          <a:bodyPr>
            <a:noAutofit/>
          </a:bodyPr>
          <a:lstStyle/>
          <a:p>
            <a:pPr marL="0" indent="0">
              <a:lnSpc>
                <a:spcPct val="150000"/>
              </a:lnSpc>
              <a:buNone/>
              <a:defRPr/>
            </a:pPr>
            <a:r>
              <a:rPr lang="en-US" sz="1600" dirty="0">
                <a:solidFill>
                  <a:schemeClr val="tx1">
                    <a:lumMod val="75000"/>
                    <a:lumOff val="25000"/>
                  </a:schemeClr>
                </a:solidFill>
                <a:latin typeface="Franklin Gothic Medium Cond" panose="020B0606030402020204" pitchFamily="34" charset="0"/>
              </a:rPr>
              <a:t>The Grantmakers for Education Out-of-School Time Funder Network was created in 2009 as a forum within GFE for philanthropic organizations interested in increasing access to high-quality OST experiences for young people and building systemic supports to sustain the field. Our primary strategies include sharing knowledge and effective practices; forging collaborations among grantmakers; and building alliances with K-12 education reform, child development and well-being, and other aligned grantmaking communities.</a:t>
            </a:r>
          </a:p>
          <a:p>
            <a:pPr marL="0" indent="0" algn="just">
              <a:buFont typeface="Arial" pitchFamily="34" charset="0"/>
              <a:buNone/>
              <a:defRPr/>
            </a:pPr>
            <a:endParaRPr lang="en-US" sz="1600" dirty="0">
              <a:solidFill>
                <a:schemeClr val="tx1">
                  <a:lumMod val="75000"/>
                  <a:lumOff val="25000"/>
                </a:schemeClr>
              </a:solidFill>
              <a:latin typeface="Franklin Gothic Medium Cond" panose="020B0606030402020204" pitchFamily="34" charset="0"/>
            </a:endParaRPr>
          </a:p>
        </p:txBody>
      </p:sp>
      <p:sp>
        <p:nvSpPr>
          <p:cNvPr id="30" name="Rectangle 29"/>
          <p:cNvSpPr/>
          <p:nvPr/>
        </p:nvSpPr>
        <p:spPr>
          <a:xfrm>
            <a:off x="304800" y="4594225"/>
            <a:ext cx="3581400" cy="198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Franklin Gothic Medium Cond" panose="020B0606030402020204" pitchFamily="34" charset="0"/>
            </a:endParaRPr>
          </a:p>
        </p:txBody>
      </p:sp>
      <p:sp>
        <p:nvSpPr>
          <p:cNvPr id="53255" name="TextBox 30"/>
          <p:cNvSpPr txBox="1">
            <a:spLocks noChangeArrowheads="1"/>
          </p:cNvSpPr>
          <p:nvPr/>
        </p:nvSpPr>
        <p:spPr bwMode="auto">
          <a:xfrm>
            <a:off x="457200" y="4800600"/>
            <a:ext cx="3276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ts val="1500"/>
              </a:lnSpc>
              <a:spcBef>
                <a:spcPct val="0"/>
              </a:spcBef>
              <a:buFontTx/>
              <a:buNone/>
            </a:pPr>
            <a:r>
              <a:rPr lang="en-US" altLang="en-US" sz="1600">
                <a:solidFill>
                  <a:schemeClr val="bg1"/>
                </a:solidFill>
                <a:latin typeface="Franklin Gothic Medium Cond" pitchFamily="34" charset="0"/>
              </a:rPr>
              <a:t>The GFE OST Funder Network is guided by its Steering Committee.</a:t>
            </a:r>
          </a:p>
        </p:txBody>
      </p:sp>
      <p:sp>
        <p:nvSpPr>
          <p:cNvPr id="32" name="TextBox 31"/>
          <p:cNvSpPr txBox="1"/>
          <p:nvPr/>
        </p:nvSpPr>
        <p:spPr>
          <a:xfrm>
            <a:off x="5940425" y="5851525"/>
            <a:ext cx="1562100" cy="438150"/>
          </a:xfrm>
          <a:prstGeom prst="rect">
            <a:avLst/>
          </a:prstGeom>
          <a:noFill/>
        </p:spPr>
        <p:txBody>
          <a:bodyPr>
            <a:spAutoFit/>
          </a:bodyPr>
          <a:lstStyle/>
          <a:p>
            <a:pPr algn="r">
              <a:lnSpc>
                <a:spcPts val="900"/>
              </a:lnSpc>
              <a:defRPr/>
            </a:pPr>
            <a:r>
              <a:rPr lang="en-US" sz="1050" b="1" dirty="0">
                <a:latin typeface="Franklin Gothic Medium Cond" panose="020B0606030402020204" pitchFamily="34" charset="0"/>
              </a:rPr>
              <a:t>Sanjiv Rao</a:t>
            </a:r>
          </a:p>
          <a:p>
            <a:pPr algn="r">
              <a:lnSpc>
                <a:spcPts val="900"/>
              </a:lnSpc>
              <a:defRPr/>
            </a:pPr>
            <a:r>
              <a:rPr lang="en-US" sz="1050" dirty="0">
                <a:latin typeface="Franklin Gothic Medium Cond" panose="020B0606030402020204" pitchFamily="34" charset="0"/>
              </a:rPr>
              <a:t>Ford </a:t>
            </a:r>
            <a:br>
              <a:rPr lang="en-US" sz="1050" dirty="0">
                <a:latin typeface="Franklin Gothic Medium Cond" panose="020B0606030402020204" pitchFamily="34" charset="0"/>
              </a:rPr>
            </a:br>
            <a:r>
              <a:rPr lang="en-US" sz="1050" dirty="0">
                <a:latin typeface="Franklin Gothic Medium Cond" panose="020B0606030402020204" pitchFamily="34" charset="0"/>
              </a:rPr>
              <a:t>Foundation</a:t>
            </a:r>
          </a:p>
        </p:txBody>
      </p:sp>
      <p:sp>
        <p:nvSpPr>
          <p:cNvPr id="33" name="TextBox 32"/>
          <p:cNvSpPr txBox="1"/>
          <p:nvPr/>
        </p:nvSpPr>
        <p:spPr>
          <a:xfrm>
            <a:off x="7229475" y="5311775"/>
            <a:ext cx="1524000" cy="438150"/>
          </a:xfrm>
          <a:prstGeom prst="rect">
            <a:avLst/>
          </a:prstGeom>
          <a:noFill/>
        </p:spPr>
        <p:txBody>
          <a:bodyPr>
            <a:spAutoFit/>
          </a:bodyPr>
          <a:lstStyle/>
          <a:p>
            <a:pPr algn="r">
              <a:lnSpc>
                <a:spcPts val="900"/>
              </a:lnSpc>
              <a:defRPr/>
            </a:pPr>
            <a:r>
              <a:rPr lang="en-US" sz="1050" b="1" dirty="0">
                <a:latin typeface="Franklin Gothic Medium Cond" panose="020B0606030402020204" pitchFamily="34" charset="0"/>
              </a:rPr>
              <a:t>Carol Tang</a:t>
            </a:r>
          </a:p>
          <a:p>
            <a:pPr algn="r">
              <a:lnSpc>
                <a:spcPts val="900"/>
              </a:lnSpc>
              <a:defRPr/>
            </a:pPr>
            <a:r>
              <a:rPr lang="en-US" sz="1050" dirty="0">
                <a:latin typeface="Franklin Gothic Medium Cond" panose="020B0606030402020204" pitchFamily="34" charset="0"/>
              </a:rPr>
              <a:t>S.D. Bechtel, Jr.  </a:t>
            </a:r>
          </a:p>
          <a:p>
            <a:pPr algn="r">
              <a:lnSpc>
                <a:spcPts val="900"/>
              </a:lnSpc>
              <a:defRPr/>
            </a:pPr>
            <a:r>
              <a:rPr lang="en-US" sz="1050" dirty="0">
                <a:latin typeface="Franklin Gothic Medium Cond" panose="020B0606030402020204" pitchFamily="34" charset="0"/>
              </a:rPr>
              <a:t>Foundation</a:t>
            </a:r>
          </a:p>
        </p:txBody>
      </p:sp>
      <p:sp>
        <p:nvSpPr>
          <p:cNvPr id="34" name="TextBox 33"/>
          <p:cNvSpPr txBox="1"/>
          <p:nvPr/>
        </p:nvSpPr>
        <p:spPr>
          <a:xfrm>
            <a:off x="4286250" y="4651375"/>
            <a:ext cx="781050" cy="554038"/>
          </a:xfrm>
          <a:prstGeom prst="rect">
            <a:avLst/>
          </a:prstGeom>
          <a:noFill/>
        </p:spPr>
        <p:txBody>
          <a:bodyPr wrap="none">
            <a:spAutoFit/>
          </a:bodyPr>
          <a:lstStyle/>
          <a:p>
            <a:pPr algn="r">
              <a:lnSpc>
                <a:spcPts val="900"/>
              </a:lnSpc>
              <a:defRPr/>
            </a:pPr>
            <a:r>
              <a:rPr lang="en-US" sz="1050" i="1" dirty="0">
                <a:latin typeface="Franklin Gothic Medium Cond" panose="020B0606030402020204" pitchFamily="34" charset="0"/>
              </a:rPr>
              <a:t>Co-Chair:</a:t>
            </a:r>
          </a:p>
          <a:p>
            <a:pPr algn="r">
              <a:lnSpc>
                <a:spcPts val="900"/>
              </a:lnSpc>
              <a:defRPr/>
            </a:pPr>
            <a:r>
              <a:rPr lang="en-US" sz="1050" b="1" dirty="0">
                <a:latin typeface="Franklin Gothic Medium Cond" panose="020B0606030402020204" pitchFamily="34" charset="0"/>
              </a:rPr>
              <a:t>Dara Rose</a:t>
            </a:r>
          </a:p>
          <a:p>
            <a:pPr algn="r">
              <a:lnSpc>
                <a:spcPts val="900"/>
              </a:lnSpc>
              <a:defRPr/>
            </a:pPr>
            <a:r>
              <a:rPr lang="en-US" sz="1050" dirty="0">
                <a:latin typeface="Franklin Gothic Medium Cond" panose="020B0606030402020204" pitchFamily="34" charset="0"/>
              </a:rPr>
              <a:t>The Wallace</a:t>
            </a:r>
          </a:p>
          <a:p>
            <a:pPr algn="r">
              <a:lnSpc>
                <a:spcPts val="900"/>
              </a:lnSpc>
              <a:defRPr/>
            </a:pPr>
            <a:r>
              <a:rPr lang="en-US" sz="1050" dirty="0">
                <a:latin typeface="Franklin Gothic Medium Cond" panose="020B0606030402020204" pitchFamily="34" charset="0"/>
              </a:rPr>
              <a:t>Foundation</a:t>
            </a:r>
          </a:p>
        </p:txBody>
      </p:sp>
      <p:sp>
        <p:nvSpPr>
          <p:cNvPr id="35" name="TextBox 34"/>
          <p:cNvSpPr txBox="1"/>
          <p:nvPr/>
        </p:nvSpPr>
        <p:spPr>
          <a:xfrm>
            <a:off x="4002088" y="5278438"/>
            <a:ext cx="1104900" cy="668337"/>
          </a:xfrm>
          <a:prstGeom prst="rect">
            <a:avLst/>
          </a:prstGeom>
          <a:noFill/>
        </p:spPr>
        <p:txBody>
          <a:bodyPr>
            <a:spAutoFit/>
          </a:bodyPr>
          <a:lstStyle/>
          <a:p>
            <a:pPr algn="r">
              <a:lnSpc>
                <a:spcPts val="900"/>
              </a:lnSpc>
              <a:defRPr/>
            </a:pPr>
            <a:r>
              <a:rPr lang="en-US" sz="1050" i="1" dirty="0">
                <a:latin typeface="Franklin Gothic Medium Cond" panose="020B0606030402020204" pitchFamily="34" charset="0"/>
              </a:rPr>
              <a:t>Co-Chair:</a:t>
            </a:r>
          </a:p>
          <a:p>
            <a:pPr algn="r">
              <a:lnSpc>
                <a:spcPts val="900"/>
              </a:lnSpc>
              <a:defRPr/>
            </a:pPr>
            <a:r>
              <a:rPr lang="en-US" sz="1050" b="1" dirty="0">
                <a:latin typeface="Franklin Gothic Medium Cond" panose="020B0606030402020204" pitchFamily="34" charset="0"/>
              </a:rPr>
              <a:t>Jeff Sunshine</a:t>
            </a:r>
          </a:p>
          <a:p>
            <a:pPr algn="r">
              <a:lnSpc>
                <a:spcPts val="900"/>
              </a:lnSpc>
              <a:defRPr/>
            </a:pPr>
            <a:r>
              <a:rPr lang="en-US" sz="1050" dirty="0">
                <a:latin typeface="Franklin Gothic Medium Cond" panose="020B0606030402020204" pitchFamily="34" charset="0"/>
              </a:rPr>
              <a:t>David and Lucile Packard </a:t>
            </a:r>
          </a:p>
          <a:p>
            <a:pPr algn="r">
              <a:lnSpc>
                <a:spcPts val="900"/>
              </a:lnSpc>
              <a:defRPr/>
            </a:pPr>
            <a:r>
              <a:rPr lang="en-US" sz="1050" dirty="0">
                <a:latin typeface="Franklin Gothic Medium Cond" panose="020B0606030402020204" pitchFamily="34" charset="0"/>
              </a:rPr>
              <a:t>Foundation</a:t>
            </a:r>
          </a:p>
        </p:txBody>
      </p:sp>
      <p:sp>
        <p:nvSpPr>
          <p:cNvPr id="36" name="TextBox 35"/>
          <p:cNvSpPr txBox="1"/>
          <p:nvPr/>
        </p:nvSpPr>
        <p:spPr>
          <a:xfrm>
            <a:off x="5562600" y="4651375"/>
            <a:ext cx="774700" cy="438150"/>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Dale Anglin</a:t>
            </a:r>
          </a:p>
          <a:p>
            <a:pPr algn="r">
              <a:lnSpc>
                <a:spcPts val="900"/>
              </a:lnSpc>
              <a:defRPr/>
            </a:pPr>
            <a:r>
              <a:rPr lang="en-US" sz="1050" dirty="0">
                <a:latin typeface="Franklin Gothic Medium Cond" panose="020B0606030402020204" pitchFamily="34" charset="0"/>
              </a:rPr>
              <a:t>Victoria</a:t>
            </a:r>
          </a:p>
          <a:p>
            <a:pPr algn="r">
              <a:lnSpc>
                <a:spcPts val="900"/>
              </a:lnSpc>
              <a:defRPr/>
            </a:pPr>
            <a:r>
              <a:rPr lang="en-US" sz="1050" dirty="0">
                <a:latin typeface="Franklin Gothic Medium Cond" panose="020B0606030402020204" pitchFamily="34" charset="0"/>
              </a:rPr>
              <a:t> Foundation</a:t>
            </a:r>
          </a:p>
        </p:txBody>
      </p:sp>
      <p:sp>
        <p:nvSpPr>
          <p:cNvPr id="37" name="TextBox 36"/>
          <p:cNvSpPr txBox="1"/>
          <p:nvPr/>
        </p:nvSpPr>
        <p:spPr>
          <a:xfrm>
            <a:off x="5378450" y="5802313"/>
            <a:ext cx="1008063" cy="438150"/>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Gwynn Hughes</a:t>
            </a:r>
          </a:p>
          <a:p>
            <a:pPr algn="r">
              <a:lnSpc>
                <a:spcPts val="900"/>
              </a:lnSpc>
              <a:defRPr/>
            </a:pPr>
            <a:r>
              <a:rPr lang="en-US" sz="1050" dirty="0">
                <a:latin typeface="Franklin Gothic Medium Cond" panose="020B0606030402020204" pitchFamily="34" charset="0"/>
              </a:rPr>
              <a:t>Charles Stewart </a:t>
            </a:r>
            <a:br>
              <a:rPr lang="en-US" sz="1050" dirty="0">
                <a:latin typeface="Franklin Gothic Medium Cond" panose="020B0606030402020204" pitchFamily="34" charset="0"/>
              </a:rPr>
            </a:br>
            <a:r>
              <a:rPr lang="en-US" sz="1050" dirty="0">
                <a:latin typeface="Franklin Gothic Medium Cond" panose="020B0606030402020204" pitchFamily="34" charset="0"/>
              </a:rPr>
              <a:t>Mott Foundation</a:t>
            </a:r>
          </a:p>
        </p:txBody>
      </p:sp>
      <p:sp>
        <p:nvSpPr>
          <p:cNvPr id="38" name="TextBox 37"/>
          <p:cNvSpPr txBox="1"/>
          <p:nvPr/>
        </p:nvSpPr>
        <p:spPr>
          <a:xfrm>
            <a:off x="6683375" y="4665663"/>
            <a:ext cx="819150" cy="554037"/>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Wayne Jones</a:t>
            </a:r>
          </a:p>
          <a:p>
            <a:pPr algn="r">
              <a:lnSpc>
                <a:spcPts val="900"/>
              </a:lnSpc>
              <a:defRPr/>
            </a:pPr>
            <a:r>
              <a:rPr lang="en-US" sz="1050" dirty="0">
                <a:latin typeface="Franklin Gothic Medium Cond" panose="020B0606030402020204" pitchFamily="34" charset="0"/>
              </a:rPr>
              <a:t>The Heinz </a:t>
            </a:r>
            <a:br>
              <a:rPr lang="en-US" sz="1050" dirty="0">
                <a:latin typeface="Franklin Gothic Medium Cond" panose="020B0606030402020204" pitchFamily="34" charset="0"/>
              </a:rPr>
            </a:br>
            <a:r>
              <a:rPr lang="en-US" sz="1050" dirty="0">
                <a:latin typeface="Franklin Gothic Medium Cond" panose="020B0606030402020204" pitchFamily="34" charset="0"/>
              </a:rPr>
              <a:t>Endowments</a:t>
            </a:r>
          </a:p>
          <a:p>
            <a:pPr algn="r">
              <a:lnSpc>
                <a:spcPts val="900"/>
              </a:lnSpc>
              <a:defRPr/>
            </a:pPr>
            <a:endParaRPr lang="en-US" sz="1050" dirty="0">
              <a:latin typeface="Franklin Gothic Medium Cond" panose="020B0606030402020204" pitchFamily="34" charset="0"/>
            </a:endParaRPr>
          </a:p>
        </p:txBody>
      </p:sp>
      <p:sp>
        <p:nvSpPr>
          <p:cNvPr id="39" name="TextBox 38"/>
          <p:cNvSpPr txBox="1"/>
          <p:nvPr/>
        </p:nvSpPr>
        <p:spPr>
          <a:xfrm>
            <a:off x="6729413" y="5295900"/>
            <a:ext cx="803275" cy="439738"/>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Ron Ottinger</a:t>
            </a:r>
          </a:p>
          <a:p>
            <a:pPr algn="r">
              <a:lnSpc>
                <a:spcPts val="900"/>
              </a:lnSpc>
              <a:defRPr/>
            </a:pPr>
            <a:r>
              <a:rPr lang="en-US" sz="1050" dirty="0">
                <a:latin typeface="Franklin Gothic Medium Cond" panose="020B0606030402020204" pitchFamily="34" charset="0"/>
              </a:rPr>
              <a:t>Noyce </a:t>
            </a:r>
            <a:br>
              <a:rPr lang="en-US" sz="1050" dirty="0">
                <a:latin typeface="Franklin Gothic Medium Cond" panose="020B0606030402020204" pitchFamily="34" charset="0"/>
              </a:rPr>
            </a:br>
            <a:r>
              <a:rPr lang="en-US" sz="1050" dirty="0">
                <a:latin typeface="Franklin Gothic Medium Cond" panose="020B0606030402020204" pitchFamily="34" charset="0"/>
              </a:rPr>
              <a:t>Foundation</a:t>
            </a:r>
          </a:p>
        </p:txBody>
      </p:sp>
      <p:sp>
        <p:nvSpPr>
          <p:cNvPr id="40" name="TextBox 39"/>
          <p:cNvSpPr txBox="1"/>
          <p:nvPr/>
        </p:nvSpPr>
        <p:spPr>
          <a:xfrm>
            <a:off x="7705725" y="4670425"/>
            <a:ext cx="1047750" cy="554038"/>
          </a:xfrm>
          <a:prstGeom prst="rect">
            <a:avLst/>
          </a:prstGeom>
          <a:noFill/>
        </p:spPr>
        <p:txBody>
          <a:bodyPr wrap="none">
            <a:spAutoFit/>
          </a:bodyPr>
          <a:lstStyle/>
          <a:p>
            <a:pPr algn="r">
              <a:lnSpc>
                <a:spcPts val="900"/>
              </a:lnSpc>
              <a:defRPr/>
            </a:pPr>
            <a:r>
              <a:rPr lang="en-US" sz="1050" b="1" dirty="0">
                <a:latin typeface="Franklin Gothic Medium Cond" panose="020B0606030402020204" pitchFamily="34" charset="0"/>
              </a:rPr>
              <a:t>Jody Rosentswieg</a:t>
            </a:r>
          </a:p>
          <a:p>
            <a:pPr algn="r">
              <a:lnSpc>
                <a:spcPts val="900"/>
              </a:lnSpc>
              <a:defRPr/>
            </a:pPr>
            <a:r>
              <a:rPr lang="en-US" sz="1050" dirty="0">
                <a:latin typeface="Franklin Gothic Medium Cond" panose="020B0606030402020204" pitchFamily="34" charset="0"/>
              </a:rPr>
              <a:t>Raikes </a:t>
            </a:r>
            <a:br>
              <a:rPr lang="en-US" sz="1050" dirty="0">
                <a:latin typeface="Franklin Gothic Medium Cond" panose="020B0606030402020204" pitchFamily="34" charset="0"/>
              </a:rPr>
            </a:br>
            <a:r>
              <a:rPr lang="en-US" sz="1050" dirty="0">
                <a:latin typeface="Franklin Gothic Medium Cond" panose="020B0606030402020204" pitchFamily="34" charset="0"/>
              </a:rPr>
              <a:t>Foundation</a:t>
            </a:r>
          </a:p>
          <a:p>
            <a:pPr algn="r">
              <a:lnSpc>
                <a:spcPts val="900"/>
              </a:lnSpc>
              <a:defRPr/>
            </a:pPr>
            <a:endParaRPr lang="en-US" sz="1050" dirty="0">
              <a:latin typeface="Franklin Gothic Medium Cond" panose="020B0606030402020204" pitchFamily="34" charset="0"/>
            </a:endParaRPr>
          </a:p>
        </p:txBody>
      </p:sp>
      <p:sp>
        <p:nvSpPr>
          <p:cNvPr id="43" name="Footer Placeholder 15"/>
          <p:cNvSpPr>
            <a:spLocks noGrp="1"/>
          </p:cNvSpPr>
          <p:nvPr>
            <p:ph type="ftr" sz="quarter" idx="11"/>
          </p:nvPr>
        </p:nvSpPr>
        <p:spPr>
          <a:xfrm>
            <a:off x="6248400" y="6492875"/>
            <a:ext cx="2895600" cy="365125"/>
          </a:xfrm>
        </p:spPr>
        <p:txBody>
          <a:bodyPr/>
          <a:lstStyle/>
          <a:p>
            <a:pPr algn="r">
              <a:defRPr/>
            </a:pPr>
            <a:r>
              <a:rPr lang="en-US" dirty="0" smtClean="0">
                <a:latin typeface="Franklin Gothic Medium Cond" panose="020B0606030402020204" pitchFamily="34" charset="0"/>
              </a:rPr>
              <a:t>edfunders.org</a:t>
            </a:r>
            <a:endParaRPr lang="en-US" dirty="0">
              <a:latin typeface="Franklin Gothic Medium Cond" panose="020B06060304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8788" y="3579813"/>
            <a:ext cx="4035425" cy="566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79" name="Picture 3" descr="U:\Kimberlin\Communications\Logos\New\gfe logo-web colors 717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90600" y="1600200"/>
            <a:ext cx="7010400" cy="2432050"/>
          </a:xfrm>
          <a:prstGeom prst="rect">
            <a:avLst/>
          </a:prstGeom>
          <a:noFill/>
        </p:spPr>
        <p:txBody>
          <a:bodyPr>
            <a:spAutoFit/>
          </a:bodyPr>
          <a:lstStyle/>
          <a:p>
            <a:pPr algn="ctr" eaLnBrk="1" fontAlgn="auto" hangingPunct="1">
              <a:spcBef>
                <a:spcPts val="0"/>
              </a:spcBef>
              <a:spcAft>
                <a:spcPts val="0"/>
              </a:spcAft>
              <a:defRPr/>
            </a:pPr>
            <a:r>
              <a:rPr lang="en-US" sz="4000" b="1" dirty="0">
                <a:solidFill>
                  <a:schemeClr val="accent5">
                    <a:lumMod val="75000"/>
                  </a:schemeClr>
                </a:solidFill>
                <a:latin typeface="Trebuchet MS" pitchFamily="34" charset="0"/>
                <a:cs typeface="+mn-cs"/>
              </a:rPr>
              <a:t>Join the next GFE Webinar</a:t>
            </a:r>
          </a:p>
          <a:p>
            <a:pPr algn="ctr">
              <a:defRPr/>
            </a:pPr>
            <a:r>
              <a:rPr lang="en-US" sz="4000" b="1" dirty="0">
                <a:solidFill>
                  <a:schemeClr val="accent5">
                    <a:lumMod val="75000"/>
                  </a:schemeClr>
                </a:solidFill>
                <a:latin typeface="Trebuchet MS" pitchFamily="34" charset="0"/>
              </a:rPr>
              <a:t>April 28, 2014 </a:t>
            </a:r>
          </a:p>
          <a:p>
            <a:pPr algn="ctr">
              <a:defRPr/>
            </a:pPr>
            <a:r>
              <a:rPr lang="en-US" sz="2800" b="1" dirty="0">
                <a:solidFill>
                  <a:schemeClr val="accent5">
                    <a:lumMod val="75000"/>
                  </a:schemeClr>
                </a:solidFill>
                <a:latin typeface="Trebuchet MS" pitchFamily="34" charset="0"/>
              </a:rPr>
              <a:t>1:00pm EST/10:00am PST </a:t>
            </a:r>
          </a:p>
          <a:p>
            <a:pPr algn="ctr" eaLnBrk="1" fontAlgn="auto" hangingPunct="1">
              <a:spcBef>
                <a:spcPts val="0"/>
              </a:spcBef>
              <a:spcAft>
                <a:spcPts val="0"/>
              </a:spcAft>
              <a:defRPr/>
            </a:pPr>
            <a:endParaRPr lang="en-US" sz="4000" b="1" dirty="0">
              <a:solidFill>
                <a:schemeClr val="accent6">
                  <a:lumMod val="75000"/>
                </a:schemeClr>
              </a:solidFill>
              <a:latin typeface="Trebuchet MS" pitchFamily="34" charset="0"/>
              <a:cs typeface="+mn-cs"/>
            </a:endParaRPr>
          </a:p>
        </p:txBody>
      </p:sp>
      <p:sp>
        <p:nvSpPr>
          <p:cNvPr id="3" name="TextBox 2"/>
          <p:cNvSpPr txBox="1"/>
          <p:nvPr/>
        </p:nvSpPr>
        <p:spPr>
          <a:xfrm>
            <a:off x="1295400" y="3392488"/>
            <a:ext cx="6705600" cy="2338387"/>
          </a:xfrm>
          <a:prstGeom prst="rect">
            <a:avLst/>
          </a:prstGeom>
          <a:noFill/>
        </p:spPr>
        <p:txBody>
          <a:bodyPr>
            <a:spAutoFit/>
          </a:bodyPr>
          <a:lstStyle/>
          <a:p>
            <a:pPr algn="ctr">
              <a:defRPr/>
            </a:pPr>
            <a:r>
              <a:rPr lang="en-US" sz="2400" dirty="0">
                <a:latin typeface="Trebuchet MS" pitchFamily="34" charset="0"/>
                <a:cs typeface="+mn-cs"/>
              </a:rPr>
              <a:t>Scaling Effective Professional Development for the Common Core: </a:t>
            </a:r>
          </a:p>
          <a:p>
            <a:pPr algn="ctr">
              <a:defRPr/>
            </a:pPr>
            <a:r>
              <a:rPr lang="en-US" sz="2400" dirty="0">
                <a:latin typeface="Trebuchet MS" pitchFamily="34" charset="0"/>
                <a:cs typeface="+mn-cs"/>
              </a:rPr>
              <a:t>What Should Funders Look for to Support Effective Professional Development?</a:t>
            </a:r>
          </a:p>
          <a:p>
            <a:pPr algn="ctr">
              <a:defRPr/>
            </a:pPr>
            <a:endParaRPr lang="en-US" dirty="0"/>
          </a:p>
          <a:p>
            <a:pPr algn="ctr">
              <a:defRPr/>
            </a:pPr>
            <a:r>
              <a:rPr lang="en-US" sz="3200" b="1" dirty="0">
                <a:solidFill>
                  <a:schemeClr val="accent5">
                    <a:lumMod val="75000"/>
                  </a:schemeClr>
                </a:solidFill>
                <a:latin typeface="Trebuchet MS" pitchFamily="34" charset="0"/>
                <a:cs typeface="+mn-cs"/>
              </a:rPr>
              <a:t>Register at www.edfunders.org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8200"/>
            <a:ext cx="7848600" cy="1524000"/>
          </a:xfrm>
        </p:spPr>
        <p:txBody>
          <a:bodyPr rtlCol="0">
            <a:noAutofit/>
          </a:bodyPr>
          <a:lstStyle/>
          <a:p>
            <a:pPr eaLnBrk="1" fontAlgn="auto" hangingPunct="1">
              <a:spcAft>
                <a:spcPts val="0"/>
              </a:spcAft>
              <a:defRPr/>
            </a:pPr>
            <a:r>
              <a:rPr lang="en-GB" b="1" kern="0" dirty="0" smtClean="0">
                <a:solidFill>
                  <a:schemeClr val="accent5">
                    <a:lumMod val="75000"/>
                  </a:schemeClr>
                </a:solidFill>
                <a:latin typeface="Trebuchet MS" pitchFamily="34" charset="0"/>
                <a:cs typeface="Arial"/>
              </a:rPr>
              <a:t>YOUR THOUGHTS?</a:t>
            </a:r>
            <a:endParaRPr lang="en-US" b="1" dirty="0">
              <a:solidFill>
                <a:schemeClr val="accent5">
                  <a:lumMod val="75000"/>
                </a:schemeClr>
              </a:solidFill>
              <a:latin typeface="Trebuchet MS" pitchFamily="34" charset="0"/>
            </a:endParaRPr>
          </a:p>
        </p:txBody>
      </p:sp>
      <p:pic>
        <p:nvPicPr>
          <p:cNvPr id="102403"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3" descr="U:\Kimberlin\Communications\Logos\New\gfe logo-web colors 717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descr="http://www.survey-reviews.net/wp-content/uploads/2012/02/onlinesurve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1600200"/>
            <a:ext cx="4708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19400"/>
            <a:ext cx="7848600" cy="1524000"/>
          </a:xfrm>
        </p:spPr>
        <p:txBody>
          <a:bodyPr rtlCol="0">
            <a:noAutofit/>
          </a:bodyPr>
          <a:lstStyle/>
          <a:p>
            <a:pPr eaLnBrk="1" fontAlgn="auto" hangingPunct="1">
              <a:spcAft>
                <a:spcPts val="0"/>
              </a:spcAft>
              <a:defRPr/>
            </a:pPr>
            <a:r>
              <a:rPr lang="en-GB" b="1" kern="0" dirty="0" smtClean="0">
                <a:solidFill>
                  <a:schemeClr val="accent5">
                    <a:lumMod val="75000"/>
                  </a:schemeClr>
                </a:solidFill>
                <a:latin typeface="Trebuchet MS" pitchFamily="34" charset="0"/>
                <a:cs typeface="Arial"/>
              </a:rPr>
              <a:t>THANK YOU</a:t>
            </a:r>
            <a:endParaRPr lang="en-US" b="1" dirty="0">
              <a:solidFill>
                <a:schemeClr val="accent5">
                  <a:lumMod val="75000"/>
                </a:schemeClr>
              </a:solidFill>
              <a:latin typeface="Trebuchet MS" pitchFamily="34" charset="0"/>
            </a:endParaRPr>
          </a:p>
        </p:txBody>
      </p:sp>
      <p:pic>
        <p:nvPicPr>
          <p:cNvPr id="103427"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3581400"/>
            <a:ext cx="4038600" cy="563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3" descr="U:\Kimberlin\Communications\Logos\New\gfe logo-web colors 717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078288" y="2332038"/>
            <a:ext cx="4724400" cy="3154362"/>
          </a:xfrm>
        </p:spPr>
        <p:txBody>
          <a:bodyPr rtlCol="0">
            <a:normAutofit fontScale="32500" lnSpcReduction="20000"/>
          </a:bodyPr>
          <a:lstStyle/>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dirty="0" smtClean="0">
              <a:latin typeface="Trebuchet MS" pitchFamily="34" charset="0"/>
            </a:endParaRPr>
          </a:p>
          <a:p>
            <a:pPr marL="0" indent="0" algn="ctr" eaLnBrk="1" fontAlgn="auto" hangingPunct="1">
              <a:spcAft>
                <a:spcPts val="0"/>
              </a:spcAft>
              <a:buFont typeface="Arial" pitchFamily="34" charset="0"/>
              <a:buNone/>
              <a:defRPr/>
            </a:pPr>
            <a:endParaRPr lang="en-US" b="1" dirty="0" smtClean="0">
              <a:latin typeface="Trebuchet MS" pitchFamily="34" charset="0"/>
            </a:endParaRPr>
          </a:p>
          <a:p>
            <a:pPr marL="0" indent="0" algn="ctr" eaLnBrk="1" fontAlgn="auto" hangingPunct="1">
              <a:lnSpc>
                <a:spcPct val="120000"/>
              </a:lnSpc>
              <a:spcAft>
                <a:spcPts val="0"/>
              </a:spcAft>
              <a:buFont typeface="Arial" pitchFamily="34" charset="0"/>
              <a:buNone/>
              <a:defRPr/>
            </a:pPr>
            <a:r>
              <a:rPr lang="en-US" sz="7400" b="1" dirty="0" smtClean="0">
                <a:latin typeface="Trebuchet MS" pitchFamily="34" charset="0"/>
              </a:rPr>
              <a:t>Celene Domitrovich</a:t>
            </a:r>
          </a:p>
          <a:p>
            <a:pPr marL="0" indent="0" algn="ctr" eaLnBrk="1" fontAlgn="auto" hangingPunct="1">
              <a:lnSpc>
                <a:spcPct val="120000"/>
              </a:lnSpc>
              <a:spcAft>
                <a:spcPts val="0"/>
              </a:spcAft>
              <a:buFont typeface="Arial" pitchFamily="34" charset="0"/>
              <a:buNone/>
              <a:defRPr/>
            </a:pPr>
            <a:r>
              <a:rPr lang="en-US" sz="7400" i="1" dirty="0" smtClean="0">
                <a:latin typeface="Trebuchet MS" pitchFamily="34" charset="0"/>
              </a:rPr>
              <a:t>Director of Research</a:t>
            </a:r>
          </a:p>
          <a:p>
            <a:pPr marL="0" indent="0" algn="ctr" eaLnBrk="1" fontAlgn="auto" hangingPunct="1">
              <a:lnSpc>
                <a:spcPct val="120000"/>
              </a:lnSpc>
              <a:spcAft>
                <a:spcPts val="0"/>
              </a:spcAft>
              <a:buFont typeface="Arial" pitchFamily="34" charset="0"/>
              <a:buNone/>
              <a:defRPr/>
            </a:pPr>
            <a:r>
              <a:rPr lang="en-US" sz="7400" dirty="0">
                <a:latin typeface="Trebuchet MS" pitchFamily="34" charset="0"/>
              </a:rPr>
              <a:t>Collaborative for Academic, Social, and Emotional Learning (CASEL)</a:t>
            </a:r>
          </a:p>
          <a:p>
            <a:pPr marL="0" indent="0" algn="ctr" eaLnBrk="1" fontAlgn="auto" hangingPunct="1">
              <a:lnSpc>
                <a:spcPct val="120000"/>
              </a:lnSpc>
              <a:spcAft>
                <a:spcPts val="0"/>
              </a:spcAft>
              <a:buFont typeface="Arial" pitchFamily="34" charset="0"/>
              <a:buNone/>
              <a:defRPr/>
            </a:pPr>
            <a:r>
              <a:rPr lang="en-US" sz="7400" b="1" u="sng" dirty="0">
                <a:solidFill>
                  <a:srgbClr val="0070C0"/>
                </a:solidFill>
                <a:latin typeface="Trebuchet MS" pitchFamily="34" charset="0"/>
                <a:hlinkClick r:id="rId2"/>
              </a:rPr>
              <a:t>casel.org</a:t>
            </a:r>
            <a:endParaRPr lang="en-US" sz="7400" b="1" u="sng" dirty="0">
              <a:solidFill>
                <a:srgbClr val="0070C0"/>
              </a:solidFill>
              <a:latin typeface="Trebuchet MS" pitchFamily="34" charset="0"/>
            </a:endParaRPr>
          </a:p>
        </p:txBody>
      </p:sp>
      <p:pic>
        <p:nvPicPr>
          <p:cNvPr id="54275" name="Picture 3" descr="U:\Kimberlin\Communications\Logos\New\gfe logo-web colors 717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8950"/>
            <a:ext cx="5145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p:cNvPicPr>
            <a:picLocks noChangeAspect="1"/>
          </p:cNvPicPr>
          <p:nvPr/>
        </p:nvPicPr>
        <p:blipFill>
          <a:blip r:embed="rId4">
            <a:extLst>
              <a:ext uri="{28A0092B-C50C-407E-A947-70E740481C1C}">
                <a14:useLocalDpi xmlns:a14="http://schemas.microsoft.com/office/drawing/2010/main" val="0"/>
              </a:ext>
            </a:extLst>
          </a:blip>
          <a:srcRect l="6944" t="9259"/>
          <a:stretch>
            <a:fillRect/>
          </a:stretch>
        </p:blipFill>
        <p:spPr bwMode="auto">
          <a:xfrm>
            <a:off x="608013" y="1935163"/>
            <a:ext cx="3470275"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3200" smtClean="0">
                <a:solidFill>
                  <a:srgbClr val="0070C0"/>
                </a:solidFill>
              </a:rPr>
              <a:t>Social and Emotional Learning (SEL)</a:t>
            </a:r>
          </a:p>
        </p:txBody>
      </p:sp>
      <p:sp>
        <p:nvSpPr>
          <p:cNvPr id="55299" name="Content Placeholder 2"/>
          <p:cNvSpPr>
            <a:spLocks noGrp="1"/>
          </p:cNvSpPr>
          <p:nvPr>
            <p:ph idx="1"/>
          </p:nvPr>
        </p:nvSpPr>
        <p:spPr/>
        <p:txBody>
          <a:bodyPr/>
          <a:lstStyle/>
          <a:p>
            <a:pPr>
              <a:buFontTx/>
              <a:buNone/>
            </a:pPr>
            <a:r>
              <a:rPr lang="en-US" altLang="en-US" sz="2800" smtClean="0"/>
              <a:t>	SEL involves processes through which children and adults develop fundamental emotional and social skills:</a:t>
            </a:r>
          </a:p>
          <a:p>
            <a:pPr marL="914400" lvl="1" indent="-514350">
              <a:buClr>
                <a:srgbClr val="0065B0"/>
              </a:buClr>
              <a:buFontTx/>
              <a:buAutoNum type="arabicPeriod"/>
            </a:pPr>
            <a:r>
              <a:rPr lang="en-US" altLang="en-US" sz="2400" smtClean="0"/>
              <a:t>To understand and manage emotions</a:t>
            </a:r>
          </a:p>
          <a:p>
            <a:pPr marL="914400" lvl="1" indent="-514350">
              <a:buClr>
                <a:srgbClr val="0065B0"/>
              </a:buClr>
              <a:buFontTx/>
              <a:buAutoNum type="arabicPeriod"/>
            </a:pPr>
            <a:r>
              <a:rPr lang="en-US" altLang="en-US" sz="2400" smtClean="0"/>
              <a:t>Set and achieve positive goals</a:t>
            </a:r>
          </a:p>
          <a:p>
            <a:pPr marL="914400" lvl="1" indent="-514350">
              <a:buClr>
                <a:srgbClr val="0065B0"/>
              </a:buClr>
              <a:buFontTx/>
              <a:buAutoNum type="arabicPeriod"/>
            </a:pPr>
            <a:r>
              <a:rPr lang="en-US" altLang="en-US" sz="2400" smtClean="0"/>
              <a:t>Feel and show empathy for others</a:t>
            </a:r>
          </a:p>
          <a:p>
            <a:pPr marL="914400" lvl="1" indent="-514350">
              <a:buClr>
                <a:srgbClr val="0065B0"/>
              </a:buClr>
              <a:buFontTx/>
              <a:buAutoNum type="arabicPeriod"/>
            </a:pPr>
            <a:r>
              <a:rPr lang="en-US" altLang="en-US" sz="2400" smtClean="0"/>
              <a:t>Establish and maintain positive relationships</a:t>
            </a:r>
          </a:p>
          <a:p>
            <a:pPr marL="914400" lvl="1" indent="-514350">
              <a:buClr>
                <a:srgbClr val="0065B0"/>
              </a:buClr>
              <a:buFontTx/>
              <a:buAutoNum type="arabicPeriod"/>
            </a:pPr>
            <a:r>
              <a:rPr lang="en-US" altLang="en-US" sz="2400" smtClean="0"/>
              <a:t>Make responsible decisions</a:t>
            </a:r>
          </a:p>
          <a:p>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a:spcBef>
                <a:spcPct val="0"/>
              </a:spcBef>
              <a:buClrTx/>
              <a:buFontTx/>
              <a:buNone/>
            </a:pPr>
            <a:fld id="{4E03B696-410B-4DB4-976D-68A5738232AC}" type="slidenum">
              <a:rPr lang="en-US" altLang="en-US" sz="1000">
                <a:solidFill>
                  <a:srgbClr val="FF3300"/>
                </a:solidFill>
                <a:latin typeface="Verdana" pitchFamily="34" charset="0"/>
              </a:rPr>
              <a:pPr>
                <a:spcBef>
                  <a:spcPct val="0"/>
                </a:spcBef>
                <a:buClrTx/>
                <a:buFontTx/>
                <a:buNone/>
              </a:pPr>
              <a:t>6</a:t>
            </a:fld>
            <a:endParaRPr lang="en-US" altLang="en-US" sz="1000">
              <a:solidFill>
                <a:srgbClr val="FF3300"/>
              </a:solidFill>
              <a:latin typeface="Verdana" pitchFamily="34" charset="0"/>
            </a:endParaRPr>
          </a:p>
        </p:txBody>
      </p:sp>
      <p:pic>
        <p:nvPicPr>
          <p:cNvPr id="573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49530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a:spcBef>
                <a:spcPct val="0"/>
              </a:spcBef>
              <a:buClrTx/>
              <a:buFontTx/>
              <a:buNone/>
            </a:pPr>
            <a:r>
              <a:rPr lang="en-US" altLang="en-US" sz="1000" smtClean="0">
                <a:solidFill>
                  <a:srgbClr val="FF3300"/>
                </a:solidFill>
                <a:latin typeface="Verdana" pitchFamily="34" charset="0"/>
              </a:rPr>
              <a:t>Free powerpoint template: www.brainybetty.com</a:t>
            </a:r>
          </a:p>
        </p:txBody>
      </p:sp>
      <p:sp>
        <p:nvSpPr>
          <p:cNvPr id="5837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a:spcBef>
                <a:spcPct val="0"/>
              </a:spcBef>
              <a:buClrTx/>
              <a:buFontTx/>
              <a:buNone/>
            </a:pPr>
            <a:fld id="{5D136DBD-2886-4296-9B7E-4CDE86D3BB41}" type="slidenum">
              <a:rPr lang="en-US" altLang="en-US" sz="1000">
                <a:solidFill>
                  <a:srgbClr val="FF3300"/>
                </a:solidFill>
                <a:latin typeface="Verdana" pitchFamily="34" charset="0"/>
              </a:rPr>
              <a:pPr>
                <a:spcBef>
                  <a:spcPct val="0"/>
                </a:spcBef>
                <a:buClrTx/>
                <a:buFontTx/>
                <a:buNone/>
              </a:pPr>
              <a:t>7</a:t>
            </a:fld>
            <a:endParaRPr lang="en-US" altLang="en-US" sz="1000">
              <a:solidFill>
                <a:srgbClr val="FF3300"/>
              </a:solidFill>
              <a:latin typeface="Verdana" pitchFamily="34" charset="0"/>
            </a:endParaRPr>
          </a:p>
        </p:txBody>
      </p:sp>
      <p:sp>
        <p:nvSpPr>
          <p:cNvPr id="58372" name="Rectangle 2"/>
          <p:cNvSpPr>
            <a:spLocks noGrp="1" noChangeArrowheads="1"/>
          </p:cNvSpPr>
          <p:nvPr>
            <p:ph type="title"/>
          </p:nvPr>
        </p:nvSpPr>
        <p:spPr/>
        <p:txBody>
          <a:bodyPr/>
          <a:lstStyle/>
          <a:p>
            <a:pPr eaLnBrk="1" hangingPunct="1"/>
            <a:r>
              <a:rPr lang="en-US" altLang="en-US" sz="3600" smtClean="0">
                <a:solidFill>
                  <a:srgbClr val="0070C0"/>
                </a:solidFill>
              </a:rPr>
              <a:t>Focus of the Review</a:t>
            </a:r>
          </a:p>
        </p:txBody>
      </p:sp>
      <p:sp>
        <p:nvSpPr>
          <p:cNvPr id="58373" name="Rectangle 3"/>
          <p:cNvSpPr>
            <a:spLocks noGrp="1" noChangeArrowheads="1"/>
          </p:cNvSpPr>
          <p:nvPr>
            <p:ph type="body" idx="1"/>
          </p:nvPr>
        </p:nvSpPr>
        <p:spPr/>
        <p:txBody>
          <a:bodyPr/>
          <a:lstStyle/>
          <a:p>
            <a:pPr eaLnBrk="1" hangingPunct="1">
              <a:buClr>
                <a:srgbClr val="0065B0"/>
              </a:buClr>
            </a:pPr>
            <a:r>
              <a:rPr lang="en-US" altLang="en-US" sz="2800" smtClean="0"/>
              <a:t>68 afterschool programs with data at post</a:t>
            </a:r>
          </a:p>
          <a:p>
            <a:pPr eaLnBrk="1" hangingPunct="1">
              <a:buClr>
                <a:srgbClr val="0065B0"/>
              </a:buClr>
            </a:pPr>
            <a:r>
              <a:rPr lang="en-US" altLang="en-US" sz="2800" smtClean="0"/>
              <a:t>Prior afterschool program reviews have not focused primarily on student social-emotional development</a:t>
            </a:r>
          </a:p>
          <a:p>
            <a:pPr eaLnBrk="1" hangingPunct="1">
              <a:buClr>
                <a:srgbClr val="0065B0"/>
              </a:buClr>
            </a:pPr>
            <a:r>
              <a:rPr lang="en-US" altLang="en-US" sz="2800" smtClean="0"/>
              <a:t>Large number of programs evaluated</a:t>
            </a:r>
          </a:p>
          <a:p>
            <a:pPr eaLnBrk="1" hangingPunct="1">
              <a:buClr>
                <a:srgbClr val="0065B0"/>
              </a:buClr>
            </a:pPr>
            <a:r>
              <a:rPr lang="en-US" altLang="en-US" sz="2800" smtClean="0"/>
              <a:t>68% of program reports appeared </a:t>
            </a:r>
            <a:r>
              <a:rPr lang="en-US" altLang="en-US" sz="2800" u="sng" smtClean="0"/>
              <a:t>&gt;</a:t>
            </a:r>
            <a:r>
              <a:rPr lang="en-US" altLang="en-US" sz="2800" smtClean="0"/>
              <a:t> 2001</a:t>
            </a:r>
          </a:p>
          <a:p>
            <a:pPr eaLnBrk="1" hangingPunct="1">
              <a:buClr>
                <a:srgbClr val="0065B0"/>
              </a:buClr>
              <a:buFontTx/>
              <a:buNone/>
            </a:pPr>
            <a:endParaRPr lang="en-US" altLang="en-US" sz="2800" smtClean="0"/>
          </a:p>
        </p:txBody>
      </p:sp>
      <p:sp>
        <p:nvSpPr>
          <p:cNvPr id="58374" name="Rectangle 4"/>
          <p:cNvSpPr>
            <a:spLocks noChangeArrowheads="1"/>
          </p:cNvSpPr>
          <p:nvPr/>
        </p:nvSpPr>
        <p:spPr bwMode="auto">
          <a:xfrm>
            <a:off x="2743200" y="6629400"/>
            <a:ext cx="6400800" cy="228600"/>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eaLnBrk="1" hangingPunct="1">
              <a:spcBef>
                <a:spcPct val="0"/>
              </a:spcBef>
              <a:buClrTx/>
              <a:buFontTx/>
              <a:buNone/>
            </a:pPr>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457200" y="1600200"/>
            <a:ext cx="4953000" cy="3657600"/>
          </a:xfrm>
          <a:prstGeom prst="rect">
            <a:avLst/>
          </a:prstGeom>
          <a:noFill/>
          <a:ln w="9525">
            <a:noFill/>
            <a:miter lim="800000"/>
            <a:headEnd/>
            <a:tailEnd/>
          </a:ln>
        </p:spPr>
        <p:txBody>
          <a:bodyPr/>
          <a:lstStyle/>
          <a:p>
            <a:pPr marL="342900" indent="-342900" eaLnBrk="1" hangingPunct="1">
              <a:lnSpc>
                <a:spcPct val="90000"/>
              </a:lnSpc>
              <a:spcBef>
                <a:spcPct val="20000"/>
              </a:spcBef>
              <a:buClr>
                <a:srgbClr val="0065B0"/>
              </a:buClr>
              <a:buFontTx/>
              <a:buChar char="•"/>
              <a:defRPr/>
            </a:pPr>
            <a:r>
              <a:rPr lang="en-US" sz="2400" kern="0" dirty="0">
                <a:solidFill>
                  <a:srgbClr val="000000"/>
                </a:solidFill>
                <a:latin typeface="Arial"/>
              </a:rPr>
              <a:t>Feelings and attitudes</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Child self-perceptions </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School bonding</a:t>
            </a:r>
          </a:p>
          <a:p>
            <a:pPr marL="342900" indent="-342900" eaLnBrk="1" hangingPunct="1">
              <a:lnSpc>
                <a:spcPct val="90000"/>
              </a:lnSpc>
              <a:spcBef>
                <a:spcPct val="20000"/>
              </a:spcBef>
              <a:buClr>
                <a:srgbClr val="0065B0"/>
              </a:buClr>
              <a:buFontTx/>
              <a:buChar char="•"/>
              <a:defRPr/>
            </a:pPr>
            <a:r>
              <a:rPr lang="en-US" sz="2400" kern="0" dirty="0">
                <a:solidFill>
                  <a:srgbClr val="000000"/>
                </a:solidFill>
                <a:latin typeface="Arial"/>
              </a:rPr>
              <a:t>Behavioral adjustment</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Positive social behaviors</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Problem behaviors</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Reduced drug use</a:t>
            </a:r>
          </a:p>
          <a:p>
            <a:pPr marL="342900" indent="-342900" eaLnBrk="1" hangingPunct="1">
              <a:lnSpc>
                <a:spcPct val="90000"/>
              </a:lnSpc>
              <a:spcBef>
                <a:spcPct val="20000"/>
              </a:spcBef>
              <a:buClr>
                <a:srgbClr val="0065B0"/>
              </a:buClr>
              <a:buFontTx/>
              <a:buChar char="•"/>
              <a:defRPr/>
            </a:pPr>
            <a:r>
              <a:rPr lang="en-US" sz="2400" kern="0" dirty="0">
                <a:solidFill>
                  <a:srgbClr val="000000"/>
                </a:solidFill>
                <a:latin typeface="Arial"/>
              </a:rPr>
              <a:t>School performance</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Attendance</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School grades</a:t>
            </a:r>
          </a:p>
          <a:p>
            <a:pPr marL="742950" lvl="1" indent="-285750" eaLnBrk="1" hangingPunct="1">
              <a:lnSpc>
                <a:spcPct val="90000"/>
              </a:lnSpc>
              <a:spcBef>
                <a:spcPct val="20000"/>
              </a:spcBef>
              <a:buClr>
                <a:srgbClr val="0065B0"/>
              </a:buClr>
              <a:buFontTx/>
              <a:buChar char="–"/>
              <a:defRPr/>
            </a:pPr>
            <a:r>
              <a:rPr lang="en-US" sz="2000" kern="0" dirty="0">
                <a:solidFill>
                  <a:srgbClr val="000000"/>
                </a:solidFill>
                <a:latin typeface="Arial"/>
              </a:rPr>
              <a:t>Achievement test scores</a:t>
            </a:r>
          </a:p>
        </p:txBody>
      </p:sp>
      <p:sp>
        <p:nvSpPr>
          <p:cNvPr id="60419" name="Title 1"/>
          <p:cNvSpPr>
            <a:spLocks noGrp="1"/>
          </p:cNvSpPr>
          <p:nvPr>
            <p:ph type="title"/>
          </p:nvPr>
        </p:nvSpPr>
        <p:spPr/>
        <p:txBody>
          <a:bodyPr/>
          <a:lstStyle/>
          <a:p>
            <a:r>
              <a:rPr lang="en-US" altLang="en-US" sz="3600" smtClean="0">
                <a:solidFill>
                  <a:srgbClr val="0070C0"/>
                </a:solidFill>
              </a:rPr>
              <a:t>Student Outcomes:</a:t>
            </a:r>
            <a:br>
              <a:rPr lang="en-US" altLang="en-US" sz="3600" smtClean="0">
                <a:solidFill>
                  <a:srgbClr val="0070C0"/>
                </a:solidFill>
              </a:rPr>
            </a:br>
            <a:r>
              <a:rPr lang="en-US" altLang="en-US" sz="3600" smtClean="0">
                <a:solidFill>
                  <a:srgbClr val="0070C0"/>
                </a:solidFill>
              </a:rPr>
              <a:t>SAFE and OTHER Programs</a:t>
            </a:r>
          </a:p>
        </p:txBody>
      </p:sp>
      <p:sp>
        <p:nvSpPr>
          <p:cNvPr id="26" name="Rectangle 4"/>
          <p:cNvSpPr txBox="1">
            <a:spLocks noChangeArrowheads="1"/>
          </p:cNvSpPr>
          <p:nvPr/>
        </p:nvSpPr>
        <p:spPr bwMode="auto">
          <a:xfrm>
            <a:off x="4191000" y="1600200"/>
            <a:ext cx="2209800" cy="304800"/>
          </a:xfrm>
          <a:prstGeom prst="rect">
            <a:avLst/>
          </a:prstGeom>
          <a:noFill/>
          <a:ln w="9525">
            <a:noFill/>
            <a:miter lim="800000"/>
            <a:headEnd/>
            <a:tailEnd/>
          </a:ln>
        </p:spPr>
        <p:txBody>
          <a:bodyPr/>
          <a:lstStyle/>
          <a:p>
            <a:pPr marL="342900" indent="-342900" algn="ctr" eaLnBrk="1" hangingPunct="1">
              <a:lnSpc>
                <a:spcPct val="90000"/>
              </a:lnSpc>
              <a:spcBef>
                <a:spcPct val="20000"/>
              </a:spcBef>
              <a:buClr>
                <a:srgbClr val="FF3300"/>
              </a:buClr>
              <a:defRPr/>
            </a:pPr>
            <a:r>
              <a:rPr lang="en-US" sz="2000" kern="0" dirty="0">
                <a:solidFill>
                  <a:srgbClr val="000000"/>
                </a:solidFill>
                <a:latin typeface="Arial"/>
              </a:rPr>
              <a:t>SAFE programs:</a:t>
            </a:r>
          </a:p>
          <a:p>
            <a:pPr marL="342900" indent="-342900" eaLnBrk="1" hangingPunct="1">
              <a:lnSpc>
                <a:spcPct val="90000"/>
              </a:lnSpc>
              <a:spcBef>
                <a:spcPct val="20000"/>
              </a:spcBef>
              <a:buClr>
                <a:srgbClr val="FF3300"/>
              </a:buClr>
              <a:defRPr/>
            </a:pPr>
            <a:endParaRPr lang="en-US" sz="2400" kern="0" dirty="0">
              <a:solidFill>
                <a:srgbClr val="000000"/>
              </a:solidFill>
              <a:latin typeface="Arial"/>
            </a:endParaRPr>
          </a:p>
          <a:p>
            <a:pPr marL="342900" indent="-342900" eaLnBrk="1" hangingPunct="1">
              <a:lnSpc>
                <a:spcPct val="80000"/>
              </a:lnSpc>
              <a:spcBef>
                <a:spcPct val="20000"/>
              </a:spcBef>
              <a:buClr>
                <a:srgbClr val="FF3300"/>
              </a:buClr>
              <a:defRPr/>
            </a:pPr>
            <a:endParaRPr lang="en-US" sz="2400" kern="0" dirty="0">
              <a:solidFill>
                <a:srgbClr val="000000"/>
              </a:solidFill>
              <a:latin typeface="Arial"/>
            </a:endParaRPr>
          </a:p>
        </p:txBody>
      </p:sp>
      <p:sp>
        <p:nvSpPr>
          <p:cNvPr id="27" name="Rectangle 4"/>
          <p:cNvSpPr txBox="1">
            <a:spLocks noChangeArrowheads="1"/>
          </p:cNvSpPr>
          <p:nvPr/>
        </p:nvSpPr>
        <p:spPr bwMode="auto">
          <a:xfrm>
            <a:off x="6553200" y="1600200"/>
            <a:ext cx="2057400" cy="381000"/>
          </a:xfrm>
          <a:prstGeom prst="rect">
            <a:avLst/>
          </a:prstGeom>
          <a:noFill/>
          <a:ln w="9525">
            <a:noFill/>
            <a:miter lim="800000"/>
            <a:headEnd/>
            <a:tailEnd/>
          </a:ln>
        </p:spPr>
        <p:txBody>
          <a:bodyPr/>
          <a:lstStyle/>
          <a:p>
            <a:pPr marL="342900" indent="-342900" eaLnBrk="1" hangingPunct="1">
              <a:lnSpc>
                <a:spcPct val="90000"/>
              </a:lnSpc>
              <a:spcBef>
                <a:spcPct val="20000"/>
              </a:spcBef>
              <a:buClr>
                <a:srgbClr val="FF3300"/>
              </a:buClr>
              <a:defRPr/>
            </a:pPr>
            <a:r>
              <a:rPr lang="en-US" sz="2000" kern="0" dirty="0">
                <a:solidFill>
                  <a:srgbClr val="000000"/>
                </a:solidFill>
                <a:latin typeface="Arial"/>
              </a:rPr>
              <a:t>Other programs:</a:t>
            </a:r>
          </a:p>
          <a:p>
            <a:pPr marL="342900" indent="-342900" eaLnBrk="1" hangingPunct="1">
              <a:lnSpc>
                <a:spcPct val="90000"/>
              </a:lnSpc>
              <a:spcBef>
                <a:spcPct val="20000"/>
              </a:spcBef>
              <a:buClr>
                <a:srgbClr val="FF3300"/>
              </a:buClr>
              <a:defRPr/>
            </a:pPr>
            <a:endParaRPr lang="en-US" sz="2400" kern="0" dirty="0">
              <a:solidFill>
                <a:srgbClr val="000000"/>
              </a:solidFill>
              <a:latin typeface="Arial"/>
            </a:endParaRPr>
          </a:p>
          <a:p>
            <a:pPr marL="342900" indent="-342900" eaLnBrk="1" hangingPunct="1">
              <a:lnSpc>
                <a:spcPct val="80000"/>
              </a:lnSpc>
              <a:spcBef>
                <a:spcPct val="20000"/>
              </a:spcBef>
              <a:buClr>
                <a:srgbClr val="FF3300"/>
              </a:buClr>
              <a:defRPr/>
            </a:pPr>
            <a:endParaRPr lang="en-US" sz="2400" kern="0" dirty="0">
              <a:solidFill>
                <a:srgbClr val="000000"/>
              </a:solidFill>
              <a:latin typeface="Arial"/>
            </a:endParaRPr>
          </a:p>
        </p:txBody>
      </p:sp>
      <p:grpSp>
        <p:nvGrpSpPr>
          <p:cNvPr id="60422" name="Group 37"/>
          <p:cNvGrpSpPr>
            <a:grpSpLocks/>
          </p:cNvGrpSpPr>
          <p:nvPr/>
        </p:nvGrpSpPr>
        <p:grpSpPr bwMode="auto">
          <a:xfrm>
            <a:off x="5029200" y="1952625"/>
            <a:ext cx="400050" cy="3486150"/>
            <a:chOff x="5029200" y="1952625"/>
            <a:chExt cx="400050" cy="3486150"/>
          </a:xfrm>
        </p:grpSpPr>
        <p:pic>
          <p:nvPicPr>
            <p:cNvPr id="60432" name="Picture 12"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52625"/>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13"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43225"/>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14"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48025"/>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Picture 15"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52825"/>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16"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772025"/>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17"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105400"/>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18"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57425"/>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16" descr="MCWB0137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4419600"/>
              <a:ext cx="352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23" name="Group 38"/>
          <p:cNvGrpSpPr>
            <a:grpSpLocks/>
          </p:cNvGrpSpPr>
          <p:nvPr/>
        </p:nvGrpSpPr>
        <p:grpSpPr bwMode="auto">
          <a:xfrm>
            <a:off x="7315200" y="2057400"/>
            <a:ext cx="228600" cy="3276600"/>
            <a:chOff x="7315200" y="2057400"/>
            <a:chExt cx="228600" cy="3276600"/>
          </a:xfrm>
        </p:grpSpPr>
        <p:sp>
          <p:nvSpPr>
            <p:cNvPr id="15" name="Rectangle 14"/>
            <p:cNvSpPr/>
            <p:nvPr/>
          </p:nvSpPr>
          <p:spPr>
            <a:xfrm>
              <a:off x="7315200" y="20574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sp>
          <p:nvSpPr>
            <p:cNvPr id="29" name="Rectangle 28"/>
            <p:cNvSpPr/>
            <p:nvPr/>
          </p:nvSpPr>
          <p:spPr>
            <a:xfrm>
              <a:off x="7315200" y="23622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sp>
          <p:nvSpPr>
            <p:cNvPr id="30" name="Rectangle 29"/>
            <p:cNvSpPr/>
            <p:nvPr/>
          </p:nvSpPr>
          <p:spPr>
            <a:xfrm>
              <a:off x="7315200" y="30480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sp>
          <p:nvSpPr>
            <p:cNvPr id="31" name="Rectangle 30"/>
            <p:cNvSpPr/>
            <p:nvPr/>
          </p:nvSpPr>
          <p:spPr>
            <a:xfrm>
              <a:off x="7315200" y="33528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sp>
          <p:nvSpPr>
            <p:cNvPr id="32" name="Rectangle 31"/>
            <p:cNvSpPr/>
            <p:nvPr/>
          </p:nvSpPr>
          <p:spPr>
            <a:xfrm>
              <a:off x="7315200" y="36576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sp>
          <p:nvSpPr>
            <p:cNvPr id="33" name="Rectangle 32"/>
            <p:cNvSpPr/>
            <p:nvPr/>
          </p:nvSpPr>
          <p:spPr>
            <a:xfrm>
              <a:off x="7315200" y="44958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sp>
          <p:nvSpPr>
            <p:cNvPr id="34" name="Rectangle 33"/>
            <p:cNvSpPr/>
            <p:nvPr/>
          </p:nvSpPr>
          <p:spPr>
            <a:xfrm>
              <a:off x="7315200" y="48006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sp>
          <p:nvSpPr>
            <p:cNvPr id="35" name="Rectangle 34"/>
            <p:cNvSpPr/>
            <p:nvPr/>
          </p:nvSpPr>
          <p:spPr>
            <a:xfrm>
              <a:off x="7315200" y="51054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000000"/>
                  </a:solidFill>
                </a:ln>
                <a:solidFill>
                  <a:srgbClr val="FFFFFF"/>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a:spcBef>
                <a:spcPct val="0"/>
              </a:spcBef>
              <a:buClrTx/>
              <a:buFontTx/>
              <a:buNone/>
            </a:pPr>
            <a:r>
              <a:rPr lang="en-US" altLang="en-US" sz="1000" smtClean="0">
                <a:solidFill>
                  <a:srgbClr val="FF3300"/>
                </a:solidFill>
                <a:latin typeface="Verdana" pitchFamily="34" charset="0"/>
              </a:rPr>
              <a:t>Free powerpoint template: www.brainybetty.com</a:t>
            </a:r>
          </a:p>
        </p:txBody>
      </p:sp>
      <p:sp>
        <p:nvSpPr>
          <p:cNvPr id="6246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a:spcBef>
                <a:spcPct val="0"/>
              </a:spcBef>
              <a:buClrTx/>
              <a:buFontTx/>
              <a:buNone/>
            </a:pPr>
            <a:fld id="{AF500557-397D-4440-AB1D-48519A93849A}" type="slidenum">
              <a:rPr lang="en-US" altLang="en-US" sz="1000">
                <a:solidFill>
                  <a:srgbClr val="FF3300"/>
                </a:solidFill>
                <a:latin typeface="Verdana" pitchFamily="34" charset="0"/>
              </a:rPr>
              <a:pPr>
                <a:spcBef>
                  <a:spcPct val="0"/>
                </a:spcBef>
                <a:buClrTx/>
                <a:buFontTx/>
                <a:buNone/>
              </a:pPr>
              <a:t>9</a:t>
            </a:fld>
            <a:endParaRPr lang="en-US" altLang="en-US" sz="1000">
              <a:solidFill>
                <a:srgbClr val="FF3300"/>
              </a:solidFill>
              <a:latin typeface="Verdana" pitchFamily="34" charset="0"/>
            </a:endParaRPr>
          </a:p>
        </p:txBody>
      </p:sp>
      <p:sp>
        <p:nvSpPr>
          <p:cNvPr id="62468" name="Rectangle 2"/>
          <p:cNvSpPr>
            <a:spLocks noGrp="1" noChangeArrowheads="1"/>
          </p:cNvSpPr>
          <p:nvPr>
            <p:ph type="title"/>
          </p:nvPr>
        </p:nvSpPr>
        <p:spPr/>
        <p:txBody>
          <a:bodyPr/>
          <a:lstStyle/>
          <a:p>
            <a:pPr eaLnBrk="1" hangingPunct="1"/>
            <a:r>
              <a:rPr lang="en-US" altLang="en-US" sz="3600" smtClean="0">
                <a:solidFill>
                  <a:srgbClr val="0070C0"/>
                </a:solidFill>
              </a:rPr>
              <a:t>SAFE Programs are Effective</a:t>
            </a:r>
          </a:p>
        </p:txBody>
      </p:sp>
      <p:sp>
        <p:nvSpPr>
          <p:cNvPr id="62469" name="Rectangle 4"/>
          <p:cNvSpPr>
            <a:spLocks noChangeArrowheads="1"/>
          </p:cNvSpPr>
          <p:nvPr/>
        </p:nvSpPr>
        <p:spPr bwMode="auto">
          <a:xfrm>
            <a:off x="2743200" y="6629400"/>
            <a:ext cx="6400800" cy="228600"/>
          </a:xfrm>
          <a:prstGeom prst="rect">
            <a:avLst/>
          </a:prstGeom>
          <a:solidFill>
            <a:schemeClr val="tx1"/>
          </a:solidFill>
          <a:ln w="9525">
            <a:solidFill>
              <a:schemeClr val="tx1"/>
            </a:solidFill>
            <a:miter lim="800000"/>
            <a:headEnd/>
            <a:tailEnd/>
          </a:ln>
        </p:spPr>
        <p:txBody>
          <a:bodyPr wrap="none" anchor="ct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eaLnBrk="1" hangingPunct="1">
              <a:spcBef>
                <a:spcPct val="0"/>
              </a:spcBef>
              <a:buClrTx/>
              <a:buFontTx/>
              <a:buNone/>
            </a:pPr>
            <a:endParaRPr lang="en-US" altLang="en-US" sz="1800">
              <a:solidFill>
                <a:srgbClr val="000000"/>
              </a:solidFill>
            </a:endParaRPr>
          </a:p>
        </p:txBody>
      </p:sp>
      <p:sp>
        <p:nvSpPr>
          <p:cNvPr id="62470" name="Rectangle 3"/>
          <p:cNvSpPr>
            <a:spLocks noGrp="1" noChangeArrowheads="1"/>
          </p:cNvSpPr>
          <p:nvPr>
            <p:ph type="body" idx="1"/>
          </p:nvPr>
        </p:nvSpPr>
        <p:spPr>
          <a:xfrm>
            <a:off x="457200" y="2133600"/>
            <a:ext cx="8229600" cy="2438400"/>
          </a:xfrm>
        </p:spPr>
        <p:txBody>
          <a:bodyPr/>
          <a:lstStyle/>
          <a:p>
            <a:pPr eaLnBrk="1" hangingPunct="1">
              <a:buClr>
                <a:srgbClr val="0065B0"/>
              </a:buClr>
            </a:pPr>
            <a:r>
              <a:rPr lang="en-US" altLang="en-US" b="1" i="1" u="sng" smtClean="0"/>
              <a:t>S</a:t>
            </a:r>
            <a:r>
              <a:rPr lang="en-US" altLang="en-US" smtClean="0"/>
              <a:t>equential: </a:t>
            </a:r>
            <a:r>
              <a:rPr lang="en-US" altLang="en-US" sz="2800" smtClean="0"/>
              <a:t>Sequenced activities to teach skills </a:t>
            </a:r>
          </a:p>
          <a:p>
            <a:pPr eaLnBrk="1" hangingPunct="1">
              <a:buClr>
                <a:srgbClr val="0065B0"/>
              </a:buClr>
            </a:pPr>
            <a:r>
              <a:rPr lang="en-US" altLang="en-US" b="1" i="1" u="sng" smtClean="0"/>
              <a:t>A</a:t>
            </a:r>
            <a:r>
              <a:rPr lang="en-US" altLang="en-US" smtClean="0"/>
              <a:t>ctive: </a:t>
            </a:r>
            <a:r>
              <a:rPr lang="en-US" altLang="en-US" sz="2800" smtClean="0"/>
              <a:t>Active learning to practice skills</a:t>
            </a:r>
          </a:p>
          <a:p>
            <a:pPr eaLnBrk="1" hangingPunct="1">
              <a:buClr>
                <a:srgbClr val="0065B0"/>
              </a:buClr>
            </a:pPr>
            <a:r>
              <a:rPr lang="en-US" altLang="en-US" b="1" i="1" u="sng" smtClean="0"/>
              <a:t>F</a:t>
            </a:r>
            <a:r>
              <a:rPr lang="en-US" altLang="en-US" smtClean="0"/>
              <a:t>ocused: </a:t>
            </a:r>
            <a:r>
              <a:rPr lang="en-US" altLang="en-US" sz="2800" smtClean="0"/>
              <a:t>Focused time on skill development</a:t>
            </a:r>
          </a:p>
          <a:p>
            <a:pPr eaLnBrk="1" hangingPunct="1">
              <a:buClr>
                <a:srgbClr val="0065B0"/>
              </a:buClr>
            </a:pPr>
            <a:r>
              <a:rPr lang="en-US" altLang="en-US" b="1" i="1" u="sng" smtClean="0"/>
              <a:t>E</a:t>
            </a:r>
            <a:r>
              <a:rPr lang="en-US" altLang="en-US" smtClean="0"/>
              <a:t>xplicit: </a:t>
            </a:r>
            <a:r>
              <a:rPr lang="en-US" altLang="en-US" sz="2800" smtClean="0"/>
              <a:t>Explicit targeting of specific skills</a:t>
            </a:r>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riel">
  <a:themeElements>
    <a:clrScheme name="Custom 1">
      <a:dk1>
        <a:sysClr val="windowText" lastClr="000000"/>
      </a:dk1>
      <a:lt1>
        <a:sysClr val="window" lastClr="FFFFFF"/>
      </a:lt1>
      <a:dk2>
        <a:srgbClr val="575F6D"/>
      </a:dk2>
      <a:lt2>
        <a:srgbClr val="FFF39D"/>
      </a:lt2>
      <a:accent1>
        <a:srgbClr val="006BB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CYPQ">
      <a:dk1>
        <a:sysClr val="windowText" lastClr="000000"/>
      </a:dk1>
      <a:lt1>
        <a:sysClr val="window" lastClr="FFFFFF"/>
      </a:lt1>
      <a:dk2>
        <a:srgbClr val="7AB93B"/>
      </a:dk2>
      <a:lt2>
        <a:srgbClr val="0088C9"/>
      </a:lt2>
      <a:accent1>
        <a:srgbClr val="92D400"/>
      </a:accent1>
      <a:accent2>
        <a:srgbClr val="7F7F7F"/>
      </a:accent2>
      <a:accent3>
        <a:srgbClr val="F2F2F2"/>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3673</TotalTime>
  <Words>2362</Words>
  <Application>Microsoft Office PowerPoint</Application>
  <PresentationFormat>On-screen Show (4:3)</PresentationFormat>
  <Paragraphs>327</Paragraphs>
  <Slides>39</Slides>
  <Notes>14</Notes>
  <HiddenSlides>0</HiddenSlides>
  <MMClips>0</MMClips>
  <ScaleCrop>false</ScaleCrop>
  <HeadingPairs>
    <vt:vector size="4" baseType="variant">
      <vt:variant>
        <vt:lpstr>Theme</vt:lpstr>
      </vt:variant>
      <vt:variant>
        <vt:i4>11</vt:i4>
      </vt:variant>
      <vt:variant>
        <vt:lpstr>Slide Titles</vt:lpstr>
      </vt:variant>
      <vt:variant>
        <vt:i4>39</vt:i4>
      </vt:variant>
    </vt:vector>
  </HeadingPairs>
  <TitlesOfParts>
    <vt:vector size="50" baseType="lpstr">
      <vt:lpstr>Office Theme</vt:lpstr>
      <vt:lpstr>2_Blank Presentation</vt:lpstr>
      <vt:lpstr>Blank Presentation</vt:lpstr>
      <vt:lpstr>11_Office Theme</vt:lpstr>
      <vt:lpstr>1_Oriel</vt:lpstr>
      <vt:lpstr>28_Office Theme</vt:lpstr>
      <vt:lpstr>30_Office Theme</vt:lpstr>
      <vt:lpstr>1_Office Theme</vt:lpstr>
      <vt:lpstr>4_Office Theme</vt:lpstr>
      <vt:lpstr>Design3</vt:lpstr>
      <vt:lpstr>2_Office Theme</vt:lpstr>
      <vt:lpstr>An Exploration of  Social-Emotional Learning in Out-of-School Time</vt:lpstr>
      <vt:lpstr>PowerPoint Presentation</vt:lpstr>
      <vt:lpstr>PowerPoint Presentation</vt:lpstr>
      <vt:lpstr>PowerPoint Presentation</vt:lpstr>
      <vt:lpstr>Social and Emotional Learning (SEL)</vt:lpstr>
      <vt:lpstr>PowerPoint Presentation</vt:lpstr>
      <vt:lpstr>Focus of the Review</vt:lpstr>
      <vt:lpstr>Student Outcomes: SAFE and OTHER Programs</vt:lpstr>
      <vt:lpstr>SAFE Programs are Effective</vt:lpstr>
      <vt:lpstr>Conclusions and Recommendations</vt:lpstr>
      <vt:lpstr>PowerPoint Presentation</vt:lpstr>
      <vt:lpstr>INVESTING IN SEL AFTERSCHOOL</vt:lpstr>
      <vt:lpstr>PowerPoint Presentation</vt:lpstr>
      <vt:lpstr>SEL GRANTMAKING?</vt:lpstr>
      <vt:lpstr>PowerPoint Presentation</vt:lpstr>
      <vt:lpstr>WHAT DOES SUCCESS LOOK LIKE?</vt:lpstr>
      <vt:lpstr>PowerPoint Presentation</vt:lpstr>
      <vt:lpstr>Participant Interface</vt:lpstr>
      <vt:lpstr>PowerPoint Presentation</vt:lpstr>
      <vt:lpstr>Effective Investment in SEL After School: Performance Improvement and Accountability Tools  Grantmakers for Education</vt:lpstr>
      <vt:lpstr>How can funders improve SEL using performance improvement and accountability tools?</vt:lpstr>
      <vt:lpstr>PowerPoint Presentation</vt:lpstr>
      <vt:lpstr>4) Build capacity in QISs and QIOs</vt:lpstr>
      <vt:lpstr>PowerPoint Presentation</vt:lpstr>
      <vt:lpstr>Participant Interface</vt:lpstr>
      <vt:lpstr>PowerPoint Presentation</vt:lpstr>
      <vt:lpstr>PowerPoint Presentation</vt:lpstr>
      <vt:lpstr>PowerPoint Presentation</vt:lpstr>
      <vt:lpstr>An Easy Way to Think About Readiness</vt:lpstr>
      <vt:lpstr>The QuEST for Readiness </vt:lpstr>
      <vt:lpstr>Where SEL Skills Matter</vt:lpstr>
      <vt:lpstr>The Real Readiness Challenge</vt:lpstr>
      <vt:lpstr>DISCUSSION</vt:lpstr>
      <vt:lpstr>Participant Interface</vt:lpstr>
      <vt:lpstr>PowerPoint Presentation</vt:lpstr>
      <vt:lpstr>PowerPoint Presentation</vt:lpstr>
      <vt:lpstr>PowerPoint Presentation</vt:lpstr>
      <vt:lpstr>YOUR THOUGHTS?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Kimberlin Butler</dc:creator>
  <cp:lastModifiedBy>Kris Justice</cp:lastModifiedBy>
  <cp:revision>83</cp:revision>
  <cp:lastPrinted>2013-02-26T00:32:48Z</cp:lastPrinted>
  <dcterms:created xsi:type="dcterms:W3CDTF">2013-02-25T08:22:29Z</dcterms:created>
  <dcterms:modified xsi:type="dcterms:W3CDTF">2014-04-15T17:07:10Z</dcterms:modified>
</cp:coreProperties>
</file>