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60" r:id="rId5"/>
    <p:sldMasterId id="2147483672" r:id="rId6"/>
    <p:sldMasterId id="2147483684" r:id="rId7"/>
  </p:sldMasterIdLst>
  <p:notesMasterIdLst>
    <p:notesMasterId r:id="rId39"/>
  </p:notesMasterIdLst>
  <p:handoutMasterIdLst>
    <p:handoutMasterId r:id="rId40"/>
  </p:handoutMasterIdLst>
  <p:sldIdLst>
    <p:sldId id="568" r:id="rId8"/>
    <p:sldId id="635" r:id="rId9"/>
    <p:sldId id="680" r:id="rId10"/>
    <p:sldId id="679" r:id="rId11"/>
    <p:sldId id="611" r:id="rId12"/>
    <p:sldId id="610" r:id="rId13"/>
    <p:sldId id="636" r:id="rId14"/>
    <p:sldId id="698" r:id="rId15"/>
    <p:sldId id="659" r:id="rId16"/>
    <p:sldId id="637" r:id="rId17"/>
    <p:sldId id="685" r:id="rId18"/>
    <p:sldId id="699" r:id="rId19"/>
    <p:sldId id="700" r:id="rId20"/>
    <p:sldId id="686" r:id="rId21"/>
    <p:sldId id="688" r:id="rId22"/>
    <p:sldId id="689" r:id="rId23"/>
    <p:sldId id="690" r:id="rId24"/>
    <p:sldId id="691" r:id="rId25"/>
    <p:sldId id="692" r:id="rId26"/>
    <p:sldId id="693" r:id="rId27"/>
    <p:sldId id="694" r:id="rId28"/>
    <p:sldId id="695" r:id="rId29"/>
    <p:sldId id="696" r:id="rId30"/>
    <p:sldId id="701" r:id="rId31"/>
    <p:sldId id="697" r:id="rId32"/>
    <p:sldId id="687" r:id="rId33"/>
    <p:sldId id="681" r:id="rId34"/>
    <p:sldId id="640" r:id="rId35"/>
    <p:sldId id="641" r:id="rId36"/>
    <p:sldId id="597" r:id="rId37"/>
    <p:sldId id="605" r:id="rId3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Hart" initials="KH" lastIdx="1" clrIdx="0"/>
  <p:cmAuthor id="7" name="Kris Justice" initials="KJ" lastIdx="1" clrIdx="7"/>
  <p:cmAuthor id="1" name="Katie Cour" initials="KC" lastIdx="3" clrIdx="1"/>
  <p:cmAuthor id="2" name="Jennifer Vranek" initials="JV" lastIdx="5" clrIdx="2"/>
  <p:cmAuthor id="3" name="Elizabeth" initials="ES" lastIdx="9" clrIdx="3"/>
  <p:cmAuthor id="4" name="Ed First user" initials="EFu" lastIdx="0" clrIdx="4"/>
  <p:cmAuthor id="5" name="Brinton Ramsey" initials="bsr" lastIdx="1" clrIdx="5"/>
  <p:cmAuthor id="6" name="Katie Cristol" initials="KAC"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EFC"/>
    <a:srgbClr val="5DF0FF"/>
    <a:srgbClr val="8EB4CE"/>
    <a:srgbClr val="91A226"/>
    <a:srgbClr val="E7982E"/>
    <a:srgbClr val="3B325E"/>
    <a:srgbClr val="F1B967"/>
    <a:srgbClr val="AB0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00" autoAdjust="0"/>
    <p:restoredTop sz="82830" autoAdjust="0"/>
  </p:normalViewPr>
  <p:slideViewPr>
    <p:cSldViewPr snapToObjects="1">
      <p:cViewPr varScale="1">
        <p:scale>
          <a:sx n="58" d="100"/>
          <a:sy n="58" d="100"/>
        </p:scale>
        <p:origin x="178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1"/>
          </a:xfrm>
          <a:prstGeom prst="rect">
            <a:avLst/>
          </a:prstGeom>
        </p:spPr>
        <p:txBody>
          <a:bodyPr vert="horz" lIns="91749" tIns="45875" rIns="91749" bIns="45875"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1"/>
          </a:xfrm>
          <a:prstGeom prst="rect">
            <a:avLst/>
          </a:prstGeom>
        </p:spPr>
        <p:txBody>
          <a:bodyPr vert="horz" lIns="91749" tIns="45875" rIns="91749" bIns="45875" rtlCol="0"/>
          <a:lstStyle>
            <a:lvl1pPr algn="r">
              <a:defRPr sz="1200"/>
            </a:lvl1pPr>
          </a:lstStyle>
          <a:p>
            <a:fld id="{8C20BB6A-2A33-DF46-BCA8-364CFB1F5CEC}" type="datetimeFigureOut">
              <a:rPr lang="en-US" smtClean="0"/>
              <a:pPr/>
              <a:t>4/28/2014</a:t>
            </a:fld>
            <a:endParaRPr lang="en-US" dirty="0"/>
          </a:p>
        </p:txBody>
      </p:sp>
      <p:sp>
        <p:nvSpPr>
          <p:cNvPr id="4" name="Footer Placeholder 3"/>
          <p:cNvSpPr>
            <a:spLocks noGrp="1"/>
          </p:cNvSpPr>
          <p:nvPr>
            <p:ph type="ftr" sz="quarter" idx="2"/>
          </p:nvPr>
        </p:nvSpPr>
        <p:spPr>
          <a:xfrm>
            <a:off x="0" y="8829968"/>
            <a:ext cx="2971800" cy="464821"/>
          </a:xfrm>
          <a:prstGeom prst="rect">
            <a:avLst/>
          </a:prstGeom>
        </p:spPr>
        <p:txBody>
          <a:bodyPr vert="horz" lIns="91749" tIns="45875" rIns="91749" bIns="4587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4821"/>
          </a:xfrm>
          <a:prstGeom prst="rect">
            <a:avLst/>
          </a:prstGeom>
        </p:spPr>
        <p:txBody>
          <a:bodyPr vert="horz" lIns="91749" tIns="45875" rIns="91749" bIns="45875" rtlCol="0" anchor="b"/>
          <a:lstStyle>
            <a:lvl1pPr algn="r">
              <a:defRPr sz="1200"/>
            </a:lvl1pPr>
          </a:lstStyle>
          <a:p>
            <a:fld id="{915012E2-BD72-ED41-810F-CFD529B8B2F9}" type="slidenum">
              <a:rPr lang="en-US" smtClean="0"/>
              <a:pPr/>
              <a:t>‹#›</a:t>
            </a:fld>
            <a:endParaRPr lang="en-US" dirty="0"/>
          </a:p>
        </p:txBody>
      </p:sp>
    </p:spTree>
    <p:extLst>
      <p:ext uri="{BB962C8B-B14F-4D97-AF65-F5344CB8AC3E}">
        <p14:creationId xmlns:p14="http://schemas.microsoft.com/office/powerpoint/2010/main" val="8211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1"/>
          </a:xfrm>
          <a:prstGeom prst="rect">
            <a:avLst/>
          </a:prstGeom>
        </p:spPr>
        <p:txBody>
          <a:bodyPr vert="horz" lIns="91749" tIns="45875" rIns="91749" bIns="4587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1"/>
          </a:xfrm>
          <a:prstGeom prst="rect">
            <a:avLst/>
          </a:prstGeom>
        </p:spPr>
        <p:txBody>
          <a:bodyPr vert="horz" lIns="91749" tIns="45875" rIns="91749" bIns="45875" rtlCol="0"/>
          <a:lstStyle>
            <a:lvl1pPr algn="r">
              <a:defRPr sz="1200"/>
            </a:lvl1pPr>
          </a:lstStyle>
          <a:p>
            <a:fld id="{373F4A80-E8E6-BE4A-9DAF-D4A821FAD7FA}" type="datetimeFigureOut">
              <a:rPr lang="en-US" smtClean="0"/>
              <a:pPr/>
              <a:t>4/28/2014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749" tIns="45875" rIns="91749" bIns="45875" rtlCol="0" anchor="ctr"/>
          <a:lstStyle/>
          <a:p>
            <a:endParaRPr lang="en-US" dirty="0"/>
          </a:p>
        </p:txBody>
      </p:sp>
      <p:sp>
        <p:nvSpPr>
          <p:cNvPr id="5" name="Notes Placeholder 4"/>
          <p:cNvSpPr>
            <a:spLocks noGrp="1"/>
          </p:cNvSpPr>
          <p:nvPr>
            <p:ph type="body" sz="quarter" idx="3"/>
          </p:nvPr>
        </p:nvSpPr>
        <p:spPr>
          <a:xfrm>
            <a:off x="685800" y="4415791"/>
            <a:ext cx="5486400" cy="4183381"/>
          </a:xfrm>
          <a:prstGeom prst="rect">
            <a:avLst/>
          </a:prstGeom>
        </p:spPr>
        <p:txBody>
          <a:bodyPr vert="horz" lIns="91749" tIns="45875" rIns="91749" bIns="458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1"/>
          </a:xfrm>
          <a:prstGeom prst="rect">
            <a:avLst/>
          </a:prstGeom>
        </p:spPr>
        <p:txBody>
          <a:bodyPr vert="horz" lIns="91749" tIns="45875" rIns="91749" bIns="458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4821"/>
          </a:xfrm>
          <a:prstGeom prst="rect">
            <a:avLst/>
          </a:prstGeom>
        </p:spPr>
        <p:txBody>
          <a:bodyPr vert="horz" lIns="91749" tIns="45875" rIns="91749" bIns="45875" rtlCol="0" anchor="b"/>
          <a:lstStyle>
            <a:lvl1pPr algn="r">
              <a:defRPr sz="1200"/>
            </a:lvl1pPr>
          </a:lstStyle>
          <a:p>
            <a:fld id="{13533815-32B5-0E46-876E-70DE07A7066D}" type="slidenum">
              <a:rPr lang="en-US" smtClean="0"/>
              <a:pPr/>
              <a:t>‹#›</a:t>
            </a:fld>
            <a:endParaRPr lang="en-US" dirty="0"/>
          </a:p>
        </p:txBody>
      </p:sp>
    </p:spTree>
    <p:extLst>
      <p:ext uri="{BB962C8B-B14F-4D97-AF65-F5344CB8AC3E}">
        <p14:creationId xmlns:p14="http://schemas.microsoft.com/office/powerpoint/2010/main" val="41505363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GFE (plus 1-3 slides on series</a:t>
            </a:r>
            <a:r>
              <a:rPr lang="en-US" baseline="0" dirty="0" smtClean="0"/>
              <a:t> and ReadyTalk platform)</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2</a:t>
            </a:fld>
            <a:endParaRPr lang="en-US" dirty="0"/>
          </a:p>
        </p:txBody>
      </p:sp>
    </p:spTree>
    <p:extLst>
      <p:ext uri="{BB962C8B-B14F-4D97-AF65-F5344CB8AC3E}">
        <p14:creationId xmlns:p14="http://schemas.microsoft.com/office/powerpoint/2010/main" val="215529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pPr>
            <a:r>
              <a:rPr lang="en-US" b="0" dirty="0" smtClean="0"/>
              <a:t>This </a:t>
            </a:r>
          </a:p>
          <a:p>
            <a:pPr lvl="0" algn="l" fontAlgn="base">
              <a:spcBef>
                <a:spcPct val="0"/>
              </a:spcBef>
              <a:spcAft>
                <a:spcPct val="0"/>
              </a:spcAft>
            </a:pPr>
            <a:r>
              <a:rPr lang="en-US" b="0" dirty="0" smtClean="0"/>
              <a:t>The</a:t>
            </a:r>
            <a:r>
              <a:rPr lang="en-US" b="0" baseline="0" dirty="0" smtClean="0"/>
              <a:t> new paradigm of literacy instruction requires dismantling entire systems of literacy instruction – not just what teachers know but what they are using as resources for curriculum, instruction and assessment.  Great deal of resource in the field that supports leveled literacy instruction, we are pushing up against explicit structures that prevent change.  Literacy beyond the ELA classroom means that the total number of teachers who much learn and integrate new practices is exponentially larger.  In addition we need to build and support structures that engage students in reading outside of obviously prescribed times.  Finally, we are building new models of curriculum and curriculum design that show teachers that even young children benefit from reading “about” something – that kids can tackle meaningful content while they are also developing their skills.  In fact, what we know is that meaningful content motivates students to read, write, and think in the way the standards require.</a:t>
            </a:r>
            <a:endParaRPr lang="en-US" b="0" dirty="0" smtClean="0"/>
          </a:p>
          <a:p>
            <a:pPr lvl="0" algn="l" fontAlgn="base">
              <a:spcBef>
                <a:spcPct val="0"/>
              </a:spcBef>
              <a:spcAft>
                <a:spcPct val="0"/>
              </a:spcAft>
            </a:pPr>
            <a:endParaRPr lang="en-US" b="0" dirty="0"/>
          </a:p>
        </p:txBody>
      </p:sp>
      <p:sp>
        <p:nvSpPr>
          <p:cNvPr id="4" name="Slide Number Placeholder 3"/>
          <p:cNvSpPr>
            <a:spLocks noGrp="1"/>
          </p:cNvSpPr>
          <p:nvPr>
            <p:ph type="sldNum" sz="quarter" idx="10"/>
          </p:nvPr>
        </p:nvSpPr>
        <p:spPr/>
        <p:txBody>
          <a:bodyPr/>
          <a:lstStyle/>
          <a:p>
            <a:fld id="{91BF9E62-DFAE-451A-ACBA-A9FB607F86E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1754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7530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pPr>
            <a:r>
              <a:rPr lang="en-US" b="0" dirty="0" smtClean="0"/>
              <a:t>Robert Sherman, Growth Philanthropy</a:t>
            </a:r>
            <a:r>
              <a:rPr lang="en-US" b="0" baseline="0" dirty="0" smtClean="0"/>
              <a:t> Network</a:t>
            </a:r>
          </a:p>
          <a:p>
            <a:pPr lvl="0" algn="l" fontAlgn="base">
              <a:spcBef>
                <a:spcPct val="0"/>
              </a:spcBef>
              <a:spcAft>
                <a:spcPct val="0"/>
              </a:spcAft>
            </a:pPr>
            <a:r>
              <a:rPr lang="en-US" b="1" baseline="0" dirty="0" smtClean="0"/>
              <a:t>7 minutes</a:t>
            </a:r>
            <a:endParaRPr lang="en-US" b="1" dirty="0"/>
          </a:p>
        </p:txBody>
      </p:sp>
      <p:sp>
        <p:nvSpPr>
          <p:cNvPr id="4" name="Slide Number Placeholder 3"/>
          <p:cNvSpPr>
            <a:spLocks noGrp="1"/>
          </p:cNvSpPr>
          <p:nvPr>
            <p:ph type="sldNum" sz="quarter" idx="10"/>
          </p:nvPr>
        </p:nvSpPr>
        <p:spPr/>
        <p:txBody>
          <a:bodyPr/>
          <a:lstStyle/>
          <a:p>
            <a:fld id="{91BF9E62-DFAE-451A-ACBA-A9FB607F86E6}" type="slidenum">
              <a:rPr lang="en-US" smtClean="0"/>
              <a:t>28</a:t>
            </a:fld>
            <a:endParaRPr lang="en-US" dirty="0"/>
          </a:p>
        </p:txBody>
      </p:sp>
    </p:spTree>
    <p:extLst>
      <p:ext uri="{BB962C8B-B14F-4D97-AF65-F5344CB8AC3E}">
        <p14:creationId xmlns:p14="http://schemas.microsoft.com/office/powerpoint/2010/main" val="253627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29</a:t>
            </a:fld>
            <a:endParaRPr lang="en-US" dirty="0"/>
          </a:p>
        </p:txBody>
      </p:sp>
    </p:spTree>
    <p:extLst>
      <p:ext uri="{BB962C8B-B14F-4D97-AF65-F5344CB8AC3E}">
        <p14:creationId xmlns:p14="http://schemas.microsoft.com/office/powerpoint/2010/main" val="112003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r>
              <a:rPr lang="en-US" baseline="0" dirty="0" smtClean="0"/>
              <a:t> or Robert</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30</a:t>
            </a:fld>
            <a:endParaRPr lang="en-US" dirty="0"/>
          </a:p>
        </p:txBody>
      </p:sp>
    </p:spTree>
    <p:extLst>
      <p:ext uri="{BB962C8B-B14F-4D97-AF65-F5344CB8AC3E}">
        <p14:creationId xmlns:p14="http://schemas.microsoft.com/office/powerpoint/2010/main" val="269312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 or Robert</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31</a:t>
            </a:fld>
            <a:endParaRPr lang="en-US" dirty="0"/>
          </a:p>
        </p:txBody>
      </p:sp>
    </p:spTree>
    <p:extLst>
      <p:ext uri="{BB962C8B-B14F-4D97-AF65-F5344CB8AC3E}">
        <p14:creationId xmlns:p14="http://schemas.microsoft.com/office/powerpoint/2010/main" val="193440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pPr>
            <a:r>
              <a:rPr lang="en-US" b="0" baseline="0" dirty="0" smtClean="0"/>
              <a:t>Welcome:  Lisa Relou (3 minutes)</a:t>
            </a:r>
          </a:p>
          <a:p>
            <a:pPr lvl="0" algn="l" fontAlgn="base">
              <a:spcBef>
                <a:spcPct val="0"/>
              </a:spcBef>
              <a:spcAft>
                <a:spcPct val="0"/>
              </a:spcAft>
            </a:pPr>
            <a:r>
              <a:rPr lang="en-US" b="0" baseline="0" dirty="0" smtClean="0"/>
              <a:t>Welcome: Melissa Chabran (3 </a:t>
            </a:r>
            <a:r>
              <a:rPr lang="en-US" b="0" baseline="0" dirty="0" err="1" smtClean="0"/>
              <a:t>mins</a:t>
            </a:r>
            <a:r>
              <a:rPr lang="en-US" b="0" baseline="0" dirty="0" smtClean="0"/>
              <a:t> agenda and objectives) Bill Tucker, Introduction and Context (5 minutes Intro)</a:t>
            </a:r>
          </a:p>
          <a:p>
            <a:pPr lvl="0" algn="l" fontAlgn="base">
              <a:spcBef>
                <a:spcPct val="0"/>
              </a:spcBef>
              <a:spcAft>
                <a:spcPct val="0"/>
              </a:spcAft>
            </a:pPr>
            <a:r>
              <a:rPr lang="en-US" b="0" baseline="0" dirty="0" smtClean="0"/>
              <a:t>Stephanie (20 minutes for talking)</a:t>
            </a:r>
          </a:p>
          <a:p>
            <a:pPr lvl="0" algn="l" fontAlgn="base">
              <a:spcBef>
                <a:spcPct val="0"/>
              </a:spcBef>
              <a:spcAft>
                <a:spcPct val="0"/>
              </a:spcAft>
            </a:pPr>
            <a:r>
              <a:rPr lang="en-US" b="0" baseline="0" dirty="0" smtClean="0"/>
              <a:t>Facilitated Q&amp;A (5 minutes for Q&amp;A)</a:t>
            </a:r>
          </a:p>
          <a:p>
            <a:pPr lvl="0" algn="l" fontAlgn="base">
              <a:spcBef>
                <a:spcPct val="0"/>
              </a:spcBef>
              <a:spcAft>
                <a:spcPct val="0"/>
              </a:spcAft>
            </a:pPr>
            <a:r>
              <a:rPr lang="en-US" b="0" baseline="0" dirty="0" smtClean="0"/>
              <a:t>Scott (20 minutes talking)</a:t>
            </a:r>
          </a:p>
          <a:p>
            <a:pPr lvl="0" algn="l" fontAlgn="base">
              <a:spcBef>
                <a:spcPct val="0"/>
              </a:spcBef>
              <a:spcAft>
                <a:spcPct val="0"/>
              </a:spcAft>
            </a:pPr>
            <a:r>
              <a:rPr lang="en-US" b="0" baseline="0" dirty="0" smtClean="0"/>
              <a:t>Facilitated Questions and Answers (15 minutes)</a:t>
            </a:r>
          </a:p>
          <a:p>
            <a:pPr lvl="0" algn="l" fontAlgn="base">
              <a:spcBef>
                <a:spcPct val="0"/>
              </a:spcBef>
              <a:spcAft>
                <a:spcPct val="0"/>
              </a:spcAft>
            </a:pPr>
            <a:r>
              <a:rPr lang="en-US" b="0" baseline="0" dirty="0" smtClean="0"/>
              <a:t>Closing: Robert Sherman (7 minutes)</a:t>
            </a:r>
            <a:endParaRPr lang="en-US" b="0" dirty="0"/>
          </a:p>
        </p:txBody>
      </p:sp>
      <p:sp>
        <p:nvSpPr>
          <p:cNvPr id="4" name="Slide Number Placeholder 3"/>
          <p:cNvSpPr>
            <a:spLocks noGrp="1"/>
          </p:cNvSpPr>
          <p:nvPr>
            <p:ph type="sldNum" sz="quarter" idx="10"/>
          </p:nvPr>
        </p:nvSpPr>
        <p:spPr/>
        <p:txBody>
          <a:bodyPr/>
          <a:lstStyle/>
          <a:p>
            <a:fld id="{91BF9E62-DFAE-451A-ACBA-A9FB607F86E6}" type="slidenum">
              <a:rPr lang="en-US" smtClean="0"/>
              <a:t>5</a:t>
            </a:fld>
            <a:endParaRPr lang="en-US" dirty="0"/>
          </a:p>
        </p:txBody>
      </p:sp>
    </p:spTree>
    <p:extLst>
      <p:ext uri="{BB962C8B-B14F-4D97-AF65-F5344CB8AC3E}">
        <p14:creationId xmlns:p14="http://schemas.microsoft.com/office/powerpoint/2010/main" val="199797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pPr>
            <a:r>
              <a:rPr lang="en-US" b="0" dirty="0" smtClean="0"/>
              <a:t>Melissa runs through</a:t>
            </a:r>
            <a:endParaRPr lang="en-US" b="0" dirty="0"/>
          </a:p>
        </p:txBody>
      </p:sp>
      <p:sp>
        <p:nvSpPr>
          <p:cNvPr id="4" name="Slide Number Placeholder 3"/>
          <p:cNvSpPr>
            <a:spLocks noGrp="1"/>
          </p:cNvSpPr>
          <p:nvPr>
            <p:ph type="sldNum" sz="quarter" idx="10"/>
          </p:nvPr>
        </p:nvSpPr>
        <p:spPr/>
        <p:txBody>
          <a:bodyPr/>
          <a:lstStyle/>
          <a:p>
            <a:fld id="{91BF9E62-DFAE-451A-ACBA-A9FB607F86E6}" type="slidenum">
              <a:rPr lang="en-US" smtClean="0"/>
              <a:t>6</a:t>
            </a:fld>
            <a:endParaRPr lang="en-US" dirty="0"/>
          </a:p>
        </p:txBody>
      </p:sp>
    </p:spTree>
    <p:extLst>
      <p:ext uri="{BB962C8B-B14F-4D97-AF65-F5344CB8AC3E}">
        <p14:creationId xmlns:p14="http://schemas.microsoft.com/office/powerpoint/2010/main" val="371754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Tucker</a:t>
            </a:r>
            <a:r>
              <a:rPr lang="en-US" baseline="0" dirty="0" smtClean="0"/>
              <a:t> gives background on CCFWG Issue Team and frames conversation</a:t>
            </a:r>
          </a:p>
          <a:p>
            <a:r>
              <a:rPr lang="en-US" b="1" baseline="0" dirty="0" smtClean="0"/>
              <a:t>10 minutes</a:t>
            </a:r>
            <a:endParaRPr lang="en-US" b="1"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7</a:t>
            </a:fld>
            <a:endParaRPr lang="en-US" dirty="0"/>
          </a:p>
        </p:txBody>
      </p:sp>
    </p:spTree>
    <p:extLst>
      <p:ext uri="{BB962C8B-B14F-4D97-AF65-F5344CB8AC3E}">
        <p14:creationId xmlns:p14="http://schemas.microsoft.com/office/powerpoint/2010/main" val="311406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Bill Tucker talking points:</a:t>
            </a:r>
          </a:p>
          <a:p>
            <a:pPr marL="171450" indent="-171450">
              <a:buFont typeface="Arial" panose="020B0604020202020204" pitchFamily="34" charset="0"/>
              <a:buChar char="•"/>
            </a:pPr>
            <a:r>
              <a:rPr lang="en-US" dirty="0" smtClean="0"/>
              <a:t>The CCFWG has several</a:t>
            </a:r>
            <a:r>
              <a:rPr lang="en-US" baseline="0" dirty="0" smtClean="0"/>
              <a:t> goals that drive the work including: </a:t>
            </a:r>
          </a:p>
          <a:p>
            <a:pPr marL="628650" lvl="1" indent="-171450">
              <a:buFont typeface="Courier New" panose="02070309020205020404" pitchFamily="49" charset="0"/>
              <a:buChar char="o"/>
            </a:pPr>
            <a:r>
              <a:rPr lang="en-US" baseline="0" dirty="0" smtClean="0"/>
              <a:t>providing resources and information to funders, </a:t>
            </a:r>
          </a:p>
          <a:p>
            <a:pPr marL="628650" lvl="1" indent="-171450">
              <a:buFont typeface="Courier New" panose="02070309020205020404" pitchFamily="49" charset="0"/>
              <a:buChar char="o"/>
            </a:pPr>
            <a:r>
              <a:rPr lang="en-US" baseline="0" dirty="0" smtClean="0"/>
              <a:t>addressing gaps in the field and </a:t>
            </a:r>
          </a:p>
          <a:p>
            <a:pPr marL="628650" lvl="1" indent="-171450">
              <a:buFont typeface="Courier New" panose="02070309020205020404" pitchFamily="49" charset="0"/>
              <a:buChar char="o"/>
            </a:pPr>
            <a:r>
              <a:rPr lang="en-US" baseline="0" dirty="0" smtClean="0"/>
              <a:t>encouraging coordinated </a:t>
            </a:r>
            <a:r>
              <a:rPr lang="en-US" baseline="0" dirty="0" err="1" smtClean="0"/>
              <a:t>grantmaking</a:t>
            </a:r>
            <a:r>
              <a:rPr lang="en-US" baseline="0" dirty="0" smtClean="0"/>
              <a:t> among funders with similar interests</a:t>
            </a:r>
          </a:p>
          <a:p>
            <a:pPr marL="171450" indent="-171450">
              <a:buFont typeface="Arial" panose="020B0604020202020204" pitchFamily="34" charset="0"/>
              <a:buChar char="•"/>
            </a:pPr>
            <a:r>
              <a:rPr lang="en-US" sz="1200" dirty="0" smtClean="0">
                <a:solidFill>
                  <a:schemeClr val="tx2"/>
                </a:solidFill>
                <a:ea typeface="Calibri"/>
              </a:rPr>
              <a:t>Working Group identified the priorities and interests of different funders, to aid collaboration and hone in on gaps in the field needing additional attention. Emerged with two issue teams (</a:t>
            </a:r>
            <a:r>
              <a:rPr lang="en-US" i="1" dirty="0" smtClean="0">
                <a:solidFill>
                  <a:schemeClr val="accent2">
                    <a:lumMod val="50000"/>
                  </a:schemeClr>
                </a:solidFill>
              </a:rPr>
              <a:t>Ensure high-quality, common core tools, materials and resources</a:t>
            </a:r>
            <a:r>
              <a:rPr lang="en-US" i="0" baseline="0" dirty="0" smtClean="0">
                <a:solidFill>
                  <a:schemeClr val="accent2">
                    <a:lumMod val="50000"/>
                  </a:schemeClr>
                </a:solidFill>
              </a:rPr>
              <a:t> and </a:t>
            </a:r>
            <a:r>
              <a:rPr lang="en-US" i="1" dirty="0" smtClean="0">
                <a:solidFill>
                  <a:schemeClr val="accent2">
                    <a:lumMod val="50000"/>
                  </a:schemeClr>
                </a:solidFill>
              </a:rPr>
              <a:t>Scale effective, common core professional development</a:t>
            </a:r>
            <a:r>
              <a:rPr lang="en-US" dirty="0" smtClean="0">
                <a:solidFill>
                  <a:schemeClr val="accent2">
                    <a:lumMod val="50000"/>
                  </a:schemeClr>
                </a:solidFill>
              </a:rPr>
              <a:t>)</a:t>
            </a:r>
            <a:endParaRPr lang="en-US" u="sng" baseline="0" dirty="0" smtClean="0"/>
          </a:p>
          <a:p>
            <a:pPr marL="171450" indent="-171450">
              <a:buFont typeface="Arial" panose="020B0604020202020204" pitchFamily="34" charset="0"/>
              <a:buChar char="•"/>
            </a:pPr>
            <a:r>
              <a:rPr lang="en-US" dirty="0" smtClean="0"/>
              <a:t>This webinar focuses on helping </a:t>
            </a:r>
            <a:r>
              <a:rPr lang="en-US" dirty="0" err="1" smtClean="0"/>
              <a:t>grantmakers</a:t>
            </a:r>
            <a:r>
              <a:rPr lang="en-US" dirty="0" smtClean="0"/>
              <a:t> identify investments that focus on high quality</a:t>
            </a:r>
            <a:r>
              <a:rPr lang="en-US" baseline="0" dirty="0" smtClean="0"/>
              <a:t> Common core-aligned PD. </a:t>
            </a:r>
          </a:p>
          <a:p>
            <a:pPr marL="171450" indent="-171450">
              <a:buFont typeface="Arial" panose="020B0604020202020204" pitchFamily="34" charset="0"/>
              <a:buChar char="•"/>
            </a:pPr>
            <a:r>
              <a:rPr lang="en-US" baseline="0" dirty="0" smtClean="0"/>
              <a:t>The PD issue team focuses on identifying and supporting effective, scalable practice in teacher training and development.</a:t>
            </a:r>
          </a:p>
          <a:p>
            <a:pPr marL="0" indent="0">
              <a:buFont typeface="Arial" panose="020B0604020202020204" pitchFamily="34" charset="0"/>
              <a:buNone/>
            </a:pPr>
            <a:endParaRPr lang="en-US" dirty="0" smtClean="0"/>
          </a:p>
          <a:p>
            <a:pPr marL="457200" lvl="1" indent="0">
              <a:buFont typeface="Courier New" panose="02070309020205020404" pitchFamily="49"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8</a:t>
            </a:fld>
            <a:endParaRPr lang="en-US" dirty="0"/>
          </a:p>
        </p:txBody>
      </p:sp>
    </p:spTree>
    <p:extLst>
      <p:ext uri="{BB962C8B-B14F-4D97-AF65-F5344CB8AC3E}">
        <p14:creationId xmlns:p14="http://schemas.microsoft.com/office/powerpoint/2010/main" val="83327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a:t>
            </a:r>
            <a:r>
              <a:rPr lang="en-US" baseline="0" dirty="0" smtClean="0"/>
              <a:t> Hirsh, Learning Forward, followed by Scott Hartl, Expeditionary Learning</a:t>
            </a:r>
          </a:p>
          <a:p>
            <a:r>
              <a:rPr lang="en-US" b="1" baseline="0" dirty="0" smtClean="0"/>
              <a:t>30 minutes</a:t>
            </a:r>
            <a:endParaRPr lang="en-US" b="1"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10</a:t>
            </a:fld>
            <a:endParaRPr lang="en-US" dirty="0"/>
          </a:p>
        </p:txBody>
      </p:sp>
    </p:spTree>
    <p:extLst>
      <p:ext uri="{BB962C8B-B14F-4D97-AF65-F5344CB8AC3E}">
        <p14:creationId xmlns:p14="http://schemas.microsoft.com/office/powerpoint/2010/main" val="256387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1616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have been learning a great deal through our</a:t>
            </a:r>
            <a:r>
              <a:rPr lang="en-US" baseline="0" dirty="0" smtClean="0"/>
              <a:t> partnerships.</a:t>
            </a:r>
            <a:endParaRPr lang="en-US" dirty="0" smtClean="0"/>
          </a:p>
          <a:p>
            <a:r>
              <a:rPr lang="en-US" dirty="0" smtClean="0"/>
              <a:t>NYS</a:t>
            </a:r>
          </a:p>
          <a:p>
            <a:r>
              <a:rPr lang="en-US" dirty="0" smtClean="0"/>
              <a:t>-- We have long been excellent providers of PD – But now we are experiencing a</a:t>
            </a:r>
            <a:r>
              <a:rPr lang="en-US" sz="1200" b="0" i="0" kern="1200" baseline="0" dirty="0" smtClean="0">
                <a:solidFill>
                  <a:schemeClr val="tx1"/>
                </a:solidFill>
                <a:effectLst/>
                <a:latin typeface="+mn-lt"/>
                <a:ea typeface="+mn-ea"/>
                <a:cs typeface="+mn-cs"/>
              </a:rPr>
              <a:t> p</a:t>
            </a:r>
            <a:r>
              <a:rPr lang="en-US" sz="1200" b="0" i="0" kern="1200" dirty="0" smtClean="0">
                <a:solidFill>
                  <a:schemeClr val="tx1"/>
                </a:solidFill>
                <a:effectLst/>
                <a:latin typeface="+mn-lt"/>
                <a:ea typeface="+mn-ea"/>
                <a:cs typeface="+mn-cs"/>
              </a:rPr>
              <a:t>owerful multiplier effect as we build the capacity of </a:t>
            </a:r>
            <a:r>
              <a:rPr lang="en-US" sz="1200" b="1" i="0" kern="1200" dirty="0" smtClean="0">
                <a:solidFill>
                  <a:schemeClr val="tx1"/>
                </a:solidFill>
                <a:effectLst/>
                <a:latin typeface="+mn-lt"/>
                <a:ea typeface="+mn-ea"/>
                <a:cs typeface="+mn-cs"/>
              </a:rPr>
              <a:t>others</a:t>
            </a:r>
            <a:r>
              <a:rPr lang="en-US" sz="1200" b="0" i="0" kern="1200" dirty="0" smtClean="0">
                <a:solidFill>
                  <a:schemeClr val="tx1"/>
                </a:solidFill>
                <a:effectLst/>
                <a:latin typeface="+mn-lt"/>
                <a:ea typeface="+mn-ea"/>
                <a:cs typeface="+mn-cs"/>
              </a:rPr>
              <a:t> to deliver and develop effective professional learning.  Content</a:t>
            </a:r>
            <a:r>
              <a:rPr lang="en-US" sz="1200" b="0" i="0" kern="1200" baseline="0" dirty="0" smtClean="0">
                <a:solidFill>
                  <a:schemeClr val="tx1"/>
                </a:solidFill>
                <a:effectLst/>
                <a:latin typeface="+mn-lt"/>
                <a:ea typeface="+mn-ea"/>
                <a:cs typeface="+mn-cs"/>
              </a:rPr>
              <a:t> = p</a:t>
            </a:r>
            <a:r>
              <a:rPr lang="en-US" dirty="0" smtClean="0"/>
              <a:t>aradigm shaking curricular models combined</a:t>
            </a:r>
            <a:r>
              <a:rPr lang="en-US" baseline="0" dirty="0" smtClean="0"/>
              <a:t> with video = literally showing teachers day by day how effective literacy instruction looks and even feels.  Coaching</a:t>
            </a:r>
            <a:r>
              <a:rPr lang="en-US" dirty="0" smtClean="0"/>
              <a:t>  (mention NTI) -- p</a:t>
            </a:r>
            <a:r>
              <a:rPr lang="en-US" baseline="0" dirty="0" smtClean="0"/>
              <a:t>rovided nearly 100 unique professional development workshops, some</a:t>
            </a:r>
            <a:r>
              <a:rPr lang="en-US" dirty="0" smtClean="0"/>
              <a:t> of which help users understand the principles behind effective PD and school change.  </a:t>
            </a:r>
            <a:r>
              <a:rPr lang="en-US" baseline="0" dirty="0" smtClean="0"/>
              <a:t> Touches</a:t>
            </a:r>
            <a:r>
              <a:rPr lang="en-US" dirty="0" smtClean="0"/>
              <a:t> every district in the state.  A</a:t>
            </a:r>
            <a:r>
              <a:rPr lang="en-US" baseline="0" dirty="0" smtClean="0"/>
              <a:t>ll materials, facilitator’s guides posted on </a:t>
            </a:r>
            <a:r>
              <a:rPr lang="en-US" baseline="0" dirty="0" err="1" smtClean="0"/>
              <a:t>EngageNY</a:t>
            </a:r>
            <a:r>
              <a:rPr lang="en-US" baseline="0" dirty="0" smtClean="0"/>
              <a:t> for use by schools and other PD providers.  Somehow connect</a:t>
            </a:r>
            <a:r>
              <a:rPr lang="en-US" dirty="0" smtClean="0"/>
              <a:t> to i3 – expanding work with new teachers.</a:t>
            </a:r>
            <a:endParaRPr lang="en-US" baseline="0" dirty="0" smtClean="0"/>
          </a:p>
          <a:p>
            <a:endParaRPr lang="en-US" dirty="0"/>
          </a:p>
          <a:p>
            <a:r>
              <a:rPr lang="en-US" dirty="0" smtClean="0"/>
              <a:t>KIPP</a:t>
            </a:r>
          </a:p>
          <a:p>
            <a:r>
              <a:rPr lang="en-US" dirty="0" smtClean="0"/>
              <a:t>-- </a:t>
            </a:r>
            <a:r>
              <a:rPr lang="en-US" dirty="0"/>
              <a:t>In fall 2013, the KIPP Foundation engaged EL to support its Literacy for Everyone (LFE) initiative.  LFE was designed by KIPP as an opportunity for schools to train one teacher and one instructional leader/coach to catalyze literacy achievement at their school sites. </a:t>
            </a:r>
            <a:r>
              <a:rPr lang="en-US" dirty="0" smtClean="0"/>
              <a:t>  Similar in the approach – engaging their literacy and coaching terms in professional development directly, but also using virtual tools to sustain the work. </a:t>
            </a:r>
            <a:r>
              <a:rPr lang="en-US" dirty="0"/>
              <a:t> </a:t>
            </a:r>
            <a:r>
              <a:rPr lang="en-US" dirty="0" smtClean="0"/>
              <a:t> EL’s </a:t>
            </a:r>
            <a:r>
              <a:rPr lang="en-US" dirty="0"/>
              <a:t>reviews from these sessions were among the highest KIPP has ever received for PD from an outside organization.</a:t>
            </a:r>
            <a:br>
              <a:rPr lang="en-US" dirty="0"/>
            </a:br>
            <a:r>
              <a:rPr lang="en-US" dirty="0"/>
              <a:t> </a:t>
            </a:r>
            <a:br>
              <a:rPr lang="en-US" dirty="0"/>
            </a:br>
            <a:r>
              <a:rPr lang="en-US" dirty="0" smtClean="0"/>
              <a:t>EL </a:t>
            </a:r>
            <a:r>
              <a:rPr lang="en-US" dirty="0"/>
              <a:t>has offered follow-up support via virtual office hours and running web-delivered consulting protocols to troubleshoot problems and answer participants’ questions.  EL is also supporting KIPP in reviewing and providing feedback on LFE participants’ “homework” - videos of teachers in their buildings delivering close reading lessons, along with coaches’ observations. </a:t>
            </a:r>
            <a:r>
              <a:rPr lang="en-US" dirty="0" smtClean="0"/>
              <a:t>Using virtual tools has enabled us to…</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050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 substantial change in practice plus learning lag</a:t>
            </a:r>
            <a:r>
              <a:rPr lang="en-US" baseline="0" dirty="0" smtClean="0"/>
              <a:t> both amongst </a:t>
            </a:r>
            <a:r>
              <a:rPr lang="en-US" baseline="0" dirty="0" err="1" smtClean="0"/>
              <a:t>practictioners</a:t>
            </a:r>
            <a:r>
              <a:rPr lang="en-US" baseline="0" dirty="0" smtClean="0"/>
              <a:t> and those that teach </a:t>
            </a:r>
            <a:r>
              <a:rPr lang="en-US" baseline="0" dirty="0" err="1" smtClean="0"/>
              <a:t>practictioners</a:t>
            </a:r>
            <a:r>
              <a:rPr lang="en-US" baseline="0" dirty="0" smtClean="0"/>
              <a:t>.</a:t>
            </a:r>
            <a:endParaRPr lang="en-US" dirty="0" smtClean="0"/>
          </a:p>
          <a:p>
            <a:r>
              <a:rPr lang="en-US" dirty="0" smtClean="0"/>
              <a:t>Time – many teachers mentioning they are</a:t>
            </a:r>
            <a:r>
              <a:rPr lang="en-US" baseline="0" dirty="0" smtClean="0"/>
              <a:t> relearning everything they know – “liked getting another master’s degree” -- </a:t>
            </a:r>
            <a:endParaRPr lang="en-US" dirty="0" smtClean="0"/>
          </a:p>
          <a:p>
            <a:r>
              <a:rPr lang="en-US" dirty="0" smtClean="0"/>
              <a:t>Mention the “wild west moment” – everything</a:t>
            </a:r>
            <a:r>
              <a:rPr lang="en-US" baseline="0" dirty="0" smtClean="0"/>
              <a:t> claiming to be “common core”</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9147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1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1F645B-4594-4E8D-BD08-629FD45B5D8D}"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79AE5F-DD15-4550-8D26-ACD1A53E2BC8}" type="slidenum">
              <a:rPr lang="en-US" altLang="en-US"/>
              <a:pPr/>
              <a:t>‹#›</a:t>
            </a:fld>
            <a:endParaRPr lang="en-US" altLang="en-US"/>
          </a:p>
        </p:txBody>
      </p:sp>
    </p:spTree>
    <p:extLst>
      <p:ext uri="{BB962C8B-B14F-4D97-AF65-F5344CB8AC3E}">
        <p14:creationId xmlns:p14="http://schemas.microsoft.com/office/powerpoint/2010/main" val="133486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7F7DBE-F51A-4F6B-B407-F33F4D7E6D10}"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EB33011-FF29-43C7-92D9-D28FC2E94ECB}" type="slidenum">
              <a:rPr lang="en-US" altLang="en-US"/>
              <a:pPr/>
              <a:t>‹#›</a:t>
            </a:fld>
            <a:endParaRPr lang="en-US" altLang="en-US"/>
          </a:p>
        </p:txBody>
      </p:sp>
    </p:spTree>
    <p:extLst>
      <p:ext uri="{BB962C8B-B14F-4D97-AF65-F5344CB8AC3E}">
        <p14:creationId xmlns:p14="http://schemas.microsoft.com/office/powerpoint/2010/main" val="117875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60AB5B-9809-4E35-8ABF-49AF6FD7798C}"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F0E776A-C7AB-4CBB-9DE6-8524339D53AA}" type="slidenum">
              <a:rPr lang="en-US" altLang="en-US"/>
              <a:pPr/>
              <a:t>‹#›</a:t>
            </a:fld>
            <a:endParaRPr lang="en-US" altLang="en-US"/>
          </a:p>
        </p:txBody>
      </p:sp>
    </p:spTree>
    <p:extLst>
      <p:ext uri="{BB962C8B-B14F-4D97-AF65-F5344CB8AC3E}">
        <p14:creationId xmlns:p14="http://schemas.microsoft.com/office/powerpoint/2010/main" val="145313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109F4B-1500-4920-A9E2-3FAE9AD868D0}"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B333B3-59BF-4FDE-811D-533B271AD401}" type="slidenum">
              <a:rPr lang="en-US" altLang="en-US"/>
              <a:pPr/>
              <a:t>‹#›</a:t>
            </a:fld>
            <a:endParaRPr lang="en-US" altLang="en-US"/>
          </a:p>
        </p:txBody>
      </p:sp>
    </p:spTree>
    <p:extLst>
      <p:ext uri="{BB962C8B-B14F-4D97-AF65-F5344CB8AC3E}">
        <p14:creationId xmlns:p14="http://schemas.microsoft.com/office/powerpoint/2010/main" val="163662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E523EB-37FB-43B0-B2BF-6505A04477FA}"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2063B3A-30CF-47F2-BB43-EA513B7CD2E9}" type="slidenum">
              <a:rPr lang="en-US" altLang="en-US"/>
              <a:pPr/>
              <a:t>‹#›</a:t>
            </a:fld>
            <a:endParaRPr lang="en-US" altLang="en-US"/>
          </a:p>
        </p:txBody>
      </p:sp>
    </p:spTree>
    <p:extLst>
      <p:ext uri="{BB962C8B-B14F-4D97-AF65-F5344CB8AC3E}">
        <p14:creationId xmlns:p14="http://schemas.microsoft.com/office/powerpoint/2010/main" val="94882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6DFE0A-E449-4D30-97B6-3AE1674EA914}"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62DA8CC-F3CD-457A-B311-972FCA16C0E8}" type="slidenum">
              <a:rPr lang="en-US" altLang="en-US"/>
              <a:pPr/>
              <a:t>‹#›</a:t>
            </a:fld>
            <a:endParaRPr lang="en-US" altLang="en-US"/>
          </a:p>
        </p:txBody>
      </p:sp>
    </p:spTree>
    <p:extLst>
      <p:ext uri="{BB962C8B-B14F-4D97-AF65-F5344CB8AC3E}">
        <p14:creationId xmlns:p14="http://schemas.microsoft.com/office/powerpoint/2010/main" val="60107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F57C99-FEF3-44C3-B123-F4807504305D}"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AF3FE8A-6359-42F1-9BC2-69FD5D7326F6}" type="slidenum">
              <a:rPr lang="en-US" altLang="en-US"/>
              <a:pPr/>
              <a:t>‹#›</a:t>
            </a:fld>
            <a:endParaRPr lang="en-US" altLang="en-US"/>
          </a:p>
        </p:txBody>
      </p:sp>
    </p:spTree>
    <p:extLst>
      <p:ext uri="{BB962C8B-B14F-4D97-AF65-F5344CB8AC3E}">
        <p14:creationId xmlns:p14="http://schemas.microsoft.com/office/powerpoint/2010/main" val="279457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1BAE9D-E000-4777-AD3C-CC5E7402CB93}"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668D16-B10B-478C-9D35-2DFB9C349230}" type="slidenum">
              <a:rPr lang="en-US" altLang="en-US"/>
              <a:pPr/>
              <a:t>‹#›</a:t>
            </a:fld>
            <a:endParaRPr lang="en-US" altLang="en-US"/>
          </a:p>
        </p:txBody>
      </p:sp>
    </p:spTree>
    <p:extLst>
      <p:ext uri="{BB962C8B-B14F-4D97-AF65-F5344CB8AC3E}">
        <p14:creationId xmlns:p14="http://schemas.microsoft.com/office/powerpoint/2010/main" val="12511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22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7418CF-B4E2-463D-9B6E-68D0DF603368}"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048DC23-E469-43EF-8BC6-4E8AFA3DD8F2}" type="slidenum">
              <a:rPr lang="en-US" altLang="en-US"/>
              <a:pPr/>
              <a:t>‹#›</a:t>
            </a:fld>
            <a:endParaRPr lang="en-US" altLang="en-US"/>
          </a:p>
        </p:txBody>
      </p:sp>
    </p:spTree>
    <p:extLst>
      <p:ext uri="{BB962C8B-B14F-4D97-AF65-F5344CB8AC3E}">
        <p14:creationId xmlns:p14="http://schemas.microsoft.com/office/powerpoint/2010/main" val="35039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4BCEA8-C789-4B59-8F9D-4A2209F6B8B8}"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A5EFEB-B957-45D2-ACF0-4DBE2CDB3E4D}" type="slidenum">
              <a:rPr lang="en-US" altLang="en-US"/>
              <a:pPr/>
              <a:t>‹#›</a:t>
            </a:fld>
            <a:endParaRPr lang="en-US" altLang="en-US"/>
          </a:p>
        </p:txBody>
      </p:sp>
    </p:spTree>
    <p:extLst>
      <p:ext uri="{BB962C8B-B14F-4D97-AF65-F5344CB8AC3E}">
        <p14:creationId xmlns:p14="http://schemas.microsoft.com/office/powerpoint/2010/main" val="2871709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C8B0FE-2858-4BCD-8AE0-486002C62E69}"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1C9EAC-5DB8-476C-9C43-A58E00226899}" type="slidenum">
              <a:rPr lang="en-US" altLang="en-US"/>
              <a:pPr/>
              <a:t>‹#›</a:t>
            </a:fld>
            <a:endParaRPr lang="en-US" altLang="en-US"/>
          </a:p>
        </p:txBody>
      </p:sp>
    </p:spTree>
    <p:extLst>
      <p:ext uri="{BB962C8B-B14F-4D97-AF65-F5344CB8AC3E}">
        <p14:creationId xmlns:p14="http://schemas.microsoft.com/office/powerpoint/2010/main" val="2429952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1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1F645B-4594-4E8D-BD08-629FD45B5D8D}"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79AE5F-DD15-4550-8D26-ACD1A53E2BC8}" type="slidenum">
              <a:rPr lang="en-US" altLang="en-US"/>
              <a:pPr/>
              <a:t>‹#›</a:t>
            </a:fld>
            <a:endParaRPr lang="en-US" altLang="en-US"/>
          </a:p>
        </p:txBody>
      </p:sp>
    </p:spTree>
    <p:extLst>
      <p:ext uri="{BB962C8B-B14F-4D97-AF65-F5344CB8AC3E}">
        <p14:creationId xmlns:p14="http://schemas.microsoft.com/office/powerpoint/2010/main" val="3260881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7F7DBE-F51A-4F6B-B407-F33F4D7E6D10}"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EB33011-FF29-43C7-92D9-D28FC2E94ECB}" type="slidenum">
              <a:rPr lang="en-US" altLang="en-US"/>
              <a:pPr/>
              <a:t>‹#›</a:t>
            </a:fld>
            <a:endParaRPr lang="en-US" altLang="en-US"/>
          </a:p>
        </p:txBody>
      </p:sp>
    </p:spTree>
    <p:extLst>
      <p:ext uri="{BB962C8B-B14F-4D97-AF65-F5344CB8AC3E}">
        <p14:creationId xmlns:p14="http://schemas.microsoft.com/office/powerpoint/2010/main" val="3788879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60AB5B-9809-4E35-8ABF-49AF6FD7798C}"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F0E776A-C7AB-4CBB-9DE6-8524339D53AA}" type="slidenum">
              <a:rPr lang="en-US" altLang="en-US"/>
              <a:pPr/>
              <a:t>‹#›</a:t>
            </a:fld>
            <a:endParaRPr lang="en-US" altLang="en-US"/>
          </a:p>
        </p:txBody>
      </p:sp>
    </p:spTree>
    <p:extLst>
      <p:ext uri="{BB962C8B-B14F-4D97-AF65-F5344CB8AC3E}">
        <p14:creationId xmlns:p14="http://schemas.microsoft.com/office/powerpoint/2010/main" val="1980831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109F4B-1500-4920-A9E2-3FAE9AD868D0}"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B333B3-59BF-4FDE-811D-533B271AD401}" type="slidenum">
              <a:rPr lang="en-US" altLang="en-US"/>
              <a:pPr/>
              <a:t>‹#›</a:t>
            </a:fld>
            <a:endParaRPr lang="en-US" altLang="en-US"/>
          </a:p>
        </p:txBody>
      </p:sp>
    </p:spTree>
    <p:extLst>
      <p:ext uri="{BB962C8B-B14F-4D97-AF65-F5344CB8AC3E}">
        <p14:creationId xmlns:p14="http://schemas.microsoft.com/office/powerpoint/2010/main" val="518768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E523EB-37FB-43B0-B2BF-6505A04477FA}"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2063B3A-30CF-47F2-BB43-EA513B7CD2E9}" type="slidenum">
              <a:rPr lang="en-US" altLang="en-US"/>
              <a:pPr/>
              <a:t>‹#›</a:t>
            </a:fld>
            <a:endParaRPr lang="en-US" altLang="en-US"/>
          </a:p>
        </p:txBody>
      </p:sp>
    </p:spTree>
    <p:extLst>
      <p:ext uri="{BB962C8B-B14F-4D97-AF65-F5344CB8AC3E}">
        <p14:creationId xmlns:p14="http://schemas.microsoft.com/office/powerpoint/2010/main" val="3939831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6DFE0A-E449-4D30-97B6-3AE1674EA914}"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62DA8CC-F3CD-457A-B311-972FCA16C0E8}" type="slidenum">
              <a:rPr lang="en-US" altLang="en-US"/>
              <a:pPr/>
              <a:t>‹#›</a:t>
            </a:fld>
            <a:endParaRPr lang="en-US" altLang="en-US"/>
          </a:p>
        </p:txBody>
      </p:sp>
    </p:spTree>
    <p:extLst>
      <p:ext uri="{BB962C8B-B14F-4D97-AF65-F5344CB8AC3E}">
        <p14:creationId xmlns:p14="http://schemas.microsoft.com/office/powerpoint/2010/main" val="4004962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F57C99-FEF3-44C3-B123-F4807504305D}"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AF3FE8A-6359-42F1-9BC2-69FD5D7326F6}" type="slidenum">
              <a:rPr lang="en-US" altLang="en-US"/>
              <a:pPr/>
              <a:t>‹#›</a:t>
            </a:fld>
            <a:endParaRPr lang="en-US" altLang="en-US"/>
          </a:p>
        </p:txBody>
      </p:sp>
    </p:spTree>
    <p:extLst>
      <p:ext uri="{BB962C8B-B14F-4D97-AF65-F5344CB8AC3E}">
        <p14:creationId xmlns:p14="http://schemas.microsoft.com/office/powerpoint/2010/main" val="337172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1BAE9D-E000-4777-AD3C-CC5E7402CB93}"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668D16-B10B-478C-9D35-2DFB9C349230}" type="slidenum">
              <a:rPr lang="en-US" altLang="en-US"/>
              <a:pPr/>
              <a:t>‹#›</a:t>
            </a:fld>
            <a:endParaRPr lang="en-US" altLang="en-US"/>
          </a:p>
        </p:txBody>
      </p:sp>
    </p:spTree>
    <p:extLst>
      <p:ext uri="{BB962C8B-B14F-4D97-AF65-F5344CB8AC3E}">
        <p14:creationId xmlns:p14="http://schemas.microsoft.com/office/powerpoint/2010/main" val="807592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22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7418CF-B4E2-463D-9B6E-68D0DF603368}"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048DC23-E469-43EF-8BC6-4E8AFA3DD8F2}" type="slidenum">
              <a:rPr lang="en-US" altLang="en-US"/>
              <a:pPr/>
              <a:t>‹#›</a:t>
            </a:fld>
            <a:endParaRPr lang="en-US" altLang="en-US"/>
          </a:p>
        </p:txBody>
      </p:sp>
    </p:spTree>
    <p:extLst>
      <p:ext uri="{BB962C8B-B14F-4D97-AF65-F5344CB8AC3E}">
        <p14:creationId xmlns:p14="http://schemas.microsoft.com/office/powerpoint/2010/main" val="2303195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4BCEA8-C789-4B59-8F9D-4A2209F6B8B8}"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A5EFEB-B957-45D2-ACF0-4DBE2CDB3E4D}" type="slidenum">
              <a:rPr lang="en-US" altLang="en-US"/>
              <a:pPr/>
              <a:t>‹#›</a:t>
            </a:fld>
            <a:endParaRPr lang="en-US" altLang="en-US"/>
          </a:p>
        </p:txBody>
      </p:sp>
    </p:spTree>
    <p:extLst>
      <p:ext uri="{BB962C8B-B14F-4D97-AF65-F5344CB8AC3E}">
        <p14:creationId xmlns:p14="http://schemas.microsoft.com/office/powerpoint/2010/main" val="1705134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C8B0FE-2858-4BCD-8AE0-486002C62E69}" type="datetimeFigureOut">
              <a:rPr lang="en-US">
                <a:solidFill>
                  <a:prstClr val="black">
                    <a:tint val="75000"/>
                  </a:prstClr>
                </a:solidFill>
              </a:rPr>
              <a:pPr>
                <a:def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1C9EAC-5DB8-476C-9C43-A58E00226899}" type="slidenum">
              <a:rPr lang="en-US" altLang="en-US"/>
              <a:pPr/>
              <a:t>‹#›</a:t>
            </a:fld>
            <a:endParaRPr lang="en-US" altLang="en-US"/>
          </a:p>
        </p:txBody>
      </p:sp>
    </p:spTree>
    <p:extLst>
      <p:ext uri="{BB962C8B-B14F-4D97-AF65-F5344CB8AC3E}">
        <p14:creationId xmlns:p14="http://schemas.microsoft.com/office/powerpoint/2010/main" val="2521740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2FC2C9A6-8953-41D2-B4DA-C8F17B405251}" type="datetimeFigureOut">
              <a:rPr lang="en-US"/>
              <a:pPr>
                <a:defRPr/>
              </a:pPr>
              <a:t>4/28/2014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CDE673-68B0-48A8-9295-FFBE2B2F5C44}" type="slidenum">
              <a:rPr lang="en-US" altLang="en-US"/>
              <a:pPr/>
              <a:t>‹#›</a:t>
            </a:fld>
            <a:endParaRPr lang="en-US" altLang="en-US"/>
          </a:p>
        </p:txBody>
      </p:sp>
    </p:spTree>
    <p:extLst>
      <p:ext uri="{BB962C8B-B14F-4D97-AF65-F5344CB8AC3E}">
        <p14:creationId xmlns:p14="http://schemas.microsoft.com/office/powerpoint/2010/main" val="479269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79234012-0A77-4119-BE2B-F59BD57F0426}" type="datetimeFigureOut">
              <a:rPr lang="en-US"/>
              <a:pPr>
                <a:defRPr/>
              </a:pPr>
              <a:t>4/28/2014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C3B53E-D229-4748-AC84-93267630A7F9}" type="slidenum">
              <a:rPr lang="en-US" altLang="en-US"/>
              <a:pPr/>
              <a:t>‹#›</a:t>
            </a:fld>
            <a:endParaRPr lang="en-US" altLang="en-US"/>
          </a:p>
        </p:txBody>
      </p:sp>
    </p:spTree>
    <p:extLst>
      <p:ext uri="{BB962C8B-B14F-4D97-AF65-F5344CB8AC3E}">
        <p14:creationId xmlns:p14="http://schemas.microsoft.com/office/powerpoint/2010/main" val="104671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6C6394C0-A2CC-48DB-A442-1FFD13A54E7A}" type="datetimeFigureOut">
              <a:rPr lang="en-US"/>
              <a:pPr>
                <a:defRPr/>
              </a:pPr>
              <a:t>4/28/2014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26846B-6203-48F1-B54A-372FE01FE50E}" type="slidenum">
              <a:rPr lang="en-US" altLang="en-US"/>
              <a:pPr/>
              <a:t>‹#›</a:t>
            </a:fld>
            <a:endParaRPr lang="en-US" altLang="en-US"/>
          </a:p>
        </p:txBody>
      </p:sp>
    </p:spTree>
    <p:extLst>
      <p:ext uri="{BB962C8B-B14F-4D97-AF65-F5344CB8AC3E}">
        <p14:creationId xmlns:p14="http://schemas.microsoft.com/office/powerpoint/2010/main" val="889036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6EB6175-66EB-4F82-BFE3-168CF9D7AEB8}" type="datetimeFigureOut">
              <a:rPr lang="en-US"/>
              <a:pPr>
                <a:defRPr/>
              </a:pPr>
              <a:t>4/28/2014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5B811D8-D9DA-41AF-8A44-A5071D8D18D1}" type="slidenum">
              <a:rPr lang="en-US" altLang="en-US"/>
              <a:pPr/>
              <a:t>‹#›</a:t>
            </a:fld>
            <a:endParaRPr lang="en-US" altLang="en-US"/>
          </a:p>
        </p:txBody>
      </p:sp>
    </p:spTree>
    <p:extLst>
      <p:ext uri="{BB962C8B-B14F-4D97-AF65-F5344CB8AC3E}">
        <p14:creationId xmlns:p14="http://schemas.microsoft.com/office/powerpoint/2010/main" val="161957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693D9B7F-2521-4DE0-88B0-EA95BC7E4E69}" type="datetimeFigureOut">
              <a:rPr lang="en-US"/>
              <a:pPr>
                <a:defRPr/>
              </a:pPr>
              <a:t>4/28/2014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3BEEA34-034B-4140-A4DE-9B1B18C122C3}" type="slidenum">
              <a:rPr lang="en-US" altLang="en-US"/>
              <a:pPr/>
              <a:t>‹#›</a:t>
            </a:fld>
            <a:endParaRPr lang="en-US" altLang="en-US"/>
          </a:p>
        </p:txBody>
      </p:sp>
    </p:spTree>
    <p:extLst>
      <p:ext uri="{BB962C8B-B14F-4D97-AF65-F5344CB8AC3E}">
        <p14:creationId xmlns:p14="http://schemas.microsoft.com/office/powerpoint/2010/main" val="3639125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3147E992-0F65-4C79-BF8E-72BDD2DDD34E}" type="datetimeFigureOut">
              <a:rPr lang="en-US"/>
              <a:pPr>
                <a:defRPr/>
              </a:pPr>
              <a:t>4/28/2014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11B06965-D680-44F7-9EB1-DF57C140957F}" type="slidenum">
              <a:rPr lang="en-US" altLang="en-US"/>
              <a:pPr/>
              <a:t>‹#›</a:t>
            </a:fld>
            <a:endParaRPr lang="en-US" altLang="en-US"/>
          </a:p>
        </p:txBody>
      </p:sp>
    </p:spTree>
    <p:extLst>
      <p:ext uri="{BB962C8B-B14F-4D97-AF65-F5344CB8AC3E}">
        <p14:creationId xmlns:p14="http://schemas.microsoft.com/office/powerpoint/2010/main" val="275157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DEACF5DB-A466-480D-BFFB-10E9E51A76B8}" type="datetimeFigureOut">
              <a:rPr lang="en-US"/>
              <a:pPr>
                <a:defRPr/>
              </a:pPr>
              <a:t>4/28/2014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9F1D995E-FABB-400D-82AD-AE0C135647AE}" type="slidenum">
              <a:rPr lang="en-US" altLang="en-US"/>
              <a:pPr/>
              <a:t>‹#›</a:t>
            </a:fld>
            <a:endParaRPr lang="en-US" altLang="en-US"/>
          </a:p>
        </p:txBody>
      </p:sp>
    </p:spTree>
    <p:extLst>
      <p:ext uri="{BB962C8B-B14F-4D97-AF65-F5344CB8AC3E}">
        <p14:creationId xmlns:p14="http://schemas.microsoft.com/office/powerpoint/2010/main" val="512409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45FF4E8B-E9BF-4FD2-A53A-20CF94DF169E}" type="datetimeFigureOut">
              <a:rPr lang="en-US"/>
              <a:pPr>
                <a:defRPr/>
              </a:pPr>
              <a:t>4/28/2014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3B526D5-B986-4C7A-AE97-BF257581F7AD}" type="slidenum">
              <a:rPr lang="en-US" altLang="en-US"/>
              <a:pPr/>
              <a:t>‹#›</a:t>
            </a:fld>
            <a:endParaRPr lang="en-US" altLang="en-US"/>
          </a:p>
        </p:txBody>
      </p:sp>
    </p:spTree>
    <p:extLst>
      <p:ext uri="{BB962C8B-B14F-4D97-AF65-F5344CB8AC3E}">
        <p14:creationId xmlns:p14="http://schemas.microsoft.com/office/powerpoint/2010/main" val="483506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7C9FCAB3-9D93-4D84-9892-D9AB46068BD8}" type="datetimeFigureOut">
              <a:rPr lang="en-US"/>
              <a:pPr>
                <a:defRPr/>
              </a:pPr>
              <a:t>4/28/2014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30AABC7-0C6E-4FAB-9776-67DA0CFC0850}" type="slidenum">
              <a:rPr lang="en-US" altLang="en-US"/>
              <a:pPr/>
              <a:t>‹#›</a:t>
            </a:fld>
            <a:endParaRPr lang="en-US" altLang="en-US"/>
          </a:p>
        </p:txBody>
      </p:sp>
    </p:spTree>
    <p:extLst>
      <p:ext uri="{BB962C8B-B14F-4D97-AF65-F5344CB8AC3E}">
        <p14:creationId xmlns:p14="http://schemas.microsoft.com/office/powerpoint/2010/main" val="2344022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A77E7C46-B4C2-4CC7-909B-3439C3899E50}" type="datetimeFigureOut">
              <a:rPr lang="en-US"/>
              <a:pPr>
                <a:defRPr/>
              </a:pPr>
              <a:t>4/28/2014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C73C1A-1E0C-4A84-B496-B3F6F4CA498F}" type="slidenum">
              <a:rPr lang="en-US" altLang="en-US"/>
              <a:pPr/>
              <a:t>‹#›</a:t>
            </a:fld>
            <a:endParaRPr lang="en-US" altLang="en-US"/>
          </a:p>
        </p:txBody>
      </p:sp>
    </p:spTree>
    <p:extLst>
      <p:ext uri="{BB962C8B-B14F-4D97-AF65-F5344CB8AC3E}">
        <p14:creationId xmlns:p14="http://schemas.microsoft.com/office/powerpoint/2010/main" val="4136442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BBACEB0E-9601-41D5-A975-8873C419A1CE}" type="datetimeFigureOut">
              <a:rPr lang="en-US"/>
              <a:pPr>
                <a:defRPr/>
              </a:pPr>
              <a:t>4/28/2014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EDB753-B51D-49C9-866D-BBE43BA16BBD}" type="slidenum">
              <a:rPr lang="en-US" altLang="en-US"/>
              <a:pPr/>
              <a:t>‹#›</a:t>
            </a:fld>
            <a:endParaRPr lang="en-US" altLang="en-US"/>
          </a:p>
        </p:txBody>
      </p:sp>
    </p:spTree>
    <p:extLst>
      <p:ext uri="{BB962C8B-B14F-4D97-AF65-F5344CB8AC3E}">
        <p14:creationId xmlns:p14="http://schemas.microsoft.com/office/powerpoint/2010/main" val="155750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Concepts_round 72.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609600"/>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50963"/>
            <a:ext cx="8229600" cy="47085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743200" y="6537438"/>
            <a:ext cx="6248403" cy="337496"/>
          </a:xfrm>
          <a:prstGeom prst="rect">
            <a:avLst/>
          </a:prstGeom>
        </p:spPr>
        <p:txBody>
          <a:bodyPr vert="horz" lIns="91440" tIns="45720" rIns="91440" bIns="45720" rtlCol="0" anchor="ctr"/>
          <a:lstStyle>
            <a:lvl1pPr algn="r">
              <a:defRPr sz="800" b="0" i="0">
                <a:solidFill>
                  <a:srgbClr val="404040"/>
                </a:solidFill>
                <a:latin typeface="+mn-lt"/>
                <a:cs typeface="Arial"/>
              </a:defRPr>
            </a:lvl1pPr>
          </a:lstStyle>
          <a:p>
            <a:endParaRPr lang="en-US" dirty="0"/>
          </a:p>
        </p:txBody>
      </p:sp>
      <p:sp>
        <p:nvSpPr>
          <p:cNvPr id="6" name="Slide Number Placeholder 5"/>
          <p:cNvSpPr>
            <a:spLocks noGrp="1"/>
          </p:cNvSpPr>
          <p:nvPr>
            <p:ph type="sldNum" sz="quarter" idx="4"/>
          </p:nvPr>
        </p:nvSpPr>
        <p:spPr>
          <a:xfrm>
            <a:off x="6790267" y="6288698"/>
            <a:ext cx="2133600" cy="365125"/>
          </a:xfrm>
          <a:prstGeom prst="rect">
            <a:avLst/>
          </a:prstGeom>
        </p:spPr>
        <p:txBody>
          <a:bodyPr vert="horz" lIns="91440" tIns="45720" rIns="91440" bIns="45720" rtlCol="0" anchor="ctr"/>
          <a:lstStyle>
            <a:lvl1pPr algn="r">
              <a:defRPr sz="900" b="0" i="0">
                <a:solidFill>
                  <a:srgbClr val="FFFFFF"/>
                </a:solidFill>
                <a:latin typeface="+mn-lt"/>
                <a:cs typeface="Arial"/>
              </a:defRPr>
            </a:lvl1pPr>
          </a:lstStyle>
          <a:p>
            <a:fld id="{ACD34B06-FF70-8B47-B17C-B368C232A9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3200" b="1" i="0" kern="1200">
          <a:solidFill>
            <a:srgbClr val="91A226"/>
          </a:solidFill>
          <a:latin typeface="+mj-lt"/>
          <a:ea typeface="+mj-ea"/>
          <a:cs typeface="Arial"/>
        </a:defRPr>
      </a:lvl1pPr>
    </p:titleStyle>
    <p:bodyStyle>
      <a:lvl1pPr marL="342900" indent="-342900" algn="l" defTabSz="457200" rtl="0" eaLnBrk="1" latinLnBrk="0" hangingPunct="1">
        <a:spcBef>
          <a:spcPct val="20000"/>
        </a:spcBef>
        <a:buClr>
          <a:srgbClr val="E7982E"/>
        </a:buClr>
        <a:buSzPct val="100000"/>
        <a:buFont typeface="Wingdings" charset="2"/>
        <a:buChar char="§"/>
        <a:defRPr sz="2400" b="0" i="0" kern="1200">
          <a:solidFill>
            <a:schemeClr val="tx1">
              <a:lumMod val="75000"/>
              <a:lumOff val="25000"/>
            </a:schemeClr>
          </a:solidFill>
          <a:latin typeface="+mn-lt"/>
          <a:ea typeface="+mn-ea"/>
          <a:cs typeface="Arial"/>
        </a:defRPr>
      </a:lvl1pPr>
      <a:lvl2pPr marL="742950" indent="-285750" algn="l" defTabSz="457200" rtl="0" eaLnBrk="1" latinLnBrk="0" hangingPunct="1">
        <a:spcBef>
          <a:spcPct val="20000"/>
        </a:spcBef>
        <a:buClr>
          <a:srgbClr val="E7982E"/>
        </a:buClr>
        <a:buSzPct val="120000"/>
        <a:buFont typeface="Lucida Grande"/>
        <a:buChar char="→"/>
        <a:defRPr sz="2200" b="0" i="0" kern="1200">
          <a:solidFill>
            <a:schemeClr val="tx1">
              <a:lumMod val="75000"/>
              <a:lumOff val="25000"/>
            </a:schemeClr>
          </a:solidFill>
          <a:latin typeface="+mn-lt"/>
          <a:ea typeface="+mn-ea"/>
          <a:cs typeface="Arial"/>
        </a:defRPr>
      </a:lvl2pPr>
      <a:lvl3pPr marL="1143000" indent="-228600" algn="l" defTabSz="457200" rtl="0" eaLnBrk="1" latinLnBrk="0" hangingPunct="1">
        <a:spcBef>
          <a:spcPct val="20000"/>
        </a:spcBef>
        <a:buClr>
          <a:srgbClr val="E7982E"/>
        </a:buClr>
        <a:buSzPct val="100000"/>
        <a:buFont typeface="Wingdings" charset="2"/>
        <a:buChar char="§"/>
        <a:defRPr sz="2000" b="0" i="0" kern="1200">
          <a:solidFill>
            <a:schemeClr val="tx1">
              <a:lumMod val="75000"/>
              <a:lumOff val="25000"/>
            </a:schemeClr>
          </a:solidFill>
          <a:latin typeface="+mn-lt"/>
          <a:ea typeface="+mn-ea"/>
          <a:cs typeface="Arial"/>
        </a:defRPr>
      </a:lvl3pPr>
      <a:lvl4pPr marL="1600200" indent="-228600" algn="l" defTabSz="457200" rtl="0" eaLnBrk="1" latinLnBrk="0" hangingPunct="1">
        <a:spcBef>
          <a:spcPct val="20000"/>
        </a:spcBef>
        <a:buClr>
          <a:srgbClr val="E7982E"/>
        </a:buClr>
        <a:buSzPct val="140000"/>
        <a:buFont typeface="Lucida Grande"/>
        <a:buChar char="→"/>
        <a:defRPr sz="1800" b="0" i="0" kern="1200">
          <a:solidFill>
            <a:schemeClr val="tx1">
              <a:lumMod val="75000"/>
              <a:lumOff val="25000"/>
            </a:schemeClr>
          </a:solidFill>
          <a:latin typeface="+mn-lt"/>
          <a:ea typeface="+mn-ea"/>
          <a:cs typeface="Arial"/>
        </a:defRPr>
      </a:lvl4pPr>
      <a:lvl5pPr marL="2057400" indent="-228600" algn="l" defTabSz="457200" rtl="0" eaLnBrk="1" latinLnBrk="0" hangingPunct="1">
        <a:spcBef>
          <a:spcPct val="20000"/>
        </a:spcBef>
        <a:buClr>
          <a:srgbClr val="E7982E"/>
        </a:buClr>
        <a:buSzPct val="100000"/>
        <a:buFont typeface="Wingdings" charset="2"/>
        <a:buChar char="§"/>
        <a:defRPr sz="1600" b="0" i="0" kern="1200">
          <a:solidFill>
            <a:schemeClr val="tx1">
              <a:lumMod val="75000"/>
              <a:lumOff val="2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8D176266-474B-41A4-9B18-25496C0CD83A}" type="datetimeFigureOut">
              <a:rPr lang="en-US">
                <a:solidFill>
                  <a:prstClr val="black">
                    <a:tint val="75000"/>
                  </a:prstClr>
                </a:solidFill>
              </a:rPr>
              <a:pPr defTabSz="914400">
                <a:defRPr/>
              </a:pPr>
              <a:t>4/28/2014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6B120CF7-8F15-47FD-8A83-60FBBE58E74D}" type="slidenum">
              <a:rPr lang="en-US" altLang="en-US" smtClean="0">
                <a:cs typeface="Arial" pitchFamily="34" charset="0"/>
              </a:rPr>
              <a:pPr defTabSz="914400" fontAlgn="base">
                <a:spcBef>
                  <a:spcPct val="0"/>
                </a:spcBef>
                <a:spcAft>
                  <a:spcPct val="0"/>
                </a:spcAft>
              </a:pPr>
              <a:t>‹#›</a:t>
            </a:fld>
            <a:endParaRPr lang="en-US" altLang="en-US" smtClean="0">
              <a:cs typeface="Arial" pitchFamily="34" charset="0"/>
            </a:endParaRPr>
          </a:p>
        </p:txBody>
      </p:sp>
    </p:spTree>
    <p:extLst>
      <p:ext uri="{BB962C8B-B14F-4D97-AF65-F5344CB8AC3E}">
        <p14:creationId xmlns:p14="http://schemas.microsoft.com/office/powerpoint/2010/main" val="1671315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8D176266-474B-41A4-9B18-25496C0CD83A}" type="datetimeFigureOut">
              <a:rPr lang="en-US">
                <a:solidFill>
                  <a:prstClr val="black">
                    <a:tint val="75000"/>
                  </a:prstClr>
                </a:solidFill>
              </a:rPr>
              <a:pPr defTabSz="914400">
                <a:defRPr/>
              </a:pPr>
              <a:t>4/28/2014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6B120CF7-8F15-47FD-8A83-60FBBE58E74D}" type="slidenum">
              <a:rPr lang="en-US" altLang="en-US" smtClean="0">
                <a:cs typeface="Arial" pitchFamily="34" charset="0"/>
              </a:rPr>
              <a:pPr defTabSz="914400" fontAlgn="base">
                <a:spcBef>
                  <a:spcPct val="0"/>
                </a:spcBef>
                <a:spcAft>
                  <a:spcPct val="0"/>
                </a:spcAft>
              </a:pPr>
              <a:t>‹#›</a:t>
            </a:fld>
            <a:endParaRPr lang="en-US" altLang="en-US" smtClean="0">
              <a:cs typeface="Arial" pitchFamily="34" charset="0"/>
            </a:endParaRPr>
          </a:p>
        </p:txBody>
      </p:sp>
    </p:spTree>
    <p:extLst>
      <p:ext uri="{BB962C8B-B14F-4D97-AF65-F5344CB8AC3E}">
        <p14:creationId xmlns:p14="http://schemas.microsoft.com/office/powerpoint/2010/main" val="3172931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defTabSz="914400">
              <a:defRPr/>
            </a:pPr>
            <a:fld id="{01B21BEB-735E-4C7E-9365-B8304CD43EE6}" type="datetimeFigureOut">
              <a:rPr lang="en-US">
                <a:cs typeface="Arial" pitchFamily="34" charset="0"/>
              </a:rPr>
              <a:pPr defTabSz="914400">
                <a:defRPr/>
              </a:pPr>
              <a:t>4/28/2014</a:t>
            </a:fld>
            <a:endParaRPr lang="en-US">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defTabSz="914400">
              <a:defRPr/>
            </a:pPr>
            <a:endParaRPr lang="en-US">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FB1B1C53-B3B3-4FA7-80E3-DAB4C81D2EB1}" type="slidenum">
              <a:rPr lang="en-US" altLang="en-US" smtClean="0">
                <a:cs typeface="Arial" pitchFamily="34" charset="0"/>
              </a:rPr>
              <a:pPr defTabSz="914400" fontAlgn="base">
                <a:spcBef>
                  <a:spcPct val="0"/>
                </a:spcBef>
                <a:spcAft>
                  <a:spcPct val="0"/>
                </a:spcAft>
              </a:pPr>
              <a:t>‹#›</a:t>
            </a:fld>
            <a:endParaRPr lang="en-US" altLang="en-US" smtClean="0">
              <a:cs typeface="Arial" pitchFamily="34" charset="0"/>
            </a:endParaRPr>
          </a:p>
        </p:txBody>
      </p:sp>
    </p:spTree>
    <p:extLst>
      <p:ext uri="{BB962C8B-B14F-4D97-AF65-F5344CB8AC3E}">
        <p14:creationId xmlns:p14="http://schemas.microsoft.com/office/powerpoint/2010/main" val="4056250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q&amp;a&amp;source=images&amp;cd=&amp;cad=rja&amp;docid=IGtbdHuaX2Fe5M&amp;tbnid=zzr6yCEgrOy5PM:&amp;ved=0CAUQjRw&amp;url=http://www.totallychildcare.com/q_a_on_ofsted&amp;ei=qTQrUbfvDaXNigK4nYFw&amp;bvm=bv.42768644,d.cGE&amp;psig=AFQjCNEQCam0ONz7wt1ZoldEjP6mV_EIJA&amp;ust=1361872301267531"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hartl@elschool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q&amp;a&amp;source=images&amp;cd=&amp;cad=rja&amp;docid=IGtbdHuaX2Fe5M&amp;tbnid=zzr6yCEgrOy5PM:&amp;ved=0CAUQjRw&amp;url=http://www.totallychildcare.com/q_a_on_ofsted&amp;ei=qTQrUbfvDaXNigK4nYFw&amp;bvm=bv.42768644,d.cGE&amp;psig=AFQjCNEQCam0ONz7wt1ZoldEjP6mV_EIJA&amp;ust=1361872301267531"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dfunders.org/common-co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epts_round 72.jpg"/>
          <p:cNvPicPr>
            <a:picLocks noChangeAspect="1"/>
          </p:cNvPicPr>
          <p:nvPr/>
        </p:nvPicPr>
        <p:blipFill>
          <a:blip r:embed="rId2"/>
          <a:stretch>
            <a:fillRect/>
          </a:stretch>
        </p:blipFill>
        <p:spPr>
          <a:xfrm>
            <a:off x="0" y="76200"/>
            <a:ext cx="9144000" cy="6858000"/>
          </a:xfrm>
          <a:prstGeom prst="rect">
            <a:avLst/>
          </a:prstGeom>
        </p:spPr>
      </p:pic>
      <p:sp>
        <p:nvSpPr>
          <p:cNvPr id="8" name="TextBox 7"/>
          <p:cNvSpPr txBox="1"/>
          <p:nvPr/>
        </p:nvSpPr>
        <p:spPr>
          <a:xfrm>
            <a:off x="335280" y="1866839"/>
            <a:ext cx="4191000" cy="3108543"/>
          </a:xfrm>
          <a:prstGeom prst="rect">
            <a:avLst/>
          </a:prstGeom>
          <a:noFill/>
        </p:spPr>
        <p:txBody>
          <a:bodyPr wrap="square" rtlCol="0">
            <a:spAutoFit/>
          </a:bodyPr>
          <a:lstStyle/>
          <a:p>
            <a:r>
              <a:rPr lang="en-US" sz="2800" b="1" dirty="0" smtClean="0">
                <a:solidFill>
                  <a:schemeClr val="bg1"/>
                </a:solidFill>
                <a:latin typeface="+mj-lt"/>
                <a:cs typeface="Cali"/>
              </a:rPr>
              <a:t>Supporting Common Core Implementation:  </a:t>
            </a:r>
          </a:p>
          <a:p>
            <a:r>
              <a:rPr lang="en-US" sz="2400" b="1" dirty="0" smtClean="0">
                <a:solidFill>
                  <a:schemeClr val="bg1"/>
                </a:solidFill>
                <a:latin typeface="+mj-lt"/>
                <a:cs typeface="Cali"/>
              </a:rPr>
              <a:t>Scaling Effective Professional Development</a:t>
            </a:r>
            <a:endParaRPr lang="en-US" sz="2400" b="1" dirty="0">
              <a:solidFill>
                <a:schemeClr val="bg1"/>
              </a:solidFill>
              <a:latin typeface="+mj-lt"/>
              <a:cs typeface="Cali"/>
            </a:endParaRPr>
          </a:p>
          <a:p>
            <a:endParaRPr lang="en-US" sz="2400" b="1" dirty="0" smtClean="0">
              <a:solidFill>
                <a:schemeClr val="bg1"/>
              </a:solidFill>
              <a:latin typeface="+mj-lt"/>
              <a:cs typeface="Cali"/>
            </a:endParaRPr>
          </a:p>
          <a:p>
            <a:r>
              <a:rPr lang="en-US" sz="2400" b="1" dirty="0" smtClean="0">
                <a:solidFill>
                  <a:schemeClr val="bg1"/>
                </a:solidFill>
                <a:latin typeface="+mj-lt"/>
                <a:cs typeface="Cali"/>
              </a:rPr>
              <a:t>Webinar #1</a:t>
            </a:r>
          </a:p>
          <a:p>
            <a:r>
              <a:rPr lang="en-US" sz="2000" b="1" dirty="0" smtClean="0">
                <a:solidFill>
                  <a:schemeClr val="bg1"/>
                </a:solidFill>
                <a:latin typeface="+mj-lt"/>
                <a:cs typeface="Cali"/>
              </a:rPr>
              <a:t>April 28, 2014</a:t>
            </a:r>
          </a:p>
          <a:p>
            <a:r>
              <a:rPr lang="en-US" sz="2000" b="1" dirty="0" smtClean="0">
                <a:solidFill>
                  <a:schemeClr val="bg1"/>
                </a:solidFill>
                <a:latin typeface="+mj-lt"/>
                <a:cs typeface="Cali"/>
              </a:rPr>
              <a:t>1:00-2:15pm ET</a:t>
            </a:r>
            <a:endParaRPr lang="en-US" sz="2000" b="1" dirty="0">
              <a:solidFill>
                <a:schemeClr val="bg1"/>
              </a:solidFill>
              <a:latin typeface="+mj-lt"/>
              <a:cs typeface="Cali"/>
            </a:endParaRPr>
          </a:p>
        </p:txBody>
      </p:sp>
      <p:sp>
        <p:nvSpPr>
          <p:cNvPr id="9" name="Slide Number Placeholder 8"/>
          <p:cNvSpPr>
            <a:spLocks noGrp="1"/>
          </p:cNvSpPr>
          <p:nvPr>
            <p:ph type="sldNum" sz="quarter" idx="12"/>
          </p:nvPr>
        </p:nvSpPr>
        <p:spPr/>
        <p:txBody>
          <a:bodyPr/>
          <a:lstStyle/>
          <a:p>
            <a:fld id="{ACD34B06-FF70-8B47-B17C-B368C232A9CF}" type="slidenum">
              <a:rPr lang="en-US" smtClean="0"/>
              <a:pPr/>
              <a:t>1</a:t>
            </a:fld>
            <a:endParaRPr lang="en-US" dirty="0"/>
          </a:p>
        </p:txBody>
      </p:sp>
      <p:pic>
        <p:nvPicPr>
          <p:cNvPr id="7" name="Picture 6" descr="C:\Users\Ed First\AppData\Local\Microsoft\Windows\Temporary Internet Files\Content.Word\CommonCore Funders conveners-top.png"/>
          <p:cNvPicPr/>
          <p:nvPr/>
        </p:nvPicPr>
        <p:blipFill>
          <a:blip r:embed="rId3">
            <a:extLst>
              <a:ext uri="{28A0092B-C50C-407E-A947-70E740481C1C}">
                <a14:useLocalDpi xmlns:a14="http://schemas.microsoft.com/office/drawing/2010/main" val="0"/>
              </a:ext>
            </a:extLst>
          </a:blip>
          <a:srcRect/>
          <a:stretch>
            <a:fillRect/>
          </a:stretch>
        </p:blipFill>
        <p:spPr bwMode="auto">
          <a:xfrm>
            <a:off x="248790" y="5995328"/>
            <a:ext cx="3691890" cy="586740"/>
          </a:xfrm>
          <a:prstGeom prst="rect">
            <a:avLst/>
          </a:prstGeom>
          <a:noFill/>
          <a:ln>
            <a:noFill/>
          </a:ln>
        </p:spPr>
      </p:pic>
      <p:pic>
        <p:nvPicPr>
          <p:cNvPr id="3" name="Picture 2"/>
          <p:cNvPicPr>
            <a:picLocks noChangeAspect="1"/>
          </p:cNvPicPr>
          <p:nvPr/>
        </p:nvPicPr>
        <p:blipFill>
          <a:blip r:embed="rId4"/>
          <a:stretch>
            <a:fillRect/>
          </a:stretch>
        </p:blipFill>
        <p:spPr>
          <a:xfrm>
            <a:off x="5257800" y="5410200"/>
            <a:ext cx="3514725" cy="381000"/>
          </a:xfrm>
          <a:prstGeom prst="rect">
            <a:avLst/>
          </a:prstGeom>
        </p:spPr>
      </p:pic>
    </p:spTree>
    <p:extLst>
      <p:ext uri="{BB962C8B-B14F-4D97-AF65-F5344CB8AC3E}">
        <p14:creationId xmlns:p14="http://schemas.microsoft.com/office/powerpoint/2010/main" val="20331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D34B06-FF70-8B47-B17C-B368C232A9CF}" type="slidenum">
              <a:rPr lang="en-US" smtClean="0"/>
              <a:pPr/>
              <a:t>10</a:t>
            </a:fld>
            <a:endParaRPr lang="en-US" dirty="0"/>
          </a:p>
        </p:txBody>
      </p:sp>
      <p:sp>
        <p:nvSpPr>
          <p:cNvPr id="3" name="TextBox 2"/>
          <p:cNvSpPr txBox="1"/>
          <p:nvPr/>
        </p:nvSpPr>
        <p:spPr>
          <a:xfrm>
            <a:off x="1752600" y="1905000"/>
            <a:ext cx="5791200" cy="3416320"/>
          </a:xfrm>
          <a:prstGeom prst="rect">
            <a:avLst/>
          </a:prstGeom>
          <a:noFill/>
        </p:spPr>
        <p:txBody>
          <a:bodyPr wrap="square" rtlCol="0">
            <a:spAutoFit/>
          </a:bodyPr>
          <a:lstStyle/>
          <a:p>
            <a:pPr algn="ctr"/>
            <a:r>
              <a:rPr lang="en-US" sz="5400" b="1" dirty="0" smtClean="0">
                <a:solidFill>
                  <a:srgbClr val="91A226"/>
                </a:solidFill>
              </a:rPr>
              <a:t>HIGHLIGHTS OF PROFESSIONAL DEVELOPMENT EFFORTS</a:t>
            </a:r>
            <a:endParaRPr lang="en-US" sz="5400" b="1" dirty="0">
              <a:solidFill>
                <a:srgbClr val="91A226"/>
              </a:solidFill>
            </a:endParaRPr>
          </a:p>
        </p:txBody>
      </p:sp>
    </p:spTree>
    <p:extLst>
      <p:ext uri="{BB962C8B-B14F-4D97-AF65-F5344CB8AC3E}">
        <p14:creationId xmlns:p14="http://schemas.microsoft.com/office/powerpoint/2010/main" val="3430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078288" y="2332038"/>
            <a:ext cx="4724400" cy="3154362"/>
          </a:xfrm>
        </p:spPr>
        <p:txBody>
          <a:bodyPr rtlCol="0">
            <a:noAutofit/>
          </a:bodyPr>
          <a:lstStyle/>
          <a:p>
            <a:pPr marL="0" indent="0" algn="ctr" eaLnBrk="1" fontAlgn="auto" hangingPunct="1">
              <a:spcAft>
                <a:spcPts val="0"/>
              </a:spcAft>
              <a:buFont typeface="Arial" pitchFamily="34" charset="0"/>
              <a:buNone/>
              <a:defRPr/>
            </a:pPr>
            <a:endParaRPr lang="en-US" sz="2400" b="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3200" b="1" dirty="0" smtClean="0">
                <a:latin typeface="Trebuchet MS" pitchFamily="34" charset="0"/>
              </a:rPr>
              <a:t>Stephanie Hirsh</a:t>
            </a:r>
          </a:p>
          <a:p>
            <a:pPr marL="0" indent="0" algn="ctr" eaLnBrk="1" fontAlgn="auto" hangingPunct="1">
              <a:lnSpc>
                <a:spcPct val="120000"/>
              </a:lnSpc>
              <a:spcAft>
                <a:spcPts val="0"/>
              </a:spcAft>
              <a:buFont typeface="Arial" pitchFamily="34" charset="0"/>
              <a:buNone/>
              <a:defRPr/>
            </a:pPr>
            <a:r>
              <a:rPr lang="en-US" sz="2400" i="1" dirty="0" smtClean="0">
                <a:latin typeface="Trebuchet MS" pitchFamily="34" charset="0"/>
              </a:rPr>
              <a:t>Executive Director</a:t>
            </a:r>
          </a:p>
          <a:p>
            <a:pPr marL="0" indent="0" algn="ctr" eaLnBrk="1" fontAlgn="auto" hangingPunct="1">
              <a:lnSpc>
                <a:spcPct val="120000"/>
              </a:lnSpc>
              <a:spcAft>
                <a:spcPts val="0"/>
              </a:spcAft>
              <a:buFont typeface="Arial" pitchFamily="34" charset="0"/>
              <a:buNone/>
              <a:defRPr/>
            </a:pPr>
            <a:r>
              <a:rPr lang="en-US" sz="2400" dirty="0" smtClean="0">
                <a:latin typeface="Trebuchet MS" pitchFamily="34" charset="0"/>
              </a:rPr>
              <a:t>Learning Forward</a:t>
            </a:r>
            <a:endParaRPr lang="en-US" sz="2400" dirty="0">
              <a:latin typeface="Trebuchet MS"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90800"/>
            <a:ext cx="1543050" cy="2071688"/>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719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05000" y="31242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2" descr="http://www.totallychildcare.com/files/imagecache/info_top_image/Q_and_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16100"/>
            <a:ext cx="55118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8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en-US" sz="3600" b="1" smtClean="0"/>
              <a:t>Participant Interface</a:t>
            </a:r>
          </a:p>
        </p:txBody>
      </p:sp>
      <p:pic>
        <p:nvPicPr>
          <p:cNvPr id="737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4112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50" y="6019800"/>
            <a:ext cx="1736725" cy="768350"/>
          </a:xfrm>
          <a:prstGeom prst="ellipse">
            <a:avLst/>
          </a:prstGeom>
          <a:solidFill>
            <a:schemeClr val="accent1">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3" name="Line Callout 3 2"/>
          <p:cNvSpPr/>
          <p:nvPr/>
        </p:nvSpPr>
        <p:spPr>
          <a:xfrm>
            <a:off x="304800" y="4130675"/>
            <a:ext cx="1008063" cy="1339850"/>
          </a:xfrm>
          <a:prstGeom prst="borderCallout3">
            <a:avLst>
              <a:gd name="adj1" fmla="val 18750"/>
              <a:gd name="adj2" fmla="val -8333"/>
              <a:gd name="adj3" fmla="val 18750"/>
              <a:gd name="adj4" fmla="val -16667"/>
              <a:gd name="adj5" fmla="val 100000"/>
              <a:gd name="adj6" fmla="val -16667"/>
              <a:gd name="adj7" fmla="val 140391"/>
              <a:gd name="adj8" fmla="val 29479"/>
            </a:avLst>
          </a:prstGeom>
          <a:solidFill>
            <a:schemeClr val="accent6">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3734" name="TextBox 3"/>
          <p:cNvSpPr txBox="1">
            <a:spLocks noChangeArrowheads="1"/>
          </p:cNvSpPr>
          <p:nvPr/>
        </p:nvSpPr>
        <p:spPr bwMode="auto">
          <a:xfrm>
            <a:off x="381000" y="4178300"/>
            <a:ext cx="9318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fontAlgn="base">
              <a:spcBef>
                <a:spcPct val="0"/>
              </a:spcBef>
              <a:spcAft>
                <a:spcPct val="0"/>
              </a:spcAft>
              <a:buFontTx/>
              <a:buNone/>
            </a:pPr>
            <a:r>
              <a:rPr lang="en-US" altLang="en-US" sz="1300" b="1" smtClean="0">
                <a:solidFill>
                  <a:srgbClr val="000000"/>
                </a:solidFill>
                <a:latin typeface="Trebuchet MS" pitchFamily="34" charset="0"/>
                <a:cs typeface="Arial" pitchFamily="34" charset="0"/>
              </a:rPr>
              <a:t>Type your question here and press ENTER</a:t>
            </a:r>
          </a:p>
        </p:txBody>
      </p:sp>
      <p:sp>
        <p:nvSpPr>
          <p:cNvPr id="73735" name="TextBox 5"/>
          <p:cNvSpPr txBox="1">
            <a:spLocks noChangeArrowheads="1"/>
          </p:cNvSpPr>
          <p:nvPr/>
        </p:nvSpPr>
        <p:spPr bwMode="auto">
          <a:xfrm>
            <a:off x="376238" y="36782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fontAlgn="base">
              <a:spcBef>
                <a:spcPct val="0"/>
              </a:spcBef>
              <a:spcAft>
                <a:spcPct val="0"/>
              </a:spcAft>
              <a:buFontTx/>
              <a:buNone/>
            </a:pPr>
            <a:r>
              <a:rPr lang="en-US" altLang="en-US" sz="1800" b="1" smtClean="0">
                <a:solidFill>
                  <a:srgbClr val="E46C0A"/>
                </a:solidFill>
                <a:cs typeface="Arial" pitchFamily="34" charset="0"/>
              </a:rPr>
              <a:t>Q&amp;A</a:t>
            </a:r>
          </a:p>
        </p:txBody>
      </p:sp>
    </p:spTree>
    <p:extLst>
      <p:ext uri="{BB962C8B-B14F-4D97-AF65-F5344CB8AC3E}">
        <p14:creationId xmlns:p14="http://schemas.microsoft.com/office/powerpoint/2010/main" val="10488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749040" y="2133600"/>
            <a:ext cx="4724400" cy="3154362"/>
          </a:xfrm>
        </p:spPr>
        <p:txBody>
          <a:bodyPr rtlCol="0">
            <a:noAutofit/>
          </a:bodyPr>
          <a:lstStyle/>
          <a:p>
            <a:pPr marL="0" indent="0" algn="ctr" eaLnBrk="1" fontAlgn="auto" hangingPunct="1">
              <a:spcAft>
                <a:spcPts val="0"/>
              </a:spcAft>
              <a:buFont typeface="Arial" pitchFamily="34" charset="0"/>
              <a:buNone/>
              <a:defRPr/>
            </a:pPr>
            <a:endParaRPr lang="en-US" sz="2400" b="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3200" b="1" dirty="0" smtClean="0">
                <a:latin typeface="Trebuchet MS" pitchFamily="34" charset="0"/>
              </a:rPr>
              <a:t>Scott Hartl</a:t>
            </a:r>
          </a:p>
          <a:p>
            <a:pPr marL="0" indent="0" algn="ctr" eaLnBrk="1" fontAlgn="auto" hangingPunct="1">
              <a:lnSpc>
                <a:spcPct val="120000"/>
              </a:lnSpc>
              <a:spcAft>
                <a:spcPts val="0"/>
              </a:spcAft>
              <a:buFont typeface="Arial" pitchFamily="34" charset="0"/>
              <a:buNone/>
              <a:defRPr/>
            </a:pPr>
            <a:r>
              <a:rPr lang="en-US" sz="2400" i="1" dirty="0" smtClean="0">
                <a:latin typeface="Trebuchet MS" pitchFamily="34" charset="0"/>
              </a:rPr>
              <a:t>President &amp; CEO</a:t>
            </a:r>
          </a:p>
          <a:p>
            <a:pPr marL="0" indent="0" algn="ctr" eaLnBrk="1" fontAlgn="auto" hangingPunct="1">
              <a:lnSpc>
                <a:spcPct val="120000"/>
              </a:lnSpc>
              <a:spcAft>
                <a:spcPts val="0"/>
              </a:spcAft>
              <a:buFont typeface="Arial" pitchFamily="34" charset="0"/>
              <a:buNone/>
              <a:defRPr/>
            </a:pPr>
            <a:r>
              <a:rPr lang="en-US" sz="2400" dirty="0" smtClean="0">
                <a:latin typeface="Trebuchet MS" pitchFamily="34" charset="0"/>
              </a:rPr>
              <a:t>Expeditionary Learning</a:t>
            </a:r>
            <a:endParaRPr lang="en-US" sz="2400" dirty="0">
              <a:latin typeface="Trebuchet MS" pitchFamily="34" charset="0"/>
            </a:endParaRPr>
          </a:p>
        </p:txBody>
      </p:sp>
      <p:pic>
        <p:nvPicPr>
          <p:cNvPr id="4"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828800" y="2514600"/>
            <a:ext cx="1920240" cy="1920240"/>
          </a:xfrm>
          <a:prstGeom prst="rect">
            <a:avLst/>
          </a:prstGeom>
          <a:ln w="12700" cap="sq">
            <a:solidFill>
              <a:schemeClr val="tx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4313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sz="3600" dirty="0" smtClean="0"/>
              <a:t>Building Teacher Capacity  for the </a:t>
            </a:r>
            <a:r>
              <a:rPr lang="en-US" sz="3600" i="1" dirty="0" smtClean="0"/>
              <a:t>What </a:t>
            </a:r>
            <a:r>
              <a:rPr lang="en-US" sz="3600" dirty="0" smtClean="0"/>
              <a:t>and </a:t>
            </a:r>
            <a:r>
              <a:rPr lang="en-US" sz="3600" i="1" dirty="0" smtClean="0"/>
              <a:t>How</a:t>
            </a:r>
            <a:r>
              <a:rPr lang="en-US" sz="3600" dirty="0" smtClean="0"/>
              <a:t> of High-Quality Common Core Literacy Instruction</a:t>
            </a:r>
          </a:p>
          <a:p>
            <a:pPr marL="0" indent="0">
              <a:buNone/>
            </a:pPr>
            <a:endParaRPr lang="en-US" sz="800" dirty="0" smtClean="0"/>
          </a:p>
          <a:p>
            <a:pPr marL="0" indent="0">
              <a:buNone/>
            </a:pPr>
            <a:r>
              <a:rPr lang="en-US" dirty="0" smtClean="0"/>
              <a:t>Supporting New Levels of College, Career and Civic Readiness</a:t>
            </a:r>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15</a:t>
            </a:fld>
            <a:endParaRPr lang="en-US" dirty="0"/>
          </a:p>
        </p:txBody>
      </p:sp>
      <p:pic>
        <p:nvPicPr>
          <p:cNvPr id="5" name="Picture 4" descr="el_logotype_ (prefe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21" y="772541"/>
            <a:ext cx="1422435" cy="893453"/>
          </a:xfrm>
          <a:prstGeom prst="rect">
            <a:avLst/>
          </a:prstGeom>
        </p:spPr>
      </p:pic>
    </p:spTree>
    <p:extLst>
      <p:ext uri="{BB962C8B-B14F-4D97-AF65-F5344CB8AC3E}">
        <p14:creationId xmlns:p14="http://schemas.microsoft.com/office/powerpoint/2010/main" val="11165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21" y="1905000"/>
            <a:ext cx="8229600" cy="4708525"/>
          </a:xfrm>
        </p:spPr>
        <p:txBody>
          <a:bodyPr>
            <a:noAutofit/>
          </a:bodyPr>
          <a:lstStyle/>
          <a:p>
            <a:pPr marL="0" indent="0">
              <a:buNone/>
            </a:pPr>
            <a:r>
              <a:rPr lang="en-US" sz="3200" b="1" dirty="0">
                <a:cs typeface="DINOT-CondMedium"/>
              </a:rPr>
              <a:t>Our Mission</a:t>
            </a:r>
          </a:p>
          <a:p>
            <a:pPr marL="0" indent="0">
              <a:buNone/>
            </a:pPr>
            <a:r>
              <a:rPr lang="en-US" dirty="0">
                <a:cs typeface="DINOT-Cond"/>
              </a:rPr>
              <a:t>To create classrooms where teachers can fulfill their highest aspirations, and students achieve more than they think possible, becoming active contributors to building a better world. </a:t>
            </a:r>
            <a:endParaRPr lang="en-US" dirty="0" smtClean="0">
              <a:cs typeface="DINOT-Cond"/>
            </a:endParaRPr>
          </a:p>
          <a:p>
            <a:pPr marL="0" indent="0">
              <a:buNone/>
            </a:pPr>
            <a:endParaRPr lang="en-US" sz="2000" dirty="0" smtClean="0">
              <a:cs typeface="DINOT-CondMedium"/>
            </a:endParaRPr>
          </a:p>
          <a:p>
            <a:pPr marL="0" indent="0">
              <a:buNone/>
            </a:pPr>
            <a:r>
              <a:rPr lang="en-US" sz="3200" b="1" dirty="0" smtClean="0">
                <a:cs typeface="DINOT-CondMedium"/>
              </a:rPr>
              <a:t>Our </a:t>
            </a:r>
            <a:r>
              <a:rPr lang="en-US" sz="3200" b="1" dirty="0">
                <a:cs typeface="DINOT-CondMedium"/>
              </a:rPr>
              <a:t>Vision</a:t>
            </a:r>
          </a:p>
          <a:p>
            <a:pPr marL="0" indent="0">
              <a:buNone/>
            </a:pPr>
            <a:r>
              <a:rPr lang="en-US" dirty="0">
                <a:cs typeface="DINOT-Cond"/>
              </a:rPr>
              <a:t>When students and teachers are engaged in work that is challenging, adventurous and meaningful, learning and achievement flourish. </a:t>
            </a:r>
          </a:p>
          <a:p>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16</a:t>
            </a:fld>
            <a:endParaRPr lang="en-US" dirty="0"/>
          </a:p>
        </p:txBody>
      </p:sp>
      <p:pic>
        <p:nvPicPr>
          <p:cNvPr id="5" name="Picture 4" descr="el_logotype_ (prefe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21" y="772541"/>
            <a:ext cx="1422435" cy="893453"/>
          </a:xfrm>
          <a:prstGeom prst="rect">
            <a:avLst/>
          </a:prstGeom>
        </p:spPr>
      </p:pic>
    </p:spTree>
    <p:extLst>
      <p:ext uri="{BB962C8B-B14F-4D97-AF65-F5344CB8AC3E}">
        <p14:creationId xmlns:p14="http://schemas.microsoft.com/office/powerpoint/2010/main" val="295355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Professional Learning</a:t>
            </a:r>
            <a:endParaRPr lang="en-US" dirty="0"/>
          </a:p>
        </p:txBody>
      </p:sp>
      <p:sp>
        <p:nvSpPr>
          <p:cNvPr id="3" name="Content Placeholder 2"/>
          <p:cNvSpPr>
            <a:spLocks noGrp="1"/>
          </p:cNvSpPr>
          <p:nvPr>
            <p:ph idx="1"/>
          </p:nvPr>
        </p:nvSpPr>
        <p:spPr>
          <a:xfrm>
            <a:off x="457200" y="1447800"/>
            <a:ext cx="2514600" cy="4724400"/>
          </a:xfrm>
        </p:spPr>
        <p:txBody>
          <a:bodyPr>
            <a:normAutofit fontScale="77500" lnSpcReduction="20000"/>
          </a:bodyPr>
          <a:lstStyle/>
          <a:p>
            <a:r>
              <a:rPr lang="en-US" dirty="0" smtClean="0"/>
              <a:t>Network of 165 Expeditionary Learning schools:  Public district and public charter, K-12, urban, rural and suburban.</a:t>
            </a:r>
          </a:p>
          <a:p>
            <a:endParaRPr lang="en-US" dirty="0"/>
          </a:p>
          <a:p>
            <a:r>
              <a:rPr lang="en-US" dirty="0" smtClean="0"/>
              <a:t>Common Core- aligned professional services for states, districts, CMO’s.  </a:t>
            </a:r>
          </a:p>
          <a:p>
            <a:pPr lvl="1"/>
            <a:r>
              <a:rPr lang="en-US" dirty="0" smtClean="0"/>
              <a:t>Current partners include: New York State, Delaware, New York City, KIPP, TFA, Boston, Hartford </a:t>
            </a:r>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17</a:t>
            </a:fld>
            <a:endParaRPr lang="en-US" dirty="0"/>
          </a:p>
        </p:txBody>
      </p:sp>
      <p:pic>
        <p:nvPicPr>
          <p:cNvPr id="5" name="Picture 4" descr="Mathamatica Infograph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520" y="1383505"/>
            <a:ext cx="5698347" cy="4407695"/>
          </a:xfrm>
          <a:prstGeom prst="rect">
            <a:avLst/>
          </a:prstGeom>
        </p:spPr>
      </p:pic>
    </p:spTree>
    <p:extLst>
      <p:ext uri="{BB962C8B-B14F-4D97-AF65-F5344CB8AC3E}">
        <p14:creationId xmlns:p14="http://schemas.microsoft.com/office/powerpoint/2010/main" val="27722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Common Core Literacy Curriculum</a:t>
            </a:r>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18</a:t>
            </a:fld>
            <a:endParaRPr lang="en-US" dirty="0"/>
          </a:p>
        </p:txBody>
      </p:sp>
      <p:grpSp>
        <p:nvGrpSpPr>
          <p:cNvPr id="12" name="Group 11"/>
          <p:cNvGrpSpPr/>
          <p:nvPr/>
        </p:nvGrpSpPr>
        <p:grpSpPr>
          <a:xfrm>
            <a:off x="419100" y="1749282"/>
            <a:ext cx="8305800" cy="2257425"/>
            <a:chOff x="419100" y="1749282"/>
            <a:chExt cx="8305800" cy="2257425"/>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19100" y="1749282"/>
              <a:ext cx="3910013" cy="2257425"/>
            </a:xfrm>
            <a:prstGeom prst="rect">
              <a:avLst/>
            </a:prstGeom>
          </p:spPr>
        </p:pic>
        <p:sp>
          <p:nvSpPr>
            <p:cNvPr id="9" name="Rectangle 8"/>
            <p:cNvSpPr/>
            <p:nvPr/>
          </p:nvSpPr>
          <p:spPr>
            <a:xfrm>
              <a:off x="4610100" y="1749282"/>
              <a:ext cx="4114800" cy="2257425"/>
            </a:xfrm>
            <a:prstGeom prst="rect">
              <a:avLst/>
            </a:prstGeom>
            <a:solidFill>
              <a:srgbClr val="AB08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B0833"/>
                </a:solidFill>
              </a:endParaRPr>
            </a:p>
          </p:txBody>
        </p:sp>
        <p:sp>
          <p:nvSpPr>
            <p:cNvPr id="8" name="TextBox 7"/>
            <p:cNvSpPr txBox="1"/>
            <p:nvPr/>
          </p:nvSpPr>
          <p:spPr>
            <a:xfrm>
              <a:off x="4610100" y="1977882"/>
              <a:ext cx="4114800" cy="1846659"/>
            </a:xfrm>
            <a:prstGeom prst="rect">
              <a:avLst/>
            </a:prstGeom>
            <a:noFill/>
          </p:spPr>
          <p:txBody>
            <a:bodyPr wrap="square" rtlCol="0">
              <a:spAutoFit/>
            </a:bodyPr>
            <a:lstStyle/>
            <a:p>
              <a:pPr algn="ctr"/>
              <a:r>
                <a:rPr lang="en-US" sz="3000" b="1" dirty="0" smtClean="0">
                  <a:solidFill>
                    <a:prstClr val="white"/>
                  </a:solidFill>
                </a:rPr>
                <a:t>1,672,281 downloads </a:t>
              </a:r>
            </a:p>
            <a:p>
              <a:pPr algn="ctr"/>
              <a:r>
                <a:rPr lang="en-US" sz="2800" dirty="0" smtClean="0">
                  <a:solidFill>
                    <a:prstClr val="white"/>
                  </a:solidFill>
                </a:rPr>
                <a:t>of EL’s common core curriculum materials from the </a:t>
              </a:r>
              <a:r>
                <a:rPr lang="en-US" sz="2800" dirty="0" err="1" smtClean="0">
                  <a:solidFill>
                    <a:prstClr val="white"/>
                  </a:solidFill>
                </a:rPr>
                <a:t>EngageNY</a:t>
              </a:r>
              <a:r>
                <a:rPr lang="en-US" sz="2800" dirty="0" smtClean="0">
                  <a:solidFill>
                    <a:prstClr val="white"/>
                  </a:solidFill>
                </a:rPr>
                <a:t> website. </a:t>
              </a:r>
              <a:endParaRPr lang="en-US" sz="2800" dirty="0">
                <a:solidFill>
                  <a:prstClr val="white"/>
                </a:solidFill>
              </a:endParaRPr>
            </a:p>
          </p:txBody>
        </p:sp>
      </p:grpSp>
      <p:sp>
        <p:nvSpPr>
          <p:cNvPr id="11" name="TextBox 10"/>
          <p:cNvSpPr txBox="1"/>
          <p:nvPr/>
        </p:nvSpPr>
        <p:spPr>
          <a:xfrm>
            <a:off x="429570" y="4495800"/>
            <a:ext cx="8295329" cy="1200329"/>
          </a:xfrm>
          <a:prstGeom prst="rect">
            <a:avLst/>
          </a:prstGeom>
          <a:noFill/>
        </p:spPr>
        <p:txBody>
          <a:bodyPr wrap="square" rtlCol="0">
            <a:spAutoFit/>
          </a:bodyPr>
          <a:lstStyle/>
          <a:p>
            <a:pPr algn="ctr"/>
            <a:r>
              <a:rPr lang="en-US" sz="3600" dirty="0" smtClean="0">
                <a:solidFill>
                  <a:prstClr val="black"/>
                </a:solidFill>
              </a:rPr>
              <a:t>Rated exemplary on the </a:t>
            </a:r>
            <a:r>
              <a:rPr lang="en-US" sz="3600" dirty="0" err="1" smtClean="0">
                <a:solidFill>
                  <a:prstClr val="black"/>
                </a:solidFill>
              </a:rPr>
              <a:t>EQuIP</a:t>
            </a:r>
            <a:r>
              <a:rPr lang="en-US" sz="3600" dirty="0">
                <a:solidFill>
                  <a:prstClr val="black"/>
                </a:solidFill>
              </a:rPr>
              <a:t> </a:t>
            </a:r>
            <a:r>
              <a:rPr lang="en-US" sz="3600" dirty="0" smtClean="0">
                <a:solidFill>
                  <a:prstClr val="black"/>
                </a:solidFill>
              </a:rPr>
              <a:t>Rubric by both Achieve and the State of Connecticut. </a:t>
            </a:r>
            <a:endParaRPr lang="en-US" sz="3600" dirty="0">
              <a:solidFill>
                <a:prstClr val="black"/>
              </a:solidFill>
            </a:endParaRPr>
          </a:p>
        </p:txBody>
      </p:sp>
    </p:spTree>
    <p:extLst>
      <p:ext uri="{BB962C8B-B14F-4D97-AF65-F5344CB8AC3E}">
        <p14:creationId xmlns:p14="http://schemas.microsoft.com/office/powerpoint/2010/main" val="109926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Instructional Materials</a:t>
            </a:r>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19</a:t>
            </a:fld>
            <a:endParaRPr lang="en-US" dirty="0"/>
          </a:p>
        </p:txBody>
      </p:sp>
      <p:grpSp>
        <p:nvGrpSpPr>
          <p:cNvPr id="7" name="Group 6"/>
          <p:cNvGrpSpPr/>
          <p:nvPr/>
        </p:nvGrpSpPr>
        <p:grpSpPr>
          <a:xfrm>
            <a:off x="865397" y="1423128"/>
            <a:ext cx="7413206" cy="4636360"/>
            <a:chOff x="437113" y="1423128"/>
            <a:chExt cx="7413206" cy="4636360"/>
          </a:xfrm>
        </p:grpSpPr>
        <p:pic>
          <p:nvPicPr>
            <p:cNvPr id="5" name="Picture 4" descr="LOTOL 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13" y="1423128"/>
              <a:ext cx="3505200" cy="4636360"/>
            </a:xfrm>
            <a:prstGeom prst="rect">
              <a:avLst/>
            </a:prstGeom>
          </p:spPr>
        </p:pic>
        <p:pic>
          <p:nvPicPr>
            <p:cNvPr id="6" name="Picture 5" descr="Screen shot 2012-09-07 at 9.28.53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451183"/>
              <a:ext cx="3735519" cy="4608305"/>
            </a:xfrm>
            <a:prstGeom prst="rect">
              <a:avLst/>
            </a:prstGeom>
          </p:spPr>
        </p:pic>
      </p:grpSp>
    </p:spTree>
    <p:extLst>
      <p:ext uri="{BB962C8B-B14F-4D97-AF65-F5344CB8AC3E}">
        <p14:creationId xmlns:p14="http://schemas.microsoft.com/office/powerpoint/2010/main" val="158371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D34B06-FF70-8B47-B17C-B368C232A9CF}" type="slidenum">
              <a:rPr lang="en-US" smtClean="0"/>
              <a:pPr/>
              <a:t>2</a:t>
            </a:fld>
            <a:endParaRPr lang="en-US" dirty="0"/>
          </a:p>
        </p:txBody>
      </p:sp>
      <p:sp>
        <p:nvSpPr>
          <p:cNvPr id="3" name="TextBox 2"/>
          <p:cNvSpPr txBox="1"/>
          <p:nvPr/>
        </p:nvSpPr>
        <p:spPr>
          <a:xfrm>
            <a:off x="1752600" y="2967335"/>
            <a:ext cx="5791200" cy="923330"/>
          </a:xfrm>
          <a:prstGeom prst="rect">
            <a:avLst/>
          </a:prstGeom>
          <a:noFill/>
        </p:spPr>
        <p:txBody>
          <a:bodyPr wrap="square" rtlCol="0">
            <a:spAutoFit/>
          </a:bodyPr>
          <a:lstStyle/>
          <a:p>
            <a:pPr algn="ctr"/>
            <a:r>
              <a:rPr lang="en-US" sz="5400" b="1" dirty="0" smtClean="0">
                <a:solidFill>
                  <a:srgbClr val="91A226"/>
                </a:solidFill>
              </a:rPr>
              <a:t>WELCOME</a:t>
            </a:r>
            <a:endParaRPr lang="en-US" sz="5400" b="1" dirty="0">
              <a:solidFill>
                <a:srgbClr val="91A226"/>
              </a:solidFill>
            </a:endParaRPr>
          </a:p>
        </p:txBody>
      </p:sp>
    </p:spTree>
    <p:extLst>
      <p:ext uri="{BB962C8B-B14F-4D97-AF65-F5344CB8AC3E}">
        <p14:creationId xmlns:p14="http://schemas.microsoft.com/office/powerpoint/2010/main" val="28956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34B06-FF70-8B47-B17C-B368C232A9CF}" type="slidenum">
              <a:rPr lang="en-US" smtClean="0"/>
              <a:pPr/>
              <a:t>20</a:t>
            </a:fld>
            <a:endParaRPr lang="en-US" dirty="0"/>
          </a:p>
        </p:txBody>
      </p:sp>
      <p:pic>
        <p:nvPicPr>
          <p:cNvPr id="5" name="Picture 4" descr="EL by the numbers version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63" y="734474"/>
            <a:ext cx="7321275" cy="5501455"/>
          </a:xfrm>
          <a:prstGeom prst="rect">
            <a:avLst/>
          </a:prstGeom>
        </p:spPr>
      </p:pic>
    </p:spTree>
    <p:extLst>
      <p:ext uri="{BB962C8B-B14F-4D97-AF65-F5344CB8AC3E}">
        <p14:creationId xmlns:p14="http://schemas.microsoft.com/office/powerpoint/2010/main" val="34738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 in the Field</a:t>
            </a:r>
            <a:endParaRPr lang="en-US" dirty="0"/>
          </a:p>
        </p:txBody>
      </p:sp>
      <p:sp>
        <p:nvSpPr>
          <p:cNvPr id="3" name="Content Placeholder 2"/>
          <p:cNvSpPr>
            <a:spLocks noGrp="1"/>
          </p:cNvSpPr>
          <p:nvPr>
            <p:ph idx="1"/>
          </p:nvPr>
        </p:nvSpPr>
        <p:spPr/>
        <p:txBody>
          <a:bodyPr>
            <a:noAutofit/>
          </a:bodyPr>
          <a:lstStyle/>
          <a:p>
            <a:r>
              <a:rPr lang="en-US" sz="2800" dirty="0" smtClean="0"/>
              <a:t>New York State Partnership: </a:t>
            </a:r>
            <a:r>
              <a:rPr lang="en-US" sz="2800" dirty="0" err="1" smtClean="0"/>
              <a:t>EngageNY</a:t>
            </a:r>
            <a:endParaRPr lang="en-US" sz="2800" dirty="0"/>
          </a:p>
          <a:p>
            <a:pPr lvl="1"/>
            <a:r>
              <a:rPr lang="en-US" sz="2600" dirty="0" smtClean="0"/>
              <a:t>Building capacity through </a:t>
            </a:r>
            <a:r>
              <a:rPr lang="en-US" sz="2600" b="1" dirty="0" smtClean="0"/>
              <a:t>content</a:t>
            </a:r>
            <a:r>
              <a:rPr lang="en-US" sz="2600" dirty="0" smtClean="0"/>
              <a:t> plus </a:t>
            </a:r>
            <a:r>
              <a:rPr lang="en-US" sz="2600" b="1" dirty="0" smtClean="0"/>
              <a:t>coaching</a:t>
            </a:r>
          </a:p>
          <a:p>
            <a:pPr lvl="1"/>
            <a:r>
              <a:rPr lang="en-US" sz="2600" dirty="0" smtClean="0"/>
              <a:t>Ensuring sustained efforts through models and tools available both directly to schools and teachers and to those who also support professional learning in schools and for teachers</a:t>
            </a:r>
          </a:p>
          <a:p>
            <a:pPr marL="457200" lvl="1" indent="0">
              <a:buNone/>
            </a:pPr>
            <a:endParaRPr lang="en-US" sz="2800" dirty="0" smtClean="0"/>
          </a:p>
          <a:p>
            <a:r>
              <a:rPr lang="en-US" sz="2800" dirty="0" smtClean="0"/>
              <a:t>KIPP Partnership</a:t>
            </a:r>
          </a:p>
          <a:p>
            <a:pPr lvl="1"/>
            <a:r>
              <a:rPr lang="en-US" sz="2600" dirty="0" smtClean="0"/>
              <a:t>Similar approach, but using virtual tools to deepen the work</a:t>
            </a:r>
            <a:endParaRPr lang="en-US" sz="2600"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21</a:t>
            </a:fld>
            <a:endParaRPr lang="en-US" dirty="0"/>
          </a:p>
        </p:txBody>
      </p:sp>
    </p:spTree>
    <p:extLst>
      <p:ext uri="{BB962C8B-B14F-4D97-AF65-F5344CB8AC3E}">
        <p14:creationId xmlns:p14="http://schemas.microsoft.com/office/powerpoint/2010/main" val="177565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Learning Needs</a:t>
            </a:r>
            <a:endParaRPr lang="en-US" dirty="0"/>
          </a:p>
        </p:txBody>
      </p:sp>
      <p:sp>
        <p:nvSpPr>
          <p:cNvPr id="3" name="Content Placeholder 2"/>
          <p:cNvSpPr>
            <a:spLocks noGrp="1"/>
          </p:cNvSpPr>
          <p:nvPr>
            <p:ph idx="1"/>
          </p:nvPr>
        </p:nvSpPr>
        <p:spPr/>
        <p:txBody>
          <a:bodyPr/>
          <a:lstStyle/>
          <a:p>
            <a:r>
              <a:rPr lang="en-US" dirty="0" smtClean="0"/>
              <a:t>Unprecedented need </a:t>
            </a:r>
          </a:p>
          <a:p>
            <a:pPr lvl="1"/>
            <a:r>
              <a:rPr lang="en-US" dirty="0" smtClean="0"/>
              <a:t> Growing gap between teacher preparation and the field (i3)</a:t>
            </a:r>
          </a:p>
          <a:p>
            <a:pPr lvl="1"/>
            <a:r>
              <a:rPr lang="en-US" dirty="0" smtClean="0"/>
              <a:t> Scaling up</a:t>
            </a:r>
          </a:p>
          <a:p>
            <a:r>
              <a:rPr lang="en-US" dirty="0" smtClean="0"/>
              <a:t>Time</a:t>
            </a:r>
          </a:p>
          <a:p>
            <a:pPr lvl="1"/>
            <a:r>
              <a:rPr lang="en-US" dirty="0"/>
              <a:t> </a:t>
            </a:r>
            <a:r>
              <a:rPr lang="en-US" dirty="0" smtClean="0"/>
              <a:t>No fundamental shift in the school day or school year to </a:t>
            </a:r>
            <a:r>
              <a:rPr lang="en-US" dirty="0"/>
              <a:t> </a:t>
            </a:r>
            <a:r>
              <a:rPr lang="en-US" dirty="0" smtClean="0"/>
              <a:t> support professional learning</a:t>
            </a:r>
          </a:p>
          <a:p>
            <a:r>
              <a:rPr lang="en-US" dirty="0" smtClean="0"/>
              <a:t>Consistency</a:t>
            </a:r>
          </a:p>
          <a:p>
            <a:pPr lvl="1"/>
            <a:r>
              <a:rPr lang="en-US" dirty="0"/>
              <a:t> </a:t>
            </a:r>
            <a:r>
              <a:rPr lang="en-US" dirty="0" smtClean="0"/>
              <a:t>Alignment of resources against the shifts</a:t>
            </a:r>
          </a:p>
          <a:p>
            <a:pPr lvl="1"/>
            <a:r>
              <a:rPr lang="en-US" dirty="0"/>
              <a:t> </a:t>
            </a:r>
            <a:r>
              <a:rPr lang="en-US" dirty="0" smtClean="0"/>
              <a:t>Professional learning grounded in Common Core-aligned curriculum – instructional practices – assessment tools</a:t>
            </a:r>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22</a:t>
            </a:fld>
            <a:endParaRPr lang="en-US" dirty="0"/>
          </a:p>
        </p:txBody>
      </p:sp>
    </p:spTree>
    <p:extLst>
      <p:ext uri="{BB962C8B-B14F-4D97-AF65-F5344CB8AC3E}">
        <p14:creationId xmlns:p14="http://schemas.microsoft.com/office/powerpoint/2010/main" val="355263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Arial" pitchFamily="34" charset="0"/>
                <a:cs typeface="Arial" pitchFamily="34" charset="0"/>
              </a:rPr>
              <a:t>What Do Teachers Need to Make this Change?</a:t>
            </a:r>
            <a:endParaRPr kumimoji="0" lang="en-US" sz="3200" b="0" u="none" strike="noStrike" cap="none" normalizeH="0" baseline="0" dirty="0" smtClean="0">
              <a:ln>
                <a:noFill/>
              </a:ln>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4953000"/>
          </a:xfrm>
        </p:spPr>
        <p:txBody>
          <a:bodyPr>
            <a:normAutofit/>
          </a:bodyPr>
          <a:lstStyle/>
          <a:p>
            <a:r>
              <a:rPr lang="en-US" sz="2800" dirty="0" smtClean="0"/>
              <a:t>A sea change in teaching and learning:</a:t>
            </a:r>
          </a:p>
          <a:p>
            <a:pPr lvl="1"/>
            <a:r>
              <a:rPr lang="en-US" dirty="0" smtClean="0"/>
              <a:t>A new paradigm of literacy instruction</a:t>
            </a:r>
          </a:p>
          <a:p>
            <a:pPr lvl="2"/>
            <a:r>
              <a:rPr lang="en-US" dirty="0" smtClean="0"/>
              <a:t>Complex text vs. leveled text</a:t>
            </a:r>
          </a:p>
          <a:p>
            <a:pPr lvl="2"/>
            <a:r>
              <a:rPr lang="en-US" dirty="0" smtClean="0"/>
              <a:t>Gradual release of responsibility vs. productive struggle</a:t>
            </a:r>
          </a:p>
          <a:p>
            <a:pPr lvl="2"/>
            <a:r>
              <a:rPr lang="en-US" dirty="0" smtClean="0"/>
              <a:t>Teacher-led vs. student collaboration</a:t>
            </a:r>
            <a:endParaRPr lang="en-US" dirty="0"/>
          </a:p>
          <a:p>
            <a:pPr lvl="1"/>
            <a:r>
              <a:rPr lang="en-US" dirty="0"/>
              <a:t>Literacy beyond the ELA </a:t>
            </a:r>
            <a:r>
              <a:rPr lang="en-US" dirty="0" smtClean="0"/>
              <a:t>classroom</a:t>
            </a:r>
          </a:p>
          <a:p>
            <a:pPr lvl="2"/>
            <a:r>
              <a:rPr lang="en-US" dirty="0" smtClean="0"/>
              <a:t>Every teacher, every day</a:t>
            </a:r>
          </a:p>
          <a:p>
            <a:pPr lvl="2"/>
            <a:r>
              <a:rPr lang="en-US" dirty="0" smtClean="0"/>
              <a:t>Substantially increasing students’ volume of reading</a:t>
            </a:r>
            <a:endParaRPr lang="en-US" dirty="0"/>
          </a:p>
          <a:p>
            <a:pPr lvl="1"/>
            <a:r>
              <a:rPr lang="en-US" dirty="0" smtClean="0"/>
              <a:t>Building knowledge and skill simultaneously</a:t>
            </a:r>
          </a:p>
          <a:p>
            <a:pPr lvl="2"/>
            <a:r>
              <a:rPr lang="en-US" dirty="0" smtClean="0"/>
              <a:t>False dichotomy - </a:t>
            </a:r>
            <a:r>
              <a:rPr lang="en-US" dirty="0"/>
              <a:t>l</a:t>
            </a:r>
            <a:r>
              <a:rPr lang="en-US" dirty="0" smtClean="0"/>
              <a:t>earning to read vs. reading to learn</a:t>
            </a:r>
            <a:endParaRPr lang="en-US" dirty="0"/>
          </a:p>
        </p:txBody>
      </p:sp>
      <p:sp>
        <p:nvSpPr>
          <p:cNvPr id="10" name="Slide Number Placeholder 9"/>
          <p:cNvSpPr>
            <a:spLocks noGrp="1"/>
          </p:cNvSpPr>
          <p:nvPr>
            <p:ph type="sldNum" sz="quarter" idx="12"/>
          </p:nvPr>
        </p:nvSpPr>
        <p:spPr/>
        <p:txBody>
          <a:bodyPr/>
          <a:lstStyle/>
          <a:p>
            <a:fld id="{94CCF79C-41B6-404F-9A54-CCF32C55DDAE}" type="slidenum">
              <a:rPr lang="en-US" smtClean="0"/>
              <a:pPr/>
              <a:t>23</a:t>
            </a:fld>
            <a:endParaRPr lang="en-US"/>
          </a:p>
        </p:txBody>
      </p:sp>
    </p:spTree>
    <p:extLst>
      <p:ext uri="{BB962C8B-B14F-4D97-AF65-F5344CB8AC3E}">
        <p14:creationId xmlns:p14="http://schemas.microsoft.com/office/powerpoint/2010/main" val="177538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the Funding Community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Our work on the ground suggests that this is a field </a:t>
            </a:r>
            <a:r>
              <a:rPr lang="en-US" dirty="0"/>
              <a:t>b</a:t>
            </a:r>
            <a:r>
              <a:rPr lang="en-US" dirty="0" smtClean="0"/>
              <a:t>uilding </a:t>
            </a:r>
            <a:r>
              <a:rPr lang="en-US" dirty="0"/>
              <a:t>m</a:t>
            </a:r>
            <a:r>
              <a:rPr lang="en-US" dirty="0" smtClean="0"/>
              <a:t>oment and that high leverage opportunities for the  philanthropic community include support for:</a:t>
            </a:r>
          </a:p>
          <a:p>
            <a:endParaRPr lang="en-US" dirty="0"/>
          </a:p>
          <a:p>
            <a:r>
              <a:rPr lang="en-US" dirty="0" smtClean="0"/>
              <a:t>Exemplars (North Stars) - to inspire and guide</a:t>
            </a:r>
          </a:p>
          <a:p>
            <a:r>
              <a:rPr lang="en-US" dirty="0" smtClean="0"/>
              <a:t>Research base – to convince and inform</a:t>
            </a:r>
          </a:p>
          <a:p>
            <a:r>
              <a:rPr lang="en-US" dirty="0" smtClean="0"/>
              <a:t>Tools, resources, and understandings - to fuel scale (formal channels) and viral growth (informal channels)</a:t>
            </a:r>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24</a:t>
            </a:fld>
            <a:endParaRPr lang="en-US" dirty="0"/>
          </a:p>
        </p:txBody>
      </p:sp>
    </p:spTree>
    <p:extLst>
      <p:ext uri="{BB962C8B-B14F-4D97-AF65-F5344CB8AC3E}">
        <p14:creationId xmlns:p14="http://schemas.microsoft.com/office/powerpoint/2010/main" val="1671428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34B06-FF70-8B47-B17C-B368C232A9CF}" type="slidenum">
              <a:rPr lang="en-US" smtClean="0"/>
              <a:pPr/>
              <a:t>25</a:t>
            </a:fld>
            <a:endParaRPr lang="en-US" dirty="0"/>
          </a:p>
        </p:txBody>
      </p:sp>
      <p:grpSp>
        <p:nvGrpSpPr>
          <p:cNvPr id="9" name="Group 8"/>
          <p:cNvGrpSpPr>
            <a:grpSpLocks/>
          </p:cNvGrpSpPr>
          <p:nvPr/>
        </p:nvGrpSpPr>
        <p:grpSpPr bwMode="auto">
          <a:xfrm>
            <a:off x="-25553" y="5029200"/>
            <a:ext cx="5892953" cy="693241"/>
            <a:chOff x="-1104900" y="5901267"/>
            <a:chExt cx="6769100" cy="846666"/>
          </a:xfrm>
        </p:grpSpPr>
        <p:sp>
          <p:nvSpPr>
            <p:cNvPr id="10" name="Rectangle 9"/>
            <p:cNvSpPr/>
            <p:nvPr/>
          </p:nvSpPr>
          <p:spPr>
            <a:xfrm>
              <a:off x="-1104900" y="5901267"/>
              <a:ext cx="6515100" cy="846666"/>
            </a:xfrm>
            <a:prstGeom prst="rect">
              <a:avLst/>
            </a:prstGeom>
            <a:solidFill>
              <a:srgbClr val="C6123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solidFill>
                  <a:prstClr val="white"/>
                </a:solidFill>
                <a:latin typeface="DINOT-Cond"/>
              </a:endParaRPr>
            </a:p>
          </p:txBody>
        </p:sp>
        <p:sp>
          <p:nvSpPr>
            <p:cNvPr id="11" name="Isosceles Triangle 10"/>
            <p:cNvSpPr/>
            <p:nvPr/>
          </p:nvSpPr>
          <p:spPr>
            <a:xfrm rot="5400000">
              <a:off x="5113867" y="6197600"/>
              <a:ext cx="846666" cy="254000"/>
            </a:xfrm>
            <a:prstGeom prst="triangle">
              <a:avLst/>
            </a:prstGeom>
            <a:solidFill>
              <a:srgbClr val="C6123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solidFill>
                  <a:prstClr val="white"/>
                </a:solidFill>
                <a:latin typeface="DINOT-Cond"/>
              </a:endParaRPr>
            </a:p>
          </p:txBody>
        </p:sp>
      </p:grpSp>
      <p:sp>
        <p:nvSpPr>
          <p:cNvPr id="12" name="TextBox 11"/>
          <p:cNvSpPr txBox="1">
            <a:spLocks noChangeArrowheads="1"/>
          </p:cNvSpPr>
          <p:nvPr/>
        </p:nvSpPr>
        <p:spPr bwMode="auto">
          <a:xfrm>
            <a:off x="965047" y="4953000"/>
            <a:ext cx="53260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solidFill>
                  <a:srgbClr val="FFFFFF"/>
                </a:solidFill>
                <a:latin typeface="DINOT-Cond"/>
                <a:cs typeface="DINOT-CondMedium"/>
              </a:rPr>
              <a:t>www.elschools.org</a:t>
            </a:r>
          </a:p>
        </p:txBody>
      </p:sp>
      <p:sp>
        <p:nvSpPr>
          <p:cNvPr id="2" name="TextBox 1"/>
          <p:cNvSpPr txBox="1"/>
          <p:nvPr/>
        </p:nvSpPr>
        <p:spPr>
          <a:xfrm>
            <a:off x="465666" y="1143000"/>
            <a:ext cx="7840133" cy="3170099"/>
          </a:xfrm>
          <a:prstGeom prst="rect">
            <a:avLst/>
          </a:prstGeom>
          <a:noFill/>
        </p:spPr>
        <p:txBody>
          <a:bodyPr wrap="square" rtlCol="0">
            <a:spAutoFit/>
          </a:bodyPr>
          <a:lstStyle/>
          <a:p>
            <a:r>
              <a:rPr lang="en-US" sz="4000" dirty="0" smtClean="0">
                <a:solidFill>
                  <a:prstClr val="black"/>
                </a:solidFill>
              </a:rPr>
              <a:t>For links to any of EL’s resources, to learn more about our i3 work, or for any follow-up that would be helpful, please email Scott </a:t>
            </a:r>
            <a:r>
              <a:rPr lang="en-US" sz="4000" dirty="0" err="1" smtClean="0">
                <a:solidFill>
                  <a:prstClr val="black"/>
                </a:solidFill>
              </a:rPr>
              <a:t>Hartl</a:t>
            </a:r>
            <a:r>
              <a:rPr lang="en-US" sz="4000" dirty="0" smtClean="0">
                <a:solidFill>
                  <a:prstClr val="black"/>
                </a:solidFill>
              </a:rPr>
              <a:t> at </a:t>
            </a:r>
            <a:r>
              <a:rPr lang="en-US" sz="4000" dirty="0" smtClean="0">
                <a:solidFill>
                  <a:prstClr val="black"/>
                </a:solidFill>
                <a:hlinkClick r:id="rId2"/>
              </a:rPr>
              <a:t>shartl@elschools.org</a:t>
            </a:r>
            <a:r>
              <a:rPr lang="en-US" sz="4000" dirty="0" smtClean="0">
                <a:solidFill>
                  <a:prstClr val="black"/>
                </a:solidFill>
              </a:rPr>
              <a:t> </a:t>
            </a:r>
            <a:endParaRPr lang="en-US" sz="4000" dirty="0">
              <a:solidFill>
                <a:prstClr val="black"/>
              </a:solidFill>
            </a:endParaRPr>
          </a:p>
        </p:txBody>
      </p:sp>
    </p:spTree>
    <p:extLst>
      <p:ext uri="{BB962C8B-B14F-4D97-AF65-F5344CB8AC3E}">
        <p14:creationId xmlns:p14="http://schemas.microsoft.com/office/powerpoint/2010/main" val="341872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05000" y="31242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2" descr="http://www.totallychildcare.com/files/imagecache/info_top_image/Q_and_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16100"/>
            <a:ext cx="55118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8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en-US" sz="3600" b="1" smtClean="0"/>
              <a:t>Participant Interface</a:t>
            </a:r>
          </a:p>
        </p:txBody>
      </p:sp>
      <p:pic>
        <p:nvPicPr>
          <p:cNvPr id="737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4112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50" y="6019800"/>
            <a:ext cx="1736725" cy="768350"/>
          </a:xfrm>
          <a:prstGeom prst="ellipse">
            <a:avLst/>
          </a:prstGeom>
          <a:solidFill>
            <a:schemeClr val="accent1">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3" name="Line Callout 3 2"/>
          <p:cNvSpPr/>
          <p:nvPr/>
        </p:nvSpPr>
        <p:spPr>
          <a:xfrm>
            <a:off x="304800" y="4130675"/>
            <a:ext cx="1008063" cy="1339850"/>
          </a:xfrm>
          <a:prstGeom prst="borderCallout3">
            <a:avLst>
              <a:gd name="adj1" fmla="val 18750"/>
              <a:gd name="adj2" fmla="val -8333"/>
              <a:gd name="adj3" fmla="val 18750"/>
              <a:gd name="adj4" fmla="val -16667"/>
              <a:gd name="adj5" fmla="val 100000"/>
              <a:gd name="adj6" fmla="val -16667"/>
              <a:gd name="adj7" fmla="val 140391"/>
              <a:gd name="adj8" fmla="val 29479"/>
            </a:avLst>
          </a:prstGeom>
          <a:solidFill>
            <a:schemeClr val="accent6">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3734" name="TextBox 3"/>
          <p:cNvSpPr txBox="1">
            <a:spLocks noChangeArrowheads="1"/>
          </p:cNvSpPr>
          <p:nvPr/>
        </p:nvSpPr>
        <p:spPr bwMode="auto">
          <a:xfrm>
            <a:off x="381000" y="4178300"/>
            <a:ext cx="9318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fontAlgn="base">
              <a:spcBef>
                <a:spcPct val="0"/>
              </a:spcBef>
              <a:spcAft>
                <a:spcPct val="0"/>
              </a:spcAft>
              <a:buFontTx/>
              <a:buNone/>
            </a:pPr>
            <a:r>
              <a:rPr lang="en-US" altLang="en-US" sz="1300" b="1" smtClean="0">
                <a:solidFill>
                  <a:srgbClr val="000000"/>
                </a:solidFill>
                <a:latin typeface="Trebuchet MS" pitchFamily="34" charset="0"/>
                <a:cs typeface="Arial" pitchFamily="34" charset="0"/>
              </a:rPr>
              <a:t>Type your question here and press ENTER</a:t>
            </a:r>
          </a:p>
        </p:txBody>
      </p:sp>
      <p:sp>
        <p:nvSpPr>
          <p:cNvPr id="73735" name="TextBox 5"/>
          <p:cNvSpPr txBox="1">
            <a:spLocks noChangeArrowheads="1"/>
          </p:cNvSpPr>
          <p:nvPr/>
        </p:nvSpPr>
        <p:spPr bwMode="auto">
          <a:xfrm>
            <a:off x="376238" y="36782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fontAlgn="base">
              <a:spcBef>
                <a:spcPct val="0"/>
              </a:spcBef>
              <a:spcAft>
                <a:spcPct val="0"/>
              </a:spcAft>
              <a:buFontTx/>
              <a:buNone/>
            </a:pPr>
            <a:r>
              <a:rPr lang="en-US" altLang="en-US" sz="1800" b="1" smtClean="0">
                <a:solidFill>
                  <a:srgbClr val="E46C0A"/>
                </a:solidFill>
                <a:cs typeface="Arial" pitchFamily="34" charset="0"/>
              </a:rPr>
              <a:t>Q&amp;A</a:t>
            </a:r>
          </a:p>
        </p:txBody>
      </p:sp>
    </p:spTree>
    <p:extLst>
      <p:ext uri="{BB962C8B-B14F-4D97-AF65-F5344CB8AC3E}">
        <p14:creationId xmlns:p14="http://schemas.microsoft.com/office/powerpoint/2010/main" val="2194462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latin typeface="Calibri" pitchFamily="34" charset="0"/>
                <a:cs typeface="Arial" pitchFamily="34" charset="0"/>
              </a:rPr>
              <a:t>Summary and Closing</a:t>
            </a:r>
            <a:endParaRPr kumimoji="0" lang="en-US" sz="3200" b="0" u="none" strike="noStrike" cap="none" normalizeH="0" baseline="0" dirty="0" smtClean="0">
              <a:ln>
                <a:noFill/>
              </a:ln>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419600"/>
          </a:xfrm>
          <a:noFill/>
          <a:ln>
            <a:solidFill>
              <a:srgbClr val="91A226"/>
            </a:solidFill>
          </a:ln>
        </p:spPr>
        <p:txBody>
          <a:bodyPr>
            <a:normAutofit/>
          </a:bodyPr>
          <a:lstStyle/>
          <a:p>
            <a:pPr marL="0" indent="0" algn="ctr">
              <a:buNone/>
            </a:pPr>
            <a:endParaRPr lang="en-US" sz="2400" b="1" dirty="0" smtClean="0">
              <a:solidFill>
                <a:schemeClr val="tx1">
                  <a:lumMod val="75000"/>
                  <a:lumOff val="25000"/>
                </a:schemeClr>
              </a:solidFill>
            </a:endParaRPr>
          </a:p>
          <a:p>
            <a:pPr marL="0" indent="0" algn="ctr">
              <a:buNone/>
            </a:pPr>
            <a:endParaRPr lang="en-US" sz="2400" b="1" dirty="0">
              <a:solidFill>
                <a:schemeClr val="tx1">
                  <a:lumMod val="75000"/>
                  <a:lumOff val="25000"/>
                </a:schemeClr>
              </a:solidFill>
            </a:endParaRPr>
          </a:p>
          <a:p>
            <a:pPr marL="0" indent="0" algn="ctr">
              <a:buNone/>
            </a:pPr>
            <a:endParaRPr lang="en-US" sz="2400" b="1" i="1" dirty="0">
              <a:solidFill>
                <a:schemeClr val="accent6"/>
              </a:solidFill>
            </a:endParaRPr>
          </a:p>
          <a:p>
            <a:pPr marL="0" indent="0" algn="ctr">
              <a:buNone/>
            </a:pPr>
            <a:r>
              <a:rPr lang="en-US" sz="2800" b="1" i="1" dirty="0" smtClean="0">
                <a:solidFill>
                  <a:schemeClr val="accent6"/>
                </a:solidFill>
              </a:rPr>
              <a:t>What Is Our Role in Supporting Common Core Aligned Professional Development?</a:t>
            </a:r>
            <a:endParaRPr lang="en-US" sz="2800" b="1" i="1" dirty="0">
              <a:solidFill>
                <a:schemeClr val="accent6"/>
              </a:solidFill>
            </a:endParaRPr>
          </a:p>
        </p:txBody>
      </p:sp>
      <p:sp>
        <p:nvSpPr>
          <p:cNvPr id="10" name="Slide Number Placeholder 9"/>
          <p:cNvSpPr>
            <a:spLocks noGrp="1"/>
          </p:cNvSpPr>
          <p:nvPr>
            <p:ph type="sldNum" sz="quarter" idx="12"/>
          </p:nvPr>
        </p:nvSpPr>
        <p:spPr/>
        <p:txBody>
          <a:bodyPr/>
          <a:lstStyle/>
          <a:p>
            <a:fld id="{94CCF79C-41B6-404F-9A54-CCF32C55DDAE}" type="slidenum">
              <a:rPr lang="en-US" smtClean="0"/>
              <a:t>28</a:t>
            </a:fld>
            <a:endParaRPr lang="en-US" dirty="0"/>
          </a:p>
        </p:txBody>
      </p:sp>
    </p:spTree>
    <p:extLst>
      <p:ext uri="{BB962C8B-B14F-4D97-AF65-F5344CB8AC3E}">
        <p14:creationId xmlns:p14="http://schemas.microsoft.com/office/powerpoint/2010/main" val="64350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Locating Webinar Materials</a:t>
            </a:r>
            <a:endParaRPr lang="en-US" sz="4400" dirty="0"/>
          </a:p>
        </p:txBody>
      </p:sp>
      <p:sp>
        <p:nvSpPr>
          <p:cNvPr id="3" name="Content Placeholder 2"/>
          <p:cNvSpPr>
            <a:spLocks noGrp="1"/>
          </p:cNvSpPr>
          <p:nvPr>
            <p:ph idx="1"/>
          </p:nvPr>
        </p:nvSpPr>
        <p:spPr/>
        <p:txBody>
          <a:bodyPr/>
          <a:lstStyle/>
          <a:p>
            <a:endParaRPr lang="en-US" dirty="0" smtClean="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r>
              <a:rPr lang="en-US" sz="3200" dirty="0" smtClean="0">
                <a:hlinkClick r:id="rId3"/>
              </a:rPr>
              <a:t>http</a:t>
            </a:r>
            <a:r>
              <a:rPr lang="en-US" sz="3200" dirty="0">
                <a:hlinkClick r:id="rId3"/>
              </a:rPr>
              <a:t>://</a:t>
            </a:r>
            <a:r>
              <a:rPr lang="en-US" sz="3200" dirty="0" smtClean="0">
                <a:hlinkClick r:id="rId3"/>
              </a:rPr>
              <a:t>www.edfunders.org/common-core</a:t>
            </a: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29</a:t>
            </a:fld>
            <a:endParaRPr lang="en-US" dirty="0"/>
          </a:p>
        </p:txBody>
      </p:sp>
    </p:spTree>
    <p:extLst>
      <p:ext uri="{BB962C8B-B14F-4D97-AF65-F5344CB8AC3E}">
        <p14:creationId xmlns:p14="http://schemas.microsoft.com/office/powerpoint/2010/main" val="20159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2819400"/>
            <a:ext cx="4724400" cy="2286000"/>
          </a:xfrm>
        </p:spPr>
        <p:txBody>
          <a:bodyPr rtlCol="0">
            <a:normAutofit fontScale="85000" lnSpcReduction="20000"/>
          </a:bodyPr>
          <a:lstStyle/>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b="1" dirty="0" smtClean="0">
              <a:latin typeface="Trebuchet MS" pitchFamily="34" charset="0"/>
            </a:endParaRPr>
          </a:p>
          <a:p>
            <a:pPr marL="0" indent="0" algn="ctr" eaLnBrk="1" fontAlgn="auto" hangingPunct="1">
              <a:spcAft>
                <a:spcPts val="0"/>
              </a:spcAft>
              <a:buFont typeface="Arial" pitchFamily="34" charset="0"/>
              <a:buNone/>
              <a:defRPr/>
            </a:pPr>
            <a:r>
              <a:rPr lang="en-US" b="1" dirty="0" smtClean="0">
                <a:latin typeface="Trebuchet MS" pitchFamily="34" charset="0"/>
              </a:rPr>
              <a:t>Lisa Relou</a:t>
            </a:r>
          </a:p>
          <a:p>
            <a:pPr marL="0" indent="0" algn="ctr" eaLnBrk="1" fontAlgn="auto" hangingPunct="1">
              <a:spcAft>
                <a:spcPts val="0"/>
              </a:spcAft>
              <a:buFont typeface="Arial" pitchFamily="34" charset="0"/>
              <a:buNone/>
              <a:defRPr/>
            </a:pPr>
            <a:r>
              <a:rPr lang="en-US" b="1" i="1" dirty="0" smtClean="0">
                <a:latin typeface="Trebuchet MS" pitchFamily="34" charset="0"/>
              </a:rPr>
              <a:t>Director of Strategies</a:t>
            </a:r>
            <a:endParaRPr lang="en-US" i="1" dirty="0" smtClean="0">
              <a:latin typeface="Trebuchet MS" pitchFamily="34" charset="0"/>
            </a:endParaRPr>
          </a:p>
          <a:p>
            <a:pPr marL="0" indent="0" algn="ctr" eaLnBrk="1" fontAlgn="auto" hangingPunct="1">
              <a:spcAft>
                <a:spcPts val="0"/>
              </a:spcAft>
              <a:buFont typeface="Arial" pitchFamily="34" charset="0"/>
              <a:buNone/>
              <a:defRPr/>
            </a:pPr>
            <a:r>
              <a:rPr lang="en-US" dirty="0" smtClean="0">
                <a:latin typeface="Trebuchet MS" pitchFamily="34" charset="0"/>
              </a:rPr>
              <a:t>Grantmakers for Education</a:t>
            </a:r>
            <a:endParaRPr lang="en-US" dirty="0">
              <a:latin typeface="Trebuchet MS" pitchFamily="34" charset="0"/>
            </a:endParaRPr>
          </a:p>
        </p:txBody>
      </p:sp>
      <p:pic>
        <p:nvPicPr>
          <p:cNvPr id="51203"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81200"/>
            <a:ext cx="301783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148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epts_round 86.jpg"/>
          <p:cNvPicPr>
            <a:picLocks noChangeAspect="1"/>
          </p:cNvPicPr>
          <p:nvPr/>
        </p:nvPicPr>
        <p:blipFill>
          <a:blip r:embed="rId3"/>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CD34B06-FF70-8B47-B17C-B368C232A9CF}" type="slidenum">
              <a:rPr lang="en-US" smtClean="0">
                <a:solidFill>
                  <a:srgbClr val="3B325E"/>
                </a:solidFill>
              </a:rPr>
              <a:pPr/>
              <a:t>30</a:t>
            </a:fld>
            <a:endParaRPr lang="en-US" dirty="0">
              <a:solidFill>
                <a:srgbClr val="3B325E"/>
              </a:solidFill>
            </a:endParaRPr>
          </a:p>
        </p:txBody>
      </p:sp>
      <p:sp>
        <p:nvSpPr>
          <p:cNvPr id="8" name="TextBox 7"/>
          <p:cNvSpPr txBox="1"/>
          <p:nvPr/>
        </p:nvSpPr>
        <p:spPr>
          <a:xfrm>
            <a:off x="5410200" y="3810000"/>
            <a:ext cx="3581401" cy="1569660"/>
          </a:xfrm>
          <a:prstGeom prst="rect">
            <a:avLst/>
          </a:prstGeom>
          <a:noFill/>
        </p:spPr>
        <p:txBody>
          <a:bodyPr wrap="square" rtlCol="0">
            <a:spAutoFit/>
          </a:bodyPr>
          <a:lstStyle/>
          <a:p>
            <a:r>
              <a:rPr lang="en-US" sz="3200" b="1" dirty="0" smtClean="0">
                <a:solidFill>
                  <a:schemeClr val="bg1"/>
                </a:solidFill>
                <a:latin typeface="+mj-lt"/>
                <a:cs typeface="Cali"/>
              </a:rPr>
              <a:t>Next Up on GFE Common Core Webinar Series…</a:t>
            </a:r>
          </a:p>
        </p:txBody>
      </p:sp>
    </p:spTree>
    <p:extLst>
      <p:ext uri="{BB962C8B-B14F-4D97-AF65-F5344CB8AC3E}">
        <p14:creationId xmlns:p14="http://schemas.microsoft.com/office/powerpoint/2010/main" val="9237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5962"/>
          </a:xfrm>
        </p:spPr>
        <p:txBody>
          <a:bodyPr>
            <a:noAutofit/>
          </a:bodyPr>
          <a:lstStyle/>
          <a:p>
            <a:r>
              <a:rPr lang="en-US" sz="3600" dirty="0" smtClean="0"/>
              <a:t>Upcoming Webinar Topics:</a:t>
            </a:r>
            <a:endParaRPr lang="en-US" sz="3600"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31</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957957012"/>
              </p:ext>
            </p:extLst>
          </p:nvPr>
        </p:nvGraphicFramePr>
        <p:xfrm>
          <a:off x="863600" y="2057400"/>
          <a:ext cx="7442200" cy="876300"/>
        </p:xfrm>
        <a:graphic>
          <a:graphicData uri="http://schemas.openxmlformats.org/drawingml/2006/table">
            <a:tbl>
              <a:tblPr/>
              <a:tblGrid>
                <a:gridCol w="1371600"/>
                <a:gridCol w="6070600"/>
              </a:tblGrid>
              <a:tr h="292100">
                <a:tc>
                  <a:txBody>
                    <a:bodyPr/>
                    <a:lstStyle/>
                    <a:p>
                      <a:pPr algn="ctr" fontAlgn="ctr"/>
                      <a:r>
                        <a:rPr lang="en-US" sz="1800" b="1" i="0" u="none" strike="noStrike" dirty="0">
                          <a:solidFill>
                            <a:srgbClr val="FFFFFF"/>
                          </a:solidFill>
                          <a:effectLst/>
                          <a:latin typeface="Calibri"/>
                        </a:rPr>
                        <a:t>Date</a:t>
                      </a:r>
                    </a:p>
                  </a:txBody>
                  <a:tcPr marL="12700" marR="12700" marT="12700" marB="0" anchor="ctr">
                    <a:lnL w="6350" cap="flat" cmpd="sng" algn="ctr">
                      <a:solidFill>
                        <a:srgbClr val="C0504D"/>
                      </a:solidFill>
                      <a:prstDash val="solid"/>
                      <a:round/>
                      <a:headEnd type="none" w="med" len="med"/>
                      <a:tailEnd type="none" w="med" len="med"/>
                    </a:lnL>
                    <a:lnR>
                      <a:noFill/>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C0504D"/>
                    </a:solidFill>
                  </a:tcPr>
                </a:tc>
                <a:tc>
                  <a:txBody>
                    <a:bodyPr/>
                    <a:lstStyle/>
                    <a:p>
                      <a:pPr algn="ctr" fontAlgn="ctr"/>
                      <a:r>
                        <a:rPr lang="en-US" sz="1800" b="1" i="0" u="none" strike="noStrike" dirty="0">
                          <a:solidFill>
                            <a:srgbClr val="FFFFFF"/>
                          </a:solidFill>
                          <a:effectLst/>
                          <a:latin typeface="Calibri"/>
                        </a:rPr>
                        <a:t>Topic</a:t>
                      </a:r>
                    </a:p>
                  </a:txBody>
                  <a:tcPr marL="12700" marR="12700" marT="12700" marB="0" anchor="ctr">
                    <a:lnL>
                      <a:noFill/>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C0504D"/>
                    </a:solidFill>
                  </a:tcPr>
                </a:tc>
              </a:tr>
              <a:tr h="584200">
                <a:tc>
                  <a:txBody>
                    <a:bodyPr/>
                    <a:lstStyle/>
                    <a:p>
                      <a:pPr algn="ctr" fontAlgn="ctr"/>
                      <a:r>
                        <a:rPr lang="en-US" sz="1800" b="0" i="0" u="none" strike="noStrike" dirty="0" smtClean="0">
                          <a:solidFill>
                            <a:srgbClr val="000000"/>
                          </a:solidFill>
                          <a:effectLst/>
                          <a:latin typeface="Calibri"/>
                        </a:rPr>
                        <a:t>May 27</a:t>
                      </a:r>
                      <a:endParaRPr lang="en-US" sz="1800" b="0" i="0" u="none" strike="noStrike" dirty="0">
                        <a:solidFill>
                          <a:srgbClr val="000000"/>
                        </a:solidFill>
                        <a:effectLst/>
                        <a:latin typeface="Calibri"/>
                      </a:endParaRPr>
                    </a:p>
                  </a:txBody>
                  <a:tcPr marL="12700" marR="12700" marT="12700" marB="0" anchor="ctr">
                    <a:lnL w="6350" cap="flat" cmpd="sng" algn="ctr">
                      <a:solidFill>
                        <a:srgbClr val="C0504D"/>
                      </a:solidFill>
                      <a:prstDash val="solid"/>
                      <a:round/>
                      <a:headEnd type="none" w="med" len="med"/>
                      <a:tailEnd type="none" w="med" len="med"/>
                    </a:lnL>
                    <a:lnR>
                      <a:noFill/>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“Ensuring</a:t>
                      </a:r>
                      <a:r>
                        <a:rPr lang="en-US" sz="1600" kern="1200" baseline="0" dirty="0" smtClean="0">
                          <a:solidFill>
                            <a:schemeClr val="tx1"/>
                          </a:solidFill>
                          <a:effectLst/>
                          <a:latin typeface="+mn-lt"/>
                          <a:ea typeface="+mn-ea"/>
                          <a:cs typeface="+mn-cs"/>
                        </a:rPr>
                        <a:t> Aligned and Effective Instructional Materials”</a:t>
                      </a:r>
                      <a:endParaRPr lang="en-US" sz="1600" kern="1200" dirty="0" smtClean="0">
                        <a:solidFill>
                          <a:schemeClr val="tx1"/>
                        </a:solidFill>
                        <a:effectLst/>
                        <a:latin typeface="+mn-lt"/>
                        <a:ea typeface="+mn-ea"/>
                        <a:cs typeface="+mn-cs"/>
                      </a:endParaRPr>
                    </a:p>
                  </a:txBody>
                  <a:tcPr marL="12700" marR="12700" marT="12700" marB="0" anchor="ctr">
                    <a:lnL>
                      <a:noFill/>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625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886200" y="4491038"/>
            <a:ext cx="4959350" cy="1981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prstClr val="white"/>
              </a:solidFill>
              <a:latin typeface="Franklin Gothic Medium Cond" panose="020B0606030402020204" pitchFamily="34" charset="0"/>
            </a:endParaRPr>
          </a:p>
        </p:txBody>
      </p:sp>
      <p:sp>
        <p:nvSpPr>
          <p:cNvPr id="28" name="TextBox 27"/>
          <p:cNvSpPr txBox="1"/>
          <p:nvPr/>
        </p:nvSpPr>
        <p:spPr>
          <a:xfrm>
            <a:off x="4978400" y="5160963"/>
            <a:ext cx="1060450" cy="554037"/>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Nick Donohue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Nellie Mae </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Education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 Foundation</a:t>
            </a:r>
          </a:p>
        </p:txBody>
      </p:sp>
      <p:sp>
        <p:nvSpPr>
          <p:cNvPr id="29" name="Content Placeholder 2"/>
          <p:cNvSpPr>
            <a:spLocks noGrp="1"/>
          </p:cNvSpPr>
          <p:nvPr>
            <p:ph idx="1"/>
          </p:nvPr>
        </p:nvSpPr>
        <p:spPr>
          <a:xfrm>
            <a:off x="738188" y="1752600"/>
            <a:ext cx="7667625" cy="1371600"/>
          </a:xfrm>
        </p:spPr>
        <p:txBody>
          <a:bodyPr>
            <a:noAutofit/>
          </a:bodyPr>
          <a:lstStyle/>
          <a:p>
            <a:pPr marL="0" indent="0" algn="just">
              <a:buFont typeface="Arial" pitchFamily="34" charset="0"/>
              <a:buNone/>
              <a:defRPr/>
            </a:pPr>
            <a:r>
              <a:rPr lang="en-US" sz="1600" b="1" dirty="0">
                <a:latin typeface="Franklin Gothic Medium Cond" panose="020B0606030402020204" pitchFamily="34" charset="0"/>
              </a:rPr>
              <a:t>Founded in 1995</a:t>
            </a:r>
            <a:r>
              <a:rPr lang="en-US" sz="1600" dirty="0">
                <a:latin typeface="Franklin Gothic Medium Cond" panose="020B0606030402020204" pitchFamily="34" charset="0"/>
              </a:rPr>
              <a:t>, </a:t>
            </a:r>
            <a:r>
              <a:rPr lang="en-US" sz="1600" dirty="0">
                <a:solidFill>
                  <a:schemeClr val="tx1">
                    <a:lumMod val="75000"/>
                    <a:lumOff val="25000"/>
                  </a:schemeClr>
                </a:solidFill>
                <a:latin typeface="Franklin Gothic Medium Cond" panose="020B0606030402020204" pitchFamily="34" charset="0"/>
              </a:rPr>
              <a:t>Grantmakers for Education is a membership organization of hundreds of </a:t>
            </a:r>
            <a:r>
              <a:rPr lang="en-US" sz="1600" dirty="0" err="1">
                <a:solidFill>
                  <a:schemeClr val="tx1">
                    <a:lumMod val="75000"/>
                    <a:lumOff val="25000"/>
                  </a:schemeClr>
                </a:solidFill>
                <a:latin typeface="Franklin Gothic Medium Cond" panose="020B0606030402020204" pitchFamily="34" charset="0"/>
              </a:rPr>
              <a:t>grantmaking</a:t>
            </a:r>
            <a:r>
              <a:rPr lang="en-US" sz="1600" dirty="0">
                <a:solidFill>
                  <a:schemeClr val="tx1">
                    <a:lumMod val="75000"/>
                    <a:lumOff val="25000"/>
                  </a:schemeClr>
                </a:solidFill>
                <a:latin typeface="Franklin Gothic Medium Cond" panose="020B0606030402020204" pitchFamily="34" charset="0"/>
              </a:rPr>
              <a:t> organizations across the nation working to improve outcomes and expand opportunities for learners across the education spectrum, from early learning through postsecondary and workforce development. Our mission is to strengthen philanthropy's capacity to improve educational outcomes and opportunities for all students. To accomplish this goal, we help foundation leaders and staff become more effective </a:t>
            </a:r>
            <a:r>
              <a:rPr lang="en-US" sz="1600" dirty="0" err="1">
                <a:solidFill>
                  <a:schemeClr val="tx1">
                    <a:lumMod val="75000"/>
                    <a:lumOff val="25000"/>
                  </a:schemeClr>
                </a:solidFill>
                <a:latin typeface="Franklin Gothic Medium Cond" panose="020B0606030402020204" pitchFamily="34" charset="0"/>
              </a:rPr>
              <a:t>grantmakers</a:t>
            </a:r>
            <a:r>
              <a:rPr lang="en-US" sz="1600" dirty="0">
                <a:solidFill>
                  <a:schemeClr val="tx1">
                    <a:lumMod val="75000"/>
                    <a:lumOff val="25000"/>
                  </a:schemeClr>
                </a:solidFill>
                <a:latin typeface="Franklin Gothic Medium Cond" panose="020B0606030402020204" pitchFamily="34" charset="0"/>
              </a:rPr>
              <a:t> by boosting their knowledge and their networks.</a:t>
            </a:r>
          </a:p>
        </p:txBody>
      </p:sp>
      <p:sp>
        <p:nvSpPr>
          <p:cNvPr id="30" name="Rectangle 29"/>
          <p:cNvSpPr/>
          <p:nvPr/>
        </p:nvSpPr>
        <p:spPr>
          <a:xfrm>
            <a:off x="304800" y="4495800"/>
            <a:ext cx="3581400" cy="198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prstClr val="white"/>
              </a:solidFill>
              <a:latin typeface="Franklin Gothic Medium Cond" panose="020B0606030402020204" pitchFamily="34" charset="0"/>
            </a:endParaRPr>
          </a:p>
        </p:txBody>
      </p:sp>
      <p:sp>
        <p:nvSpPr>
          <p:cNvPr id="52231" name="TextBox 30"/>
          <p:cNvSpPr txBox="1">
            <a:spLocks noChangeArrowheads="1"/>
          </p:cNvSpPr>
          <p:nvPr/>
        </p:nvSpPr>
        <p:spPr bwMode="auto">
          <a:xfrm>
            <a:off x="457200" y="4800600"/>
            <a:ext cx="3276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defTabSz="914400" eaLnBrk="0" fontAlgn="base" hangingPunct="0">
              <a:lnSpc>
                <a:spcPts val="1500"/>
              </a:lnSpc>
              <a:spcBef>
                <a:spcPct val="0"/>
              </a:spcBef>
              <a:spcAft>
                <a:spcPct val="0"/>
              </a:spcAft>
              <a:buFontTx/>
              <a:buNone/>
            </a:pPr>
            <a:r>
              <a:rPr lang="en-US" altLang="en-US" sz="1600" smtClean="0">
                <a:solidFill>
                  <a:prstClr val="white"/>
                </a:solidFill>
                <a:latin typeface="Franklin Gothic Medium Cond" pitchFamily="34" charset="0"/>
                <a:cs typeface="Arial" pitchFamily="34" charset="0"/>
              </a:rPr>
              <a:t>GFE is governed by a 12-member volunteer board of directors comprised of active foundation trustees and staff. </a:t>
            </a:r>
            <a:r>
              <a:rPr lang="en-US" altLang="en-US" sz="1600" b="1" smtClean="0">
                <a:solidFill>
                  <a:prstClr val="white"/>
                </a:solidFill>
                <a:latin typeface="Franklin Gothic Medium Cond" pitchFamily="34" charset="0"/>
                <a:cs typeface="Arial" pitchFamily="34" charset="0"/>
              </a:rPr>
              <a:t>Anne Stanton </a:t>
            </a:r>
            <a:r>
              <a:rPr lang="en-US" altLang="en-US" sz="1600" smtClean="0">
                <a:solidFill>
                  <a:prstClr val="white"/>
                </a:solidFill>
                <a:latin typeface="Franklin Gothic Medium Cond" pitchFamily="34" charset="0"/>
                <a:cs typeface="Arial" pitchFamily="34" charset="0"/>
              </a:rPr>
              <a:t>of the James Irvine Foundation is the current Chair and President of the organization, and </a:t>
            </a:r>
            <a:r>
              <a:rPr lang="en-US" altLang="en-US" sz="1600" b="1" smtClean="0">
                <a:solidFill>
                  <a:prstClr val="white"/>
                </a:solidFill>
                <a:latin typeface="Franklin Gothic Medium Cond" pitchFamily="34" charset="0"/>
                <a:cs typeface="Arial" pitchFamily="34" charset="0"/>
              </a:rPr>
              <a:t>Ana Tilton </a:t>
            </a:r>
            <a:r>
              <a:rPr lang="en-US" altLang="en-US" sz="1600" smtClean="0">
                <a:solidFill>
                  <a:prstClr val="white"/>
                </a:solidFill>
                <a:latin typeface="Franklin Gothic Medium Cond" pitchFamily="34" charset="0"/>
                <a:cs typeface="Arial" pitchFamily="34" charset="0"/>
              </a:rPr>
              <a:t>serves as GFE’s Executive Director.</a:t>
            </a:r>
          </a:p>
        </p:txBody>
      </p:sp>
      <p:sp>
        <p:nvSpPr>
          <p:cNvPr id="32" name="TextBox 31"/>
          <p:cNvSpPr txBox="1"/>
          <p:nvPr/>
        </p:nvSpPr>
        <p:spPr>
          <a:xfrm>
            <a:off x="5981700" y="5486400"/>
            <a:ext cx="1562100" cy="323850"/>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Dominik </a:t>
            </a:r>
            <a:r>
              <a:rPr lang="en-US" sz="1050" b="1" dirty="0" err="1">
                <a:solidFill>
                  <a:prstClr val="black"/>
                </a:solidFill>
                <a:latin typeface="Franklin Gothic Medium Cond" panose="020B0606030402020204" pitchFamily="34" charset="0"/>
                <a:cs typeface="Arial" pitchFamily="34" charset="0"/>
              </a:rPr>
              <a:t>Mjartan</a:t>
            </a:r>
            <a:endParaRPr lang="en-US" sz="1050" b="1" dirty="0">
              <a:solidFill>
                <a:prstClr val="black"/>
              </a:solidFill>
              <a:latin typeface="Franklin Gothic Medium Cond" panose="020B0606030402020204" pitchFamily="34" charset="0"/>
              <a:cs typeface="Arial" pitchFamily="34" charset="0"/>
            </a:endParaRP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Southern Bancorp Inc.</a:t>
            </a:r>
          </a:p>
        </p:txBody>
      </p:sp>
      <p:sp>
        <p:nvSpPr>
          <p:cNvPr id="33" name="TextBox 32"/>
          <p:cNvSpPr txBox="1"/>
          <p:nvPr/>
        </p:nvSpPr>
        <p:spPr>
          <a:xfrm>
            <a:off x="7315200" y="4667250"/>
            <a:ext cx="1524000" cy="438150"/>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Barbara </a:t>
            </a:r>
            <a:r>
              <a:rPr lang="en-US" sz="1050" b="1" dirty="0" err="1">
                <a:solidFill>
                  <a:prstClr val="black"/>
                </a:solidFill>
                <a:latin typeface="Franklin Gothic Medium Cond" panose="020B0606030402020204" pitchFamily="34" charset="0"/>
                <a:cs typeface="Arial" pitchFamily="34" charset="0"/>
              </a:rPr>
              <a:t>Reisman</a:t>
            </a:r>
            <a:endParaRPr lang="en-US" sz="1050" b="1" dirty="0">
              <a:solidFill>
                <a:prstClr val="black"/>
              </a:solidFill>
              <a:latin typeface="Franklin Gothic Medium Cond" panose="020B0606030402020204" pitchFamily="34" charset="0"/>
              <a:cs typeface="Arial" pitchFamily="34" charset="0"/>
            </a:endParaRP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Schumann </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Fund for New Jersey</a:t>
            </a:r>
          </a:p>
        </p:txBody>
      </p:sp>
      <p:sp>
        <p:nvSpPr>
          <p:cNvPr id="34" name="TextBox 33"/>
          <p:cNvSpPr txBox="1"/>
          <p:nvPr/>
        </p:nvSpPr>
        <p:spPr>
          <a:xfrm>
            <a:off x="3981450" y="4800600"/>
            <a:ext cx="1042988" cy="554038"/>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i="1" dirty="0">
                <a:solidFill>
                  <a:prstClr val="black"/>
                </a:solidFill>
                <a:latin typeface="Franklin Gothic Medium Cond" panose="020B0606030402020204" pitchFamily="34" charset="0"/>
                <a:cs typeface="Arial" pitchFamily="34" charset="0"/>
              </a:rPr>
              <a:t>Chair:</a:t>
            </a:r>
          </a:p>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Anne Stanton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James</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Irvine Foundation</a:t>
            </a:r>
          </a:p>
        </p:txBody>
      </p:sp>
      <p:sp>
        <p:nvSpPr>
          <p:cNvPr id="35" name="TextBox 34"/>
          <p:cNvSpPr txBox="1"/>
          <p:nvPr/>
        </p:nvSpPr>
        <p:spPr>
          <a:xfrm>
            <a:off x="3924300" y="5483225"/>
            <a:ext cx="1104900" cy="554038"/>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i="1" dirty="0">
                <a:solidFill>
                  <a:prstClr val="black"/>
                </a:solidFill>
                <a:latin typeface="Franklin Gothic Medium Cond" panose="020B0606030402020204" pitchFamily="34" charset="0"/>
                <a:cs typeface="Arial" pitchFamily="34" charset="0"/>
              </a:rPr>
              <a:t>Vice-Chair:</a:t>
            </a:r>
          </a:p>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Wynn Rosser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Greater Texas </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a:t>
            </a:r>
          </a:p>
        </p:txBody>
      </p:sp>
      <p:sp>
        <p:nvSpPr>
          <p:cNvPr id="36" name="TextBox 35"/>
          <p:cNvSpPr txBox="1"/>
          <p:nvPr/>
        </p:nvSpPr>
        <p:spPr>
          <a:xfrm>
            <a:off x="5264150" y="4667250"/>
            <a:ext cx="774700" cy="438150"/>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Gregg Behr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Grable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 Foundation</a:t>
            </a:r>
          </a:p>
        </p:txBody>
      </p:sp>
      <p:sp>
        <p:nvSpPr>
          <p:cNvPr id="37" name="TextBox 36"/>
          <p:cNvSpPr txBox="1"/>
          <p:nvPr/>
        </p:nvSpPr>
        <p:spPr>
          <a:xfrm>
            <a:off x="5222875" y="5791200"/>
            <a:ext cx="815975" cy="438150"/>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Tina Gridiron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Lumina</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 Foundation</a:t>
            </a:r>
          </a:p>
        </p:txBody>
      </p:sp>
      <p:sp>
        <p:nvSpPr>
          <p:cNvPr id="38" name="TextBox 37"/>
          <p:cNvSpPr txBox="1"/>
          <p:nvPr/>
        </p:nvSpPr>
        <p:spPr>
          <a:xfrm>
            <a:off x="6626225" y="4551363"/>
            <a:ext cx="917575" cy="554037"/>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Cristina </a:t>
            </a:r>
            <a:r>
              <a:rPr lang="en-US" sz="1050" b="1" dirty="0" err="1">
                <a:solidFill>
                  <a:prstClr val="black"/>
                </a:solidFill>
                <a:latin typeface="Franklin Gothic Medium Cond" panose="020B0606030402020204" pitchFamily="34" charset="0"/>
                <a:cs typeface="Arial" pitchFamily="34" charset="0"/>
              </a:rPr>
              <a:t>Huezo</a:t>
            </a:r>
            <a:endParaRPr lang="en-US" sz="1050" b="1" dirty="0">
              <a:solidFill>
                <a:prstClr val="black"/>
              </a:solidFill>
              <a:latin typeface="Franklin Gothic Medium Cond" panose="020B0606030402020204" pitchFamily="34" charset="0"/>
              <a:cs typeface="Arial" pitchFamily="34" charset="0"/>
            </a:endParaRP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W. Clement &amp;</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Jessie V. Stone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a:t>
            </a:r>
          </a:p>
        </p:txBody>
      </p:sp>
      <p:sp>
        <p:nvSpPr>
          <p:cNvPr id="39" name="TextBox 38"/>
          <p:cNvSpPr txBox="1"/>
          <p:nvPr/>
        </p:nvSpPr>
        <p:spPr>
          <a:xfrm>
            <a:off x="6307138" y="5105400"/>
            <a:ext cx="1236662" cy="323850"/>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Barbara H. McAllister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Intel Foundation</a:t>
            </a:r>
          </a:p>
        </p:txBody>
      </p:sp>
      <p:sp>
        <p:nvSpPr>
          <p:cNvPr id="40" name="TextBox 39"/>
          <p:cNvSpPr txBox="1"/>
          <p:nvPr/>
        </p:nvSpPr>
        <p:spPr>
          <a:xfrm>
            <a:off x="6183313" y="5846763"/>
            <a:ext cx="1360487" cy="554037"/>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Lee Parker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Community</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 for the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National Capital Region</a:t>
            </a:r>
          </a:p>
        </p:txBody>
      </p:sp>
      <p:sp>
        <p:nvSpPr>
          <p:cNvPr id="41" name="TextBox 40"/>
          <p:cNvSpPr txBox="1"/>
          <p:nvPr/>
        </p:nvSpPr>
        <p:spPr>
          <a:xfrm>
            <a:off x="7962900" y="5715000"/>
            <a:ext cx="852488" cy="554038"/>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Lisa Villarreal</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San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Francisco</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a:t>
            </a:r>
          </a:p>
        </p:txBody>
      </p:sp>
      <p:sp>
        <p:nvSpPr>
          <p:cNvPr id="42" name="TextBox 41"/>
          <p:cNvSpPr txBox="1"/>
          <p:nvPr/>
        </p:nvSpPr>
        <p:spPr>
          <a:xfrm>
            <a:off x="7761288" y="5160963"/>
            <a:ext cx="1054100" cy="554037"/>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Cassie Schwerner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Schott</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 for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Public Education</a:t>
            </a:r>
          </a:p>
        </p:txBody>
      </p:sp>
      <p:sp>
        <p:nvSpPr>
          <p:cNvPr id="43" name="Footer Placeholder 15"/>
          <p:cNvSpPr>
            <a:spLocks noGrp="1"/>
          </p:cNvSpPr>
          <p:nvPr>
            <p:ph type="ftr" sz="quarter" idx="11"/>
          </p:nvPr>
        </p:nvSpPr>
        <p:spPr>
          <a:xfrm>
            <a:off x="6248400" y="6492875"/>
            <a:ext cx="2895600" cy="365125"/>
          </a:xfrm>
        </p:spPr>
        <p:txBody>
          <a:bodyPr/>
          <a:lstStyle/>
          <a:p>
            <a:pPr algn="r">
              <a:defRPr/>
            </a:pPr>
            <a:r>
              <a:rPr lang="en-US" dirty="0" smtClean="0">
                <a:solidFill>
                  <a:prstClr val="black">
                    <a:tint val="75000"/>
                  </a:prstClr>
                </a:solidFill>
                <a:latin typeface="Franklin Gothic Medium Cond" panose="020B0606030402020204" pitchFamily="34" charset="0"/>
              </a:rPr>
              <a:t>edfunders.org</a:t>
            </a:r>
            <a:endParaRPr lang="en-US" dirty="0">
              <a:solidFill>
                <a:prstClr val="black">
                  <a:tint val="75000"/>
                </a:prstClr>
              </a:solidFill>
              <a:latin typeface="Franklin Gothic Medium Cond" panose="020B0606030402020204" pitchFamily="34" charset="0"/>
            </a:endParaRPr>
          </a:p>
        </p:txBody>
      </p:sp>
    </p:spTree>
    <p:extLst>
      <p:ext uri="{BB962C8B-B14F-4D97-AF65-F5344CB8AC3E}">
        <p14:creationId xmlns:p14="http://schemas.microsoft.com/office/powerpoint/2010/main" val="2965107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Calibri" pitchFamily="34" charset="0"/>
                <a:cs typeface="Arial" pitchFamily="34" charset="0"/>
              </a:rPr>
              <a:t>Webinar Agenda</a:t>
            </a:r>
            <a:endParaRPr kumimoji="0" lang="en-US" sz="4400" b="0" u="none" strike="noStrike" cap="none" normalizeH="0" baseline="0" dirty="0" smtClean="0">
              <a:ln>
                <a:noFill/>
              </a:ln>
              <a:effectLst/>
              <a:latin typeface="Arial" pitchFamily="34" charset="0"/>
              <a:cs typeface="Arial" pitchFamily="34" charset="0"/>
            </a:endParaRPr>
          </a:p>
        </p:txBody>
      </p:sp>
      <p:sp>
        <p:nvSpPr>
          <p:cNvPr id="8" name="Rectangle 15"/>
          <p:cNvSpPr>
            <a:spLocks noChangeArrowheads="1"/>
          </p:cNvSpPr>
          <p:nvPr/>
        </p:nvSpPr>
        <p:spPr bwMode="auto">
          <a:xfrm>
            <a:off x="152400" y="152400"/>
            <a:ext cx="8839200" cy="6553200"/>
          </a:xfrm>
          <a:prstGeom prst="rect">
            <a:avLst/>
          </a:prstGeom>
          <a:noFill/>
          <a:ln w="38100" algn="in">
            <a:solidFill>
              <a:srgbClr val="005461"/>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0" name="Slide Number Placeholder 9"/>
          <p:cNvSpPr>
            <a:spLocks noGrp="1"/>
          </p:cNvSpPr>
          <p:nvPr>
            <p:ph type="sldNum" sz="quarter" idx="12"/>
          </p:nvPr>
        </p:nvSpPr>
        <p:spPr/>
        <p:txBody>
          <a:bodyPr/>
          <a:lstStyle/>
          <a:p>
            <a:fld id="{94CCF79C-41B6-404F-9A54-CCF32C55DDAE}" type="slidenum">
              <a:rPr lang="en-US" smtClean="0"/>
              <a:t>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4457622"/>
              </p:ext>
            </p:extLst>
          </p:nvPr>
        </p:nvGraphicFramePr>
        <p:xfrm>
          <a:off x="304799" y="1371600"/>
          <a:ext cx="8619067" cy="4826000"/>
        </p:xfrm>
        <a:graphic>
          <a:graphicData uri="http://schemas.openxmlformats.org/drawingml/2006/table">
            <a:tbl>
              <a:tblPr firstRow="1" bandRow="1">
                <a:tableStyleId>{5C22544A-7EE6-4342-B048-85BDC9FD1C3A}</a:tableStyleId>
              </a:tblPr>
              <a:tblGrid>
                <a:gridCol w="8619067"/>
              </a:tblGrid>
              <a:tr h="370840">
                <a:tc>
                  <a:txBody>
                    <a:bodyPr/>
                    <a:lstStyle/>
                    <a:p>
                      <a:pPr algn="l"/>
                      <a:r>
                        <a:rPr lang="en-US" sz="1800" dirty="0" smtClean="0"/>
                        <a:t>AGENDA ITEM</a:t>
                      </a:r>
                      <a:endParaRPr lang="en-US" sz="1800" dirty="0"/>
                    </a:p>
                  </a:txBody>
                  <a:tcPr/>
                </a:tc>
              </a:tr>
              <a:tr h="772160">
                <a:tc>
                  <a:txBody>
                    <a:bodyPr/>
                    <a:lstStyle/>
                    <a:p>
                      <a:r>
                        <a:rPr lang="en-US" sz="1800" b="1" kern="1200" dirty="0" smtClean="0">
                          <a:solidFill>
                            <a:srgbClr val="E7982E"/>
                          </a:solidFill>
                          <a:effectLst/>
                        </a:rPr>
                        <a:t>Welcome</a:t>
                      </a:r>
                      <a:endParaRPr lang="en-US" b="1" dirty="0" smtClean="0">
                        <a:solidFill>
                          <a:srgbClr val="E7982E"/>
                        </a:solidFill>
                        <a:effectLst/>
                      </a:endParaRPr>
                    </a:p>
                    <a:p>
                      <a:r>
                        <a:rPr lang="en-US" sz="1800" i="1" kern="1200" dirty="0" smtClean="0">
                          <a:effectLst/>
                        </a:rPr>
                        <a:t>Lisa Relou </a:t>
                      </a:r>
                      <a:r>
                        <a:rPr lang="en-US" sz="1800" i="1" kern="1200" baseline="0" dirty="0" smtClean="0">
                          <a:effectLst/>
                        </a:rPr>
                        <a:t>– Director of Strategies, </a:t>
                      </a:r>
                      <a:r>
                        <a:rPr lang="en-US" sz="1800" i="1" kern="1200" dirty="0" err="1" smtClean="0">
                          <a:effectLst/>
                        </a:rPr>
                        <a:t>Grantmakers</a:t>
                      </a:r>
                      <a:r>
                        <a:rPr lang="en-US" sz="1800" i="1" kern="1200" dirty="0" smtClean="0">
                          <a:effectLst/>
                        </a:rPr>
                        <a:t> for Education</a:t>
                      </a:r>
                      <a:endParaRPr lang="en-US" i="1" dirty="0" smtClean="0">
                        <a:effectLst/>
                      </a:endParaRPr>
                    </a:p>
                  </a:txBody>
                  <a:tcPr/>
                </a:tc>
              </a:tr>
              <a:tr h="685800">
                <a:tc>
                  <a:txBody>
                    <a:bodyPr/>
                    <a:lstStyle/>
                    <a:p>
                      <a:r>
                        <a:rPr lang="en-US" sz="1800" b="1" kern="1200" dirty="0" smtClean="0">
                          <a:solidFill>
                            <a:srgbClr val="E7982E"/>
                          </a:solidFill>
                          <a:effectLst/>
                          <a:latin typeface="+mn-lt"/>
                          <a:ea typeface="+mn-ea"/>
                          <a:cs typeface="+mn-cs"/>
                        </a:rPr>
                        <a:t>Introduction and Context </a:t>
                      </a:r>
                      <a:endParaRPr lang="en-US" sz="1800" kern="1200" dirty="0" smtClean="0">
                        <a:solidFill>
                          <a:srgbClr val="E7982E"/>
                        </a:solidFill>
                        <a:effectLst/>
                        <a:latin typeface="+mn-lt"/>
                        <a:ea typeface="+mn-ea"/>
                        <a:cs typeface="+mn-cs"/>
                      </a:endParaRPr>
                    </a:p>
                    <a:p>
                      <a:pPr lvl="0"/>
                      <a:r>
                        <a:rPr lang="en-US" sz="1800" i="1" kern="1200" dirty="0" smtClean="0">
                          <a:solidFill>
                            <a:schemeClr val="dk1"/>
                          </a:solidFill>
                          <a:effectLst/>
                          <a:latin typeface="+mn-lt"/>
                          <a:ea typeface="+mn-ea"/>
                          <a:cs typeface="+mn-cs"/>
                        </a:rPr>
                        <a:t>Bill Tucker</a:t>
                      </a:r>
                      <a:r>
                        <a:rPr lang="en-US" sz="1800" i="1" kern="1200" baseline="0" dirty="0" smtClean="0">
                          <a:solidFill>
                            <a:schemeClr val="dk1"/>
                          </a:solidFill>
                          <a:effectLst/>
                          <a:latin typeface="+mn-lt"/>
                          <a:ea typeface="+mn-ea"/>
                          <a:cs typeface="+mn-cs"/>
                        </a:rPr>
                        <a:t> – </a:t>
                      </a:r>
                      <a:r>
                        <a:rPr lang="en-US" sz="1800" i="1" kern="1200" dirty="0" smtClean="0">
                          <a:solidFill>
                            <a:schemeClr val="dk1"/>
                          </a:solidFill>
                          <a:effectLst/>
                          <a:latin typeface="+mn-lt"/>
                          <a:ea typeface="+mn-ea"/>
                          <a:cs typeface="+mn-cs"/>
                        </a:rPr>
                        <a:t>Deputy Director,</a:t>
                      </a:r>
                      <a:r>
                        <a:rPr lang="en-US" sz="1800" i="1" kern="1200" baseline="0" dirty="0" smtClean="0">
                          <a:solidFill>
                            <a:schemeClr val="dk1"/>
                          </a:solidFill>
                          <a:effectLst/>
                          <a:latin typeface="+mn-lt"/>
                          <a:ea typeface="+mn-ea"/>
                          <a:cs typeface="+mn-cs"/>
                        </a:rPr>
                        <a:t> Policy Development, </a:t>
                      </a:r>
                      <a:r>
                        <a:rPr lang="en-US" sz="1800" i="1" kern="1200" dirty="0" smtClean="0">
                          <a:solidFill>
                            <a:schemeClr val="dk1"/>
                          </a:solidFill>
                          <a:effectLst/>
                          <a:latin typeface="+mn-lt"/>
                          <a:ea typeface="+mn-ea"/>
                          <a:cs typeface="+mn-cs"/>
                        </a:rPr>
                        <a:t>Bill &amp; Melinda Gates Foundation</a:t>
                      </a:r>
                    </a:p>
                  </a:txBody>
                  <a:tcPr/>
                </a:tc>
              </a:tr>
              <a:tr h="1320800">
                <a:tc>
                  <a:txBody>
                    <a:bodyPr/>
                    <a:lstStyle/>
                    <a:p>
                      <a:r>
                        <a:rPr lang="en-US" sz="1800" b="1" kern="1200" dirty="0" smtClean="0">
                          <a:solidFill>
                            <a:srgbClr val="E7982E"/>
                          </a:solidFill>
                          <a:effectLst/>
                          <a:latin typeface="+mn-lt"/>
                          <a:ea typeface="+mn-ea"/>
                          <a:cs typeface="+mn-cs"/>
                        </a:rPr>
                        <a:t>Highlights of Promising Professional Development Efforts and </a:t>
                      </a:r>
                      <a:endParaRPr lang="en-US" sz="1800" b="0" kern="1200" dirty="0" smtClean="0">
                        <a:solidFill>
                          <a:srgbClr val="E7982E"/>
                        </a:solidFill>
                        <a:effectLst/>
                        <a:latin typeface="+mn-lt"/>
                        <a:ea typeface="+mn-ea"/>
                        <a:cs typeface="+mn-cs"/>
                      </a:endParaRPr>
                    </a:p>
                    <a:p>
                      <a:r>
                        <a:rPr lang="en-US" sz="1800" b="1" kern="1200" dirty="0" smtClean="0">
                          <a:solidFill>
                            <a:srgbClr val="E7982E"/>
                          </a:solidFill>
                          <a:effectLst/>
                          <a:latin typeface="+mn-lt"/>
                          <a:ea typeface="+mn-ea"/>
                          <a:cs typeface="+mn-cs"/>
                        </a:rPr>
                        <a:t>Reflections on Funder Support </a:t>
                      </a:r>
                      <a:endParaRPr lang="en-US" dirty="0" smtClean="0">
                        <a:solidFill>
                          <a:srgbClr val="E7982E"/>
                        </a:solidFill>
                        <a:effectLst/>
                      </a:endParaRPr>
                    </a:p>
                    <a:p>
                      <a:pPr lvl="0"/>
                      <a:r>
                        <a:rPr lang="en-US" sz="1800" i="1" kern="1200" dirty="0" smtClean="0">
                          <a:solidFill>
                            <a:schemeClr val="dk1"/>
                          </a:solidFill>
                          <a:effectLst/>
                          <a:latin typeface="+mn-lt"/>
                          <a:ea typeface="+mn-ea"/>
                          <a:cs typeface="+mn-cs"/>
                        </a:rPr>
                        <a:t>Stephanie Hirsh</a:t>
                      </a:r>
                      <a:r>
                        <a:rPr lang="en-US" sz="1800" i="1" kern="1200" baseline="0" dirty="0" smtClean="0">
                          <a:solidFill>
                            <a:schemeClr val="dk1"/>
                          </a:solidFill>
                          <a:effectLst/>
                          <a:latin typeface="+mn-lt"/>
                          <a:ea typeface="+mn-ea"/>
                          <a:cs typeface="+mn-cs"/>
                        </a:rPr>
                        <a:t> – </a:t>
                      </a:r>
                      <a:r>
                        <a:rPr lang="en-US" sz="1800" i="1" kern="1200" dirty="0" smtClean="0">
                          <a:solidFill>
                            <a:schemeClr val="dk1"/>
                          </a:solidFill>
                          <a:effectLst/>
                          <a:latin typeface="+mn-lt"/>
                          <a:ea typeface="+mn-ea"/>
                          <a:cs typeface="+mn-cs"/>
                        </a:rPr>
                        <a:t>Executive Director, Learning Forward</a:t>
                      </a:r>
                    </a:p>
                    <a:p>
                      <a:pPr lvl="0"/>
                      <a:r>
                        <a:rPr lang="en-US" sz="1800" i="1" kern="1200" dirty="0" smtClean="0">
                          <a:solidFill>
                            <a:schemeClr val="dk1"/>
                          </a:solidFill>
                          <a:effectLst/>
                          <a:latin typeface="+mn-lt"/>
                          <a:ea typeface="+mn-ea"/>
                          <a:cs typeface="+mn-cs"/>
                        </a:rPr>
                        <a:t>Scott </a:t>
                      </a:r>
                      <a:r>
                        <a:rPr lang="en-US" sz="1800" i="1" kern="1200" dirty="0" err="1" smtClean="0">
                          <a:solidFill>
                            <a:schemeClr val="dk1"/>
                          </a:solidFill>
                          <a:effectLst/>
                          <a:latin typeface="+mn-lt"/>
                          <a:ea typeface="+mn-ea"/>
                          <a:cs typeface="+mn-cs"/>
                        </a:rPr>
                        <a:t>Hartl</a:t>
                      </a:r>
                      <a:r>
                        <a:rPr lang="en-US" sz="1800" i="1" kern="1200" baseline="0" dirty="0" smtClean="0">
                          <a:solidFill>
                            <a:schemeClr val="dk1"/>
                          </a:solidFill>
                          <a:effectLst/>
                          <a:latin typeface="+mn-lt"/>
                          <a:ea typeface="+mn-ea"/>
                          <a:cs typeface="+mn-cs"/>
                        </a:rPr>
                        <a:t> – </a:t>
                      </a:r>
                      <a:r>
                        <a:rPr lang="en-US" sz="1800" i="1" kern="1200" dirty="0" smtClean="0">
                          <a:solidFill>
                            <a:schemeClr val="dk1"/>
                          </a:solidFill>
                          <a:effectLst/>
                          <a:latin typeface="+mn-lt"/>
                          <a:ea typeface="+mn-ea"/>
                          <a:cs typeface="+mn-cs"/>
                        </a:rPr>
                        <a:t>President and CEO, Expeditionary Learning</a:t>
                      </a:r>
                    </a:p>
                  </a:txBody>
                  <a:tcPr/>
                </a:tc>
              </a:tr>
              <a:tr h="762000">
                <a:tc>
                  <a:txBody>
                    <a:bodyPr/>
                    <a:lstStyle/>
                    <a:p>
                      <a:r>
                        <a:rPr lang="en-US" sz="1800" b="1" kern="1200" dirty="0" smtClean="0">
                          <a:solidFill>
                            <a:srgbClr val="E7982E"/>
                          </a:solidFill>
                          <a:effectLst/>
                          <a:latin typeface="+mn-lt"/>
                          <a:ea typeface="+mn-ea"/>
                          <a:cs typeface="+mn-cs"/>
                        </a:rPr>
                        <a:t>Facilitated Questions and Answers: Panelists and CCFWG Issue Team</a:t>
                      </a:r>
                      <a:endParaRPr lang="en-US" sz="1800" kern="1200" dirty="0" smtClean="0">
                        <a:solidFill>
                          <a:srgbClr val="E7982E"/>
                        </a:solidFill>
                        <a:effectLst/>
                        <a:latin typeface="+mn-lt"/>
                        <a:ea typeface="+mn-ea"/>
                        <a:cs typeface="+mn-cs"/>
                      </a:endParaRPr>
                    </a:p>
                    <a:p>
                      <a:pPr lvl="0"/>
                      <a:r>
                        <a:rPr lang="en-US" sz="1800" i="1" kern="1200" dirty="0" smtClean="0">
                          <a:solidFill>
                            <a:schemeClr val="dk1"/>
                          </a:solidFill>
                          <a:effectLst/>
                          <a:latin typeface="+mn-lt"/>
                          <a:ea typeface="+mn-ea"/>
                          <a:cs typeface="+mn-cs"/>
                        </a:rPr>
                        <a:t>Facilitated by Melissa Chabran</a:t>
                      </a:r>
                      <a:r>
                        <a:rPr lang="en-US" sz="1800" i="1" kern="1200" baseline="0" dirty="0" smtClean="0">
                          <a:solidFill>
                            <a:schemeClr val="dk1"/>
                          </a:solidFill>
                          <a:effectLst/>
                          <a:latin typeface="+mn-lt"/>
                          <a:ea typeface="+mn-ea"/>
                          <a:cs typeface="+mn-cs"/>
                        </a:rPr>
                        <a:t> – </a:t>
                      </a:r>
                      <a:r>
                        <a:rPr lang="en-US" sz="1800" i="1" kern="1200" dirty="0" smtClean="0">
                          <a:solidFill>
                            <a:schemeClr val="dk1"/>
                          </a:solidFill>
                          <a:effectLst/>
                          <a:latin typeface="+mn-lt"/>
                          <a:ea typeface="+mn-ea"/>
                          <a:cs typeface="+mn-cs"/>
                        </a:rPr>
                        <a:t>Senior Consultant, Education First</a:t>
                      </a:r>
                    </a:p>
                  </a:txBody>
                  <a:tcPr/>
                </a:tc>
              </a:tr>
              <a:tr h="370840">
                <a:tc>
                  <a:txBody>
                    <a:bodyPr/>
                    <a:lstStyle/>
                    <a:p>
                      <a:r>
                        <a:rPr lang="en-US" sz="1800" b="1" kern="1200" dirty="0" smtClean="0">
                          <a:solidFill>
                            <a:srgbClr val="E7982E"/>
                          </a:solidFill>
                          <a:effectLst/>
                          <a:latin typeface="+mn-lt"/>
                          <a:ea typeface="+mn-ea"/>
                          <a:cs typeface="+mn-cs"/>
                        </a:rPr>
                        <a:t>Closing: What is our role in supporting Common Core-aligned PD?</a:t>
                      </a:r>
                    </a:p>
                    <a:p>
                      <a:pPr lvl="0"/>
                      <a:r>
                        <a:rPr lang="en-US" sz="1800" i="1" kern="1200" dirty="0" smtClean="0">
                          <a:solidFill>
                            <a:schemeClr val="dk1"/>
                          </a:solidFill>
                          <a:effectLst/>
                          <a:latin typeface="+mn-lt"/>
                          <a:ea typeface="+mn-ea"/>
                          <a:cs typeface="+mn-cs"/>
                        </a:rPr>
                        <a:t>Facilitated by Robert Sherman</a:t>
                      </a:r>
                      <a:r>
                        <a:rPr lang="en-US" sz="1800" i="1" kern="1200" baseline="0" dirty="0" smtClean="0">
                          <a:solidFill>
                            <a:schemeClr val="dk1"/>
                          </a:solidFill>
                          <a:effectLst/>
                          <a:latin typeface="+mn-lt"/>
                          <a:ea typeface="+mn-ea"/>
                          <a:cs typeface="+mn-cs"/>
                        </a:rPr>
                        <a:t> – </a:t>
                      </a:r>
                      <a:r>
                        <a:rPr lang="en-US" sz="1800" i="1" kern="1200" dirty="0" smtClean="0">
                          <a:solidFill>
                            <a:schemeClr val="dk1"/>
                          </a:solidFill>
                          <a:effectLst/>
                          <a:latin typeface="+mn-lt"/>
                          <a:ea typeface="+mn-ea"/>
                          <a:cs typeface="+mn-cs"/>
                        </a:rPr>
                        <a:t>Growth Philanthropy Network</a:t>
                      </a:r>
                    </a:p>
                    <a:p>
                      <a:endParaRPr lang="en-US" sz="1800" i="1"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8813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latin typeface="Calibri" pitchFamily="34" charset="0"/>
                <a:cs typeface="Arial" pitchFamily="34" charset="0"/>
              </a:rPr>
              <a:t>Webinar Objectives</a:t>
            </a:r>
            <a:endParaRPr kumimoji="0" lang="en-US" sz="3200" b="0" u="none" strike="noStrike" cap="none" normalizeH="0" baseline="0" dirty="0" smtClean="0">
              <a:ln>
                <a:noFill/>
              </a:ln>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000" b="1" dirty="0"/>
              <a:t>As a result of participating in the program, funders will: </a:t>
            </a:r>
            <a:endParaRPr lang="en-US" sz="2000" b="1" dirty="0" smtClean="0"/>
          </a:p>
          <a:p>
            <a:pPr marL="0" indent="0">
              <a:buNone/>
            </a:pPr>
            <a:endParaRPr lang="en-US" sz="2000" dirty="0"/>
          </a:p>
          <a:p>
            <a:pPr lvl="1">
              <a:spcBef>
                <a:spcPts val="1200"/>
              </a:spcBef>
            </a:pPr>
            <a:r>
              <a:rPr lang="en-US" sz="2000" dirty="0" smtClean="0"/>
              <a:t>Understand the on-the-ground perspective of what supports and help most teachers need for success as they start using Common Core standards in their classrooms</a:t>
            </a:r>
            <a:endParaRPr lang="en-US" sz="2000" dirty="0"/>
          </a:p>
          <a:p>
            <a:pPr lvl="1">
              <a:spcBef>
                <a:spcPts val="1200"/>
              </a:spcBef>
            </a:pPr>
            <a:r>
              <a:rPr lang="en-US" sz="2000" dirty="0"/>
              <a:t>Recognize high-quality efforts to support effective professional development through the use of background resources, proposal criteria to assess strength of proposals and insights from professional development leaders in the field</a:t>
            </a:r>
          </a:p>
          <a:p>
            <a:pPr lvl="1"/>
            <a:r>
              <a:rPr lang="en-US" sz="2000" dirty="0" smtClean="0"/>
              <a:t>Generate new ideas for funders to assist districts in providing high-quality, Common Core-aligned supports to their teachers</a:t>
            </a:r>
            <a:endParaRPr lang="en-US" sz="2000" b="1" dirty="0">
              <a:solidFill>
                <a:schemeClr val="tx1">
                  <a:lumMod val="75000"/>
                  <a:lumOff val="25000"/>
                </a:schemeClr>
              </a:solidFill>
            </a:endParaRPr>
          </a:p>
        </p:txBody>
      </p:sp>
      <p:sp>
        <p:nvSpPr>
          <p:cNvPr id="10" name="Slide Number Placeholder 9"/>
          <p:cNvSpPr>
            <a:spLocks noGrp="1"/>
          </p:cNvSpPr>
          <p:nvPr>
            <p:ph type="sldNum" sz="quarter" idx="12"/>
          </p:nvPr>
        </p:nvSpPr>
        <p:spPr/>
        <p:txBody>
          <a:bodyPr/>
          <a:lstStyle/>
          <a:p>
            <a:fld id="{94CCF79C-41B6-404F-9A54-CCF32C55DDAE}" type="slidenum">
              <a:rPr lang="en-US" smtClean="0"/>
              <a:t>6</a:t>
            </a:fld>
            <a:endParaRPr lang="en-US" dirty="0"/>
          </a:p>
        </p:txBody>
      </p:sp>
    </p:spTree>
    <p:extLst>
      <p:ext uri="{BB962C8B-B14F-4D97-AF65-F5344CB8AC3E}">
        <p14:creationId xmlns:p14="http://schemas.microsoft.com/office/powerpoint/2010/main" val="261474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D34B06-FF70-8B47-B17C-B368C232A9CF}" type="slidenum">
              <a:rPr lang="en-US" smtClean="0"/>
              <a:pPr/>
              <a:t>7</a:t>
            </a:fld>
            <a:endParaRPr lang="en-US" dirty="0"/>
          </a:p>
        </p:txBody>
      </p:sp>
      <p:sp>
        <p:nvSpPr>
          <p:cNvPr id="3" name="TextBox 2"/>
          <p:cNvSpPr txBox="1"/>
          <p:nvPr/>
        </p:nvSpPr>
        <p:spPr>
          <a:xfrm>
            <a:off x="1752600" y="2967335"/>
            <a:ext cx="5791200" cy="923330"/>
          </a:xfrm>
          <a:prstGeom prst="rect">
            <a:avLst/>
          </a:prstGeom>
          <a:noFill/>
        </p:spPr>
        <p:txBody>
          <a:bodyPr wrap="square" rtlCol="0">
            <a:spAutoFit/>
          </a:bodyPr>
          <a:lstStyle/>
          <a:p>
            <a:pPr algn="ctr"/>
            <a:r>
              <a:rPr lang="en-US" sz="5400" b="1" dirty="0" smtClean="0">
                <a:solidFill>
                  <a:srgbClr val="91A226"/>
                </a:solidFill>
              </a:rPr>
              <a:t>INTRODUCTION</a:t>
            </a:r>
            <a:endParaRPr lang="en-US" sz="5400" b="1" dirty="0">
              <a:solidFill>
                <a:srgbClr val="91A226"/>
              </a:solidFill>
            </a:endParaRPr>
          </a:p>
        </p:txBody>
      </p:sp>
    </p:spTree>
    <p:extLst>
      <p:ext uri="{BB962C8B-B14F-4D97-AF65-F5344CB8AC3E}">
        <p14:creationId xmlns:p14="http://schemas.microsoft.com/office/powerpoint/2010/main" val="242184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973637"/>
          </a:xfrm>
        </p:spPr>
        <p:txBody>
          <a:bodyPr>
            <a:noAutofit/>
          </a:bodyPr>
          <a:lstStyle/>
          <a:p>
            <a:pPr marL="0" indent="0">
              <a:buNone/>
            </a:pPr>
            <a:r>
              <a:rPr lang="en-US" sz="2200" b="1" u="sng" dirty="0" smtClean="0"/>
              <a:t>GOALS</a:t>
            </a:r>
          </a:p>
          <a:p>
            <a:pPr lvl="0">
              <a:spcAft>
                <a:spcPts val="600"/>
              </a:spcAft>
            </a:pPr>
            <a:r>
              <a:rPr lang="en-US" sz="2000" dirty="0" smtClean="0"/>
              <a:t>Clearly </a:t>
            </a:r>
            <a:r>
              <a:rPr lang="en-US" sz="2000" dirty="0"/>
              <a:t>identify the emerging/pressing needs and gaps in the field as states and districts implement new standards and assessments </a:t>
            </a:r>
          </a:p>
          <a:p>
            <a:pPr lvl="0">
              <a:spcAft>
                <a:spcPts val="600"/>
              </a:spcAft>
            </a:pPr>
            <a:r>
              <a:rPr lang="en-US" sz="2000" dirty="0"/>
              <a:t>Match philanthropic resources with these gaps </a:t>
            </a:r>
          </a:p>
          <a:p>
            <a:pPr lvl="0">
              <a:spcAft>
                <a:spcPts val="600"/>
              </a:spcAft>
            </a:pPr>
            <a:r>
              <a:rPr lang="en-US" sz="2000" dirty="0"/>
              <a:t>Provide information to help individual funders (working at all levels—national, state and local) strengthen their own grantmaking strategies and choices as they work with specific states, districts, schools and critical stakeholders on the unique challenges and changes required as part of the shift to Common Core standards </a:t>
            </a:r>
          </a:p>
          <a:p>
            <a:pPr lvl="0">
              <a:spcAft>
                <a:spcPts val="600"/>
              </a:spcAft>
            </a:pPr>
            <a:r>
              <a:rPr lang="en-US" sz="2000" dirty="0"/>
              <a:t>Encourage coordinated grantmaking among funders with similar interests and </a:t>
            </a:r>
            <a:r>
              <a:rPr lang="en-US" sz="2000" dirty="0" smtClean="0"/>
              <a:t>strategies</a:t>
            </a:r>
            <a:endParaRPr lang="en-US" sz="2000"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09963"/>
            <a:ext cx="6485467" cy="1215690"/>
          </a:xfrm>
          <a:prstGeom prst="rect">
            <a:avLst/>
          </a:prstGeom>
        </p:spPr>
      </p:pic>
    </p:spTree>
    <p:extLst>
      <p:ext uri="{BB962C8B-B14F-4D97-AF65-F5344CB8AC3E}">
        <p14:creationId xmlns:p14="http://schemas.microsoft.com/office/powerpoint/2010/main" val="22678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703811" y="3791990"/>
            <a:ext cx="1920240" cy="192024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2"/>
          </p:nvPr>
        </p:nvSpPr>
        <p:spPr/>
        <p:txBody>
          <a:bodyPr/>
          <a:lstStyle/>
          <a:p>
            <a:fld id="{ACD34B06-FF70-8B47-B17C-B368C232A9CF}" type="slidenum">
              <a:rPr lang="en-US" smtClean="0"/>
              <a:pPr/>
              <a:t>9</a:t>
            </a:fld>
            <a:endParaRPr lang="en-US" dirty="0"/>
          </a:p>
        </p:txBody>
      </p:sp>
      <p:sp>
        <p:nvSpPr>
          <p:cNvPr id="6" name="TextBox 5"/>
          <p:cNvSpPr txBox="1"/>
          <p:nvPr/>
        </p:nvSpPr>
        <p:spPr>
          <a:xfrm>
            <a:off x="2987732" y="4114800"/>
            <a:ext cx="5181601" cy="1384995"/>
          </a:xfrm>
          <a:prstGeom prst="rect">
            <a:avLst/>
          </a:prstGeom>
          <a:noFill/>
        </p:spPr>
        <p:txBody>
          <a:bodyPr wrap="square" rtlCol="0">
            <a:spAutoFit/>
          </a:bodyPr>
          <a:lstStyle/>
          <a:p>
            <a:r>
              <a:rPr lang="en-US" sz="2800" dirty="0" smtClean="0"/>
              <a:t>Scott </a:t>
            </a:r>
            <a:r>
              <a:rPr lang="en-US" sz="2800" dirty="0" err="1" smtClean="0"/>
              <a:t>Hartl</a:t>
            </a:r>
            <a:endParaRPr lang="en-US" sz="2800" dirty="0" smtClean="0"/>
          </a:p>
          <a:p>
            <a:r>
              <a:rPr lang="en-US" sz="2800" dirty="0" smtClean="0"/>
              <a:t>President and CEO, Expeditionary Learning</a:t>
            </a:r>
            <a:r>
              <a:rPr lang="en-US" dirty="0" smtClean="0"/>
              <a:t>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71" y="1187796"/>
            <a:ext cx="1645920" cy="2209802"/>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2987732" y="1752600"/>
            <a:ext cx="5181601" cy="1384995"/>
          </a:xfrm>
          <a:prstGeom prst="rect">
            <a:avLst/>
          </a:prstGeom>
          <a:noFill/>
        </p:spPr>
        <p:txBody>
          <a:bodyPr wrap="square" rtlCol="0">
            <a:spAutoFit/>
          </a:bodyPr>
          <a:lstStyle/>
          <a:p>
            <a:r>
              <a:rPr lang="en-US" sz="2800" dirty="0" smtClean="0"/>
              <a:t>Stephanie Hirsh</a:t>
            </a:r>
          </a:p>
          <a:p>
            <a:r>
              <a:rPr lang="en-US" sz="2800" dirty="0" smtClean="0"/>
              <a:t>Executive Director, Learning Forward</a:t>
            </a:r>
            <a:endParaRPr lang="en-US" dirty="0"/>
          </a:p>
        </p:txBody>
      </p:sp>
    </p:spTree>
    <p:extLst>
      <p:ext uri="{BB962C8B-B14F-4D97-AF65-F5344CB8AC3E}">
        <p14:creationId xmlns:p14="http://schemas.microsoft.com/office/powerpoint/2010/main" val="241404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ducation First">
      <a:dk1>
        <a:sysClr val="windowText" lastClr="000000"/>
      </a:dk1>
      <a:lt1>
        <a:sysClr val="window" lastClr="FFFFFF"/>
      </a:lt1>
      <a:dk2>
        <a:srgbClr val="404040"/>
      </a:dk2>
      <a:lt2>
        <a:srgbClr val="EEECE1"/>
      </a:lt2>
      <a:accent1>
        <a:srgbClr val="91A226"/>
      </a:accent1>
      <a:accent2>
        <a:srgbClr val="3B325E"/>
      </a:accent2>
      <a:accent3>
        <a:srgbClr val="E7982E"/>
      </a:accent3>
      <a:accent4>
        <a:srgbClr val="F1B967"/>
      </a:accent4>
      <a:accent5>
        <a:srgbClr val="AB0833"/>
      </a:accent5>
      <a:accent6>
        <a:srgbClr val="404040"/>
      </a:accent6>
      <a:hlink>
        <a:srgbClr val="91A226"/>
      </a:hlink>
      <a:folHlink>
        <a:srgbClr val="91A2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487F1A2F17B44A3739BC9DC7DA8B4" ma:contentTypeVersion="2" ma:contentTypeDescription="Create a new document." ma:contentTypeScope="" ma:versionID="4395444da752219d85d47e1ea0d3bc61">
  <xsd:schema xmlns:xsd="http://www.w3.org/2001/XMLSchema" xmlns:xs="http://www.w3.org/2001/XMLSchema" xmlns:p="http://schemas.microsoft.com/office/2006/metadata/properties" xmlns:ns2="082d6df9-30e1-4c28-8682-a604c271e419" targetNamespace="http://schemas.microsoft.com/office/2006/metadata/properties" ma:root="true" ma:fieldsID="81340daae32b23551cc58a5b9d3f26fc" ns2:_="">
    <xsd:import namespace="082d6df9-30e1-4c28-8682-a604c271e419"/>
    <xsd:element name="properties">
      <xsd:complexType>
        <xsd:sequence>
          <xsd:element name="documentManagement">
            <xsd:complexType>
              <xsd:all>
                <xsd:element ref="ns2:Category" minOccurs="0"/>
                <xsd:element ref="ns2:Key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d6df9-30e1-4c28-8682-a604c271e419" elementFormDefault="qualified">
    <xsd:import namespace="http://schemas.microsoft.com/office/2006/documentManagement/types"/>
    <xsd:import namespace="http://schemas.microsoft.com/office/infopath/2007/PartnerControls"/>
    <xsd:element name="Category" ma:index="8" nillable="true" ma:displayName="Document Category" ma:format="Dropdown" ma:internalName="Category">
      <xsd:simpleType>
        <xsd:restriction base="dms:Choice">
          <xsd:enumeration value="Reusable Document"/>
        </xsd:restriction>
      </xsd:simpleType>
    </xsd:element>
    <xsd:element name="Key_x0020_Document" ma:index="9" ma:displayName="Key Document" ma:default="no" ma:format="RadioButtons" ma:internalName="Key_x0020_Document">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Key_x0020_Document xmlns="082d6df9-30e1-4c28-8682-a604c271e419">no</Key_x0020_Document>
    <Category xmlns="082d6df9-30e1-4c28-8682-a604c271e419" xsi:nil="true"/>
  </documentManagement>
</p:properties>
</file>

<file path=customXml/itemProps1.xml><?xml version="1.0" encoding="utf-8"?>
<ds:datastoreItem xmlns:ds="http://schemas.openxmlformats.org/officeDocument/2006/customXml" ds:itemID="{2EB09ACB-2D53-437C-A3C7-2F388BB338EA}">
  <ds:schemaRefs>
    <ds:schemaRef ds:uri="http://schemas.microsoft.com/sharepoint/v3/contenttype/forms"/>
  </ds:schemaRefs>
</ds:datastoreItem>
</file>

<file path=customXml/itemProps2.xml><?xml version="1.0" encoding="utf-8"?>
<ds:datastoreItem xmlns:ds="http://schemas.openxmlformats.org/officeDocument/2006/customXml" ds:itemID="{B1B36770-CDB5-4C64-A12D-6F35E2F23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d6df9-30e1-4c28-8682-a604c271e4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76BC73-F542-4C58-813D-EC7CF67BC58F}">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82d6df9-30e1-4c28-8682-a604c271e41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50191</TotalTime>
  <Words>1743</Words>
  <Application>Microsoft Office PowerPoint</Application>
  <PresentationFormat>On-screen Show (4:3)</PresentationFormat>
  <Paragraphs>249</Paragraphs>
  <Slides>31</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Arial</vt:lpstr>
      <vt:lpstr>Cali</vt:lpstr>
      <vt:lpstr>Calibri</vt:lpstr>
      <vt:lpstr>Courier New</vt:lpstr>
      <vt:lpstr>DINOT-Cond</vt:lpstr>
      <vt:lpstr>DINOT-CondMedium</vt:lpstr>
      <vt:lpstr>Franklin Gothic Medium Cond</vt:lpstr>
      <vt:lpstr>Lucida Grande</vt:lpstr>
      <vt:lpstr>Trebuchet MS</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Webinar Agenda</vt:lpstr>
      <vt:lpstr>Webinar Objectives</vt:lpstr>
      <vt:lpstr>PowerPoint Presentation</vt:lpstr>
      <vt:lpstr>PowerPoint Presentation</vt:lpstr>
      <vt:lpstr>Presenters</vt:lpstr>
      <vt:lpstr>PowerPoint Presentation</vt:lpstr>
      <vt:lpstr>PowerPoint Presentation</vt:lpstr>
      <vt:lpstr>PowerPoint Presentation</vt:lpstr>
      <vt:lpstr>Participant Interface</vt:lpstr>
      <vt:lpstr>PowerPoint Presentation</vt:lpstr>
      <vt:lpstr>PowerPoint Presentation</vt:lpstr>
      <vt:lpstr>PowerPoint Presentation</vt:lpstr>
      <vt:lpstr>EL Professional Learning</vt:lpstr>
      <vt:lpstr>EL Common Core Literacy Curriculum</vt:lpstr>
      <vt:lpstr>EL Instructional Materials</vt:lpstr>
      <vt:lpstr>PowerPoint Presentation</vt:lpstr>
      <vt:lpstr>Building Capacity in the Field</vt:lpstr>
      <vt:lpstr>Teachers’ Learning Needs</vt:lpstr>
      <vt:lpstr>What Do Teachers Need to Make this Change?</vt:lpstr>
      <vt:lpstr>Recommendations to the Funding Community</vt:lpstr>
      <vt:lpstr>PowerPoint Presentation</vt:lpstr>
      <vt:lpstr>PowerPoint Presentation</vt:lpstr>
      <vt:lpstr>Participant Interface</vt:lpstr>
      <vt:lpstr>Summary and Closing</vt:lpstr>
      <vt:lpstr>Locating Webinar Materials</vt:lpstr>
      <vt:lpstr>PowerPoint Presentation</vt:lpstr>
      <vt:lpstr>Upcoming Webinar Topics:</vt:lpstr>
    </vt:vector>
  </TitlesOfParts>
  <Company>Hart-Boillot,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DECK TLE Internal Retreat 6-18-2012</dc:title>
  <dc:creator>Kevin Hart</dc:creator>
  <cp:lastModifiedBy>Melissa Chabran</cp:lastModifiedBy>
  <cp:revision>809</cp:revision>
  <cp:lastPrinted>2014-03-18T01:14:48Z</cp:lastPrinted>
  <dcterms:created xsi:type="dcterms:W3CDTF">2011-05-19T21:13:40Z</dcterms:created>
  <dcterms:modified xsi:type="dcterms:W3CDTF">2014-04-28T13:30:17Z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0x0101000B7487F1A2F17B44A3739BC9DC7DA8B4</vt:lpwstr>
  </property>
</Properties>
</file>